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Ex2.xml" ContentType="application/vnd.ms-office.chartex+xml"/>
  <Override PartName="/ppt/charts/style21.xml" ContentType="application/vnd.ms-office.chartstyle+xml"/>
  <Override PartName="/ppt/charts/colors2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68" r:id="rId6"/>
    <p:sldId id="257" r:id="rId7"/>
    <p:sldId id="260" r:id="rId8"/>
    <p:sldId id="269" r:id="rId9"/>
    <p:sldId id="261" r:id="rId10"/>
    <p:sldId id="296" r:id="rId11"/>
    <p:sldId id="297" r:id="rId12"/>
    <p:sldId id="299" r:id="rId13"/>
    <p:sldId id="300" r:id="rId14"/>
    <p:sldId id="290" r:id="rId15"/>
    <p:sldId id="275" r:id="rId16"/>
    <p:sldId id="271" r:id="rId17"/>
    <p:sldId id="289" r:id="rId18"/>
    <p:sldId id="273" r:id="rId19"/>
    <p:sldId id="270" r:id="rId20"/>
    <p:sldId id="272" r:id="rId21"/>
    <p:sldId id="301" r:id="rId22"/>
    <p:sldId id="312" r:id="rId23"/>
    <p:sldId id="307" r:id="rId24"/>
    <p:sldId id="313" r:id="rId25"/>
    <p:sldId id="303" r:id="rId26"/>
    <p:sldId id="305" r:id="rId27"/>
    <p:sldId id="279" r:id="rId28"/>
    <p:sldId id="295" r:id="rId29"/>
    <p:sldId id="276" r:id="rId30"/>
    <p:sldId id="274" r:id="rId31"/>
    <p:sldId id="306" r:id="rId32"/>
    <p:sldId id="308" r:id="rId33"/>
    <p:sldId id="309" r:id="rId34"/>
    <p:sldId id="310"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158215"/>
    <a:srgbClr val="747474"/>
    <a:srgbClr val="535353"/>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6AED3-544E-6EB6-8767-54FC2F51E84C}" v="579" dt="2025-01-31T10:07:34.577"/>
    <p1510:client id="{1AA3E4AD-1686-5AE4-F883-CB5585B1F7C3}" v="15" dt="2025-01-31T12:11:37.462"/>
    <p1510:client id="{375A8A3D-C971-35D4-444C-2C16EA086D3A}" v="22" dt="2025-01-31T00:27:01.024"/>
    <p1510:client id="{50F90D23-99C2-B6F8-8E6C-C3A50CA239DA}" v="1214" dt="2025-01-31T02:15:38.196"/>
    <p1510:client id="{5371C78B-1EE4-D3D1-ADED-94C7A149ECAB}" v="110" dt="2025-01-31T02:20:43.071"/>
    <p1510:client id="{759A37D1-3813-4CB4-276C-C91E307B8C27}" v="237" dt="2025-01-31T01:14:12.723"/>
    <p1510:client id="{8B88F8D5-E7DA-FE28-9DF3-038D3EA40B12}" v="950" dt="2025-01-31T06:05:20.528"/>
    <p1510:client id="{8FB4D60E-1CBD-ED43-CA0E-E8AA7FD8F782}" v="2044" dt="2025-01-31T10:58:05.906"/>
    <p1510:client id="{CEC4C94B-03C4-4BAE-A6ED-EC281859023F}" v="5346" dt="2025-01-31T12:27:46.104"/>
    <p1510:client id="{E90D8BBA-0B58-9873-FF7E-45DE1A8FDCA0}" v="1519" dt="2025-01-31T07:32:38.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1" Type="http://schemas.openxmlformats.org/officeDocument/2006/relationships/oleObject" Target="https://laurentianca-my.sharepoint.com/personal/jbisaillon2_laurentian_ca/Documents/G%20Mining%20Ventures%20-%20GGC%202025.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LBMA%20Gold%20Pric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Metal%20Pricing%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Meridian%20Mining.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Meridian%20Mining.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laurentianca-my.sharepoint.com/personal/jbisaillon2_laurentian_ca/Documents/Goodman%20Gold%20Challenge%202025.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laurentianca-my.sharepoint.com/personal/jbisaillon2_laurentian_ca/Documents/Goodman%20Gold%20Challenge%202025.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1.xml"/><Relationship Id="rId2" Type="http://schemas.microsoft.com/office/2011/relationships/chartStyle" Target="style21.xml"/><Relationship Id="rId1" Type="http://schemas.openxmlformats.org/officeDocument/2006/relationships/oleObject" Target="https://laurentianca-my.sharepoint.com/personal/jbisaillon2_laurentian_ca/Documents/Goodman%20Gold%20Challenge%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'Dashboard - G Mining Ventures'!$B$205</c:f>
              <c:strCache>
                <c:ptCount val="1"/>
                <c:pt idx="0">
                  <c:v>Gross Revenue</c:v>
                </c:pt>
              </c:strCache>
            </c:strRef>
          </c:tx>
          <c:spPr>
            <a:gradFill>
              <a:gsLst>
                <a:gs pos="0">
                  <a:srgbClr val="AE8625"/>
                </a:gs>
                <a:gs pos="28000">
                  <a:srgbClr val="F7EF8A"/>
                </a:gs>
                <a:gs pos="59000">
                  <a:srgbClr val="EDC967"/>
                </a:gs>
                <a:gs pos="100000">
                  <a:srgbClr val="D2AC47"/>
                </a:gs>
              </a:gsLst>
              <a:lin ang="5400000" scaled="1"/>
            </a:gra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Ventures'!$H$205:$X$205</c:f>
              <c:numCache>
                <c:formatCode>#,##0;\(#,##0\)</c:formatCode>
                <c:ptCount val="17"/>
                <c:pt idx="0">
                  <c:v>195190126.01832345</c:v>
                </c:pt>
                <c:pt idx="1">
                  <c:v>408131535.17937261</c:v>
                </c:pt>
                <c:pt idx="2">
                  <c:v>328131535.17937261</c:v>
                </c:pt>
                <c:pt idx="3">
                  <c:v>414131535.17937261</c:v>
                </c:pt>
                <c:pt idx="4">
                  <c:v>1101814535.1793725</c:v>
                </c:pt>
                <c:pt idx="5">
                  <c:v>999807535.17937255</c:v>
                </c:pt>
                <c:pt idx="6">
                  <c:v>953792535.17937255</c:v>
                </c:pt>
                <c:pt idx="7">
                  <c:v>1011806535.1793725</c:v>
                </c:pt>
                <c:pt idx="8">
                  <c:v>1079732220.6453781</c:v>
                </c:pt>
                <c:pt idx="9">
                  <c:v>1049605176.9773597</c:v>
                </c:pt>
                <c:pt idx="10">
                  <c:v>821572718.7093116</c:v>
                </c:pt>
                <c:pt idx="11">
                  <c:v>769615000</c:v>
                </c:pt>
                <c:pt idx="12">
                  <c:v>637680999.99999988</c:v>
                </c:pt>
                <c:pt idx="13">
                  <c:v>661668999.99999988</c:v>
                </c:pt>
                <c:pt idx="14">
                  <c:v>779609999.99999988</c:v>
                </c:pt>
                <c:pt idx="15">
                  <c:v>767615999.99999988</c:v>
                </c:pt>
                <c:pt idx="16">
                  <c:v>679660000</c:v>
                </c:pt>
              </c:numCache>
            </c:numRef>
          </c:val>
          <c:extLst>
            <c:ext xmlns:c16="http://schemas.microsoft.com/office/drawing/2014/chart" uri="{C3380CC4-5D6E-409C-BE32-E72D297353CC}">
              <c16:uniqueId val="{00000000-195A-4601-942E-853E24837757}"/>
            </c:ext>
          </c:extLst>
        </c:ser>
        <c:ser>
          <c:idx val="1"/>
          <c:order val="1"/>
          <c:tx>
            <c:strRef>
              <c:f>'Dashboard - G Mining Ventures'!$B$206</c:f>
              <c:strCache>
                <c:ptCount val="1"/>
                <c:pt idx="0">
                  <c:v>Total OPEX</c:v>
                </c:pt>
              </c:strCache>
            </c:strRef>
          </c:tx>
          <c:spPr>
            <a:solidFill>
              <a:schemeClr val="dk1">
                <a:tint val="55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Ventures'!$H$206:$X$206</c:f>
              <c:numCache>
                <c:formatCode>#,##0;\(#,##0\)</c:formatCode>
                <c:ptCount val="17"/>
                <c:pt idx="0">
                  <c:v>-45520000</c:v>
                </c:pt>
                <c:pt idx="1">
                  <c:v>-106340000</c:v>
                </c:pt>
                <c:pt idx="2">
                  <c:v>-116060000</c:v>
                </c:pt>
                <c:pt idx="3">
                  <c:v>-109500000</c:v>
                </c:pt>
                <c:pt idx="4">
                  <c:v>-301910000</c:v>
                </c:pt>
                <c:pt idx="5">
                  <c:v>-320880000</c:v>
                </c:pt>
                <c:pt idx="6">
                  <c:v>-368900000</c:v>
                </c:pt>
                <c:pt idx="7">
                  <c:v>-391770000</c:v>
                </c:pt>
                <c:pt idx="8">
                  <c:v>-392370000</c:v>
                </c:pt>
                <c:pt idx="9">
                  <c:v>-371320000</c:v>
                </c:pt>
                <c:pt idx="10">
                  <c:v>-336860000</c:v>
                </c:pt>
                <c:pt idx="11">
                  <c:v>-294000000</c:v>
                </c:pt>
                <c:pt idx="12">
                  <c:v>-281000000</c:v>
                </c:pt>
                <c:pt idx="13">
                  <c:v>-265000000</c:v>
                </c:pt>
                <c:pt idx="14">
                  <c:v>-240000000</c:v>
                </c:pt>
                <c:pt idx="15">
                  <c:v>-221000000</c:v>
                </c:pt>
                <c:pt idx="16">
                  <c:v>-158000000</c:v>
                </c:pt>
              </c:numCache>
            </c:numRef>
          </c:val>
          <c:extLst>
            <c:ext xmlns:c16="http://schemas.microsoft.com/office/drawing/2014/chart" uri="{C3380CC4-5D6E-409C-BE32-E72D297353CC}">
              <c16:uniqueId val="{00000001-195A-4601-942E-853E24837757}"/>
            </c:ext>
          </c:extLst>
        </c:ser>
        <c:ser>
          <c:idx val="2"/>
          <c:order val="2"/>
          <c:tx>
            <c:strRef>
              <c:f>'Dashboard - G Mining Ventures'!$B$207</c:f>
              <c:strCache>
                <c:ptCount val="1"/>
                <c:pt idx="0">
                  <c:v>Combined Royalty</c:v>
                </c:pt>
              </c:strCache>
            </c:strRef>
          </c:tx>
          <c:spPr>
            <a:solidFill>
              <a:schemeClr val="dk1">
                <a:tint val="75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Ventures'!$H$207:$X$207</c:f>
              <c:numCache>
                <c:formatCode>#,##0;\(#,##0\)</c:formatCode>
                <c:ptCount val="17"/>
                <c:pt idx="0">
                  <c:v>-7807605.0407329379</c:v>
                </c:pt>
                <c:pt idx="1">
                  <c:v>-16325261.407174904</c:v>
                </c:pt>
                <c:pt idx="2">
                  <c:v>-13125261.407174904</c:v>
                </c:pt>
                <c:pt idx="3">
                  <c:v>-16565261.407174904</c:v>
                </c:pt>
                <c:pt idx="4">
                  <c:v>-68981671.663585156</c:v>
                </c:pt>
                <c:pt idx="5">
                  <c:v>-65367312.689226195</c:v>
                </c:pt>
                <c:pt idx="6">
                  <c:v>-63352953.714867204</c:v>
                </c:pt>
                <c:pt idx="7">
                  <c:v>-59613466.535380036</c:v>
                </c:pt>
                <c:pt idx="8">
                  <c:v>-56802488.825815126</c:v>
                </c:pt>
                <c:pt idx="9">
                  <c:v>-54144288.104735412</c:v>
                </c:pt>
                <c:pt idx="10">
                  <c:v>-45676508.748372465</c:v>
                </c:pt>
                <c:pt idx="11">
                  <c:v>-46153846.15384616</c:v>
                </c:pt>
                <c:pt idx="12">
                  <c:v>-36923076.92307692</c:v>
                </c:pt>
                <c:pt idx="13">
                  <c:v>-38974358.974358976</c:v>
                </c:pt>
                <c:pt idx="14">
                  <c:v>-47179487.179487176</c:v>
                </c:pt>
                <c:pt idx="15">
                  <c:v>-46153846.153846152</c:v>
                </c:pt>
                <c:pt idx="16">
                  <c:v>-42051282.051282048</c:v>
                </c:pt>
              </c:numCache>
            </c:numRef>
          </c:val>
          <c:extLst>
            <c:ext xmlns:c16="http://schemas.microsoft.com/office/drawing/2014/chart" uri="{C3380CC4-5D6E-409C-BE32-E72D297353CC}">
              <c16:uniqueId val="{00000002-195A-4601-942E-853E24837757}"/>
            </c:ext>
          </c:extLst>
        </c:ser>
        <c:ser>
          <c:idx val="3"/>
          <c:order val="3"/>
          <c:tx>
            <c:strRef>
              <c:f>'Dashboard - G Mining Ventures'!$B$208</c:f>
              <c:strCache>
                <c:ptCount val="1"/>
                <c:pt idx="0">
                  <c:v>Taxes</c:v>
                </c:pt>
              </c:strCache>
            </c:strRef>
          </c:tx>
          <c:spPr>
            <a:solidFill>
              <a:schemeClr val="bg1">
                <a:lumMod val="75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Ventures'!$H$208:$X$208</c:f>
              <c:numCache>
                <c:formatCode>#,##0;\(#,##0\)</c:formatCode>
                <c:ptCount val="17"/>
                <c:pt idx="0">
                  <c:v>-21080430.062265761</c:v>
                </c:pt>
                <c:pt idx="1">
                  <c:v>-41376119.012336269</c:v>
                </c:pt>
                <c:pt idx="2">
                  <c:v>-27192705.543256961</c:v>
                </c:pt>
                <c:pt idx="3">
                  <c:v>-40418774.797905512</c:v>
                </c:pt>
                <c:pt idx="4">
                  <c:v>-143455361.15991959</c:v>
                </c:pt>
                <c:pt idx="5">
                  <c:v>-119799819.55460747</c:v>
                </c:pt>
                <c:pt idx="6">
                  <c:v>-99044756.204075128</c:v>
                </c:pt>
                <c:pt idx="7">
                  <c:v>-95668676.914146632</c:v>
                </c:pt>
                <c:pt idx="8">
                  <c:v>-105034648.4730946</c:v>
                </c:pt>
                <c:pt idx="9">
                  <c:v>-110892338.29893477</c:v>
                </c:pt>
                <c:pt idx="10">
                  <c:v>-84018650.278221369</c:v>
                </c:pt>
                <c:pt idx="11">
                  <c:v>-92025824.373356804</c:v>
                </c:pt>
                <c:pt idx="12">
                  <c:v>-69471010.258830026</c:v>
                </c:pt>
                <c:pt idx="13">
                  <c:v>-81737654.685144871</c:v>
                </c:pt>
                <c:pt idx="14">
                  <c:v>-117204106.42358528</c:v>
                </c:pt>
                <c:pt idx="15">
                  <c:v>-122216866.75126578</c:v>
                </c:pt>
                <c:pt idx="16">
                  <c:v>-118914411.48199427</c:v>
                </c:pt>
              </c:numCache>
            </c:numRef>
          </c:val>
          <c:extLst>
            <c:ext xmlns:c16="http://schemas.microsoft.com/office/drawing/2014/chart" uri="{C3380CC4-5D6E-409C-BE32-E72D297353CC}">
              <c16:uniqueId val="{00000003-195A-4601-942E-853E24837757}"/>
            </c:ext>
          </c:extLst>
        </c:ser>
        <c:ser>
          <c:idx val="4"/>
          <c:order val="4"/>
          <c:tx>
            <c:strRef>
              <c:f>'Dashboard - G Mining Ventures'!$B$209</c:f>
              <c:strCache>
                <c:ptCount val="1"/>
                <c:pt idx="0">
                  <c:v>Change in non-cash working capital</c:v>
                </c:pt>
              </c:strCache>
            </c:strRef>
          </c:tx>
          <c:spPr>
            <a:solidFill>
              <a:schemeClr val="dk1">
                <a:tint val="30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Ventures'!$H$209:$X$209</c:f>
              <c:numCache>
                <c:formatCode>#,##0;\(#,##0\)</c:formatCode>
                <c:ptCount val="17"/>
                <c:pt idx="0">
                  <c:v>7305151.3754428681</c:v>
                </c:pt>
                <c:pt idx="1">
                  <c:v>9498309.0912934188</c:v>
                </c:pt>
                <c:pt idx="2">
                  <c:v>893150.6849315092</c:v>
                </c:pt>
                <c:pt idx="3">
                  <c:v>-427397.26027397439</c:v>
                </c:pt>
                <c:pt idx="4">
                  <c:v>-41216805.479452059</c:v>
                </c:pt>
                <c:pt idx="5">
                  <c:v>-5631545.205479458</c:v>
                </c:pt>
                <c:pt idx="6">
                  <c:v>-11701452.054794505</c:v>
                </c:pt>
                <c:pt idx="7">
                  <c:v>-6905402.7397260293</c:v>
                </c:pt>
                <c:pt idx="8">
                  <c:v>-6449722.2714191712</c:v>
                </c:pt>
                <c:pt idx="9">
                  <c:v>-3815764.6228384525</c:v>
                </c:pt>
                <c:pt idx="10">
                  <c:v>550507.07798330765</c:v>
                </c:pt>
                <c:pt idx="11">
                  <c:v>-2219424.6575342417</c:v>
                </c:pt>
                <c:pt idx="12">
                  <c:v>2482553.4246575236</c:v>
                </c:pt>
                <c:pt idx="13">
                  <c:v>4076646.5753424764</c:v>
                </c:pt>
                <c:pt idx="14">
                  <c:v>6810635.6164383441</c:v>
                </c:pt>
                <c:pt idx="15">
                  <c:v>4619210.9589041173</c:v>
                </c:pt>
                <c:pt idx="16">
                  <c:v>15052295.890410967</c:v>
                </c:pt>
              </c:numCache>
            </c:numRef>
          </c:val>
          <c:extLst>
            <c:ext xmlns:c16="http://schemas.microsoft.com/office/drawing/2014/chart" uri="{C3380CC4-5D6E-409C-BE32-E72D297353CC}">
              <c16:uniqueId val="{00000004-195A-4601-942E-853E24837757}"/>
            </c:ext>
          </c:extLst>
        </c:ser>
        <c:ser>
          <c:idx val="5"/>
          <c:order val="5"/>
          <c:tx>
            <c:strRef>
              <c:f>'Dashboard - G Mining Ventures'!$B$210</c:f>
              <c:strCache>
                <c:ptCount val="1"/>
                <c:pt idx="0">
                  <c:v>Initial CapEx</c:v>
                </c:pt>
              </c:strCache>
            </c:strRef>
          </c:tx>
          <c:spPr>
            <a:solidFill>
              <a:schemeClr val="dk1">
                <a:tint val="60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Ventures'!$H$210:$X$210</c:f>
              <c:numCache>
                <c:formatCode>General</c:formatCode>
                <c:ptCount val="17"/>
                <c:pt idx="0" formatCode="#,##0;\(#,##0\)">
                  <c:v>-457845000</c:v>
                </c:pt>
                <c:pt idx="4" formatCode="#,##0;\(#,##0\)">
                  <c:v>-960300000</c:v>
                </c:pt>
              </c:numCache>
            </c:numRef>
          </c:val>
          <c:extLst>
            <c:ext xmlns:c16="http://schemas.microsoft.com/office/drawing/2014/chart" uri="{C3380CC4-5D6E-409C-BE32-E72D297353CC}">
              <c16:uniqueId val="{00000005-195A-4601-942E-853E24837757}"/>
            </c:ext>
          </c:extLst>
        </c:ser>
        <c:ser>
          <c:idx val="6"/>
          <c:order val="6"/>
          <c:tx>
            <c:strRef>
              <c:f>'Dashboard - G Mining Ventures'!$B$211</c:f>
              <c:strCache>
                <c:ptCount val="1"/>
                <c:pt idx="0">
                  <c:v>Contingency</c:v>
                </c:pt>
              </c:strCache>
            </c:strRef>
          </c:tx>
          <c:spPr>
            <a:solidFill>
              <a:schemeClr val="dk1">
                <a:tint val="80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Ventures'!$H$211:$X$211</c:f>
              <c:numCache>
                <c:formatCode>General</c:formatCode>
                <c:ptCount val="17"/>
                <c:pt idx="4" formatCode="#,##0;\(#,##0\)">
                  <c:v>-100000000</c:v>
                </c:pt>
              </c:numCache>
            </c:numRef>
          </c:val>
          <c:extLst>
            <c:ext xmlns:c16="http://schemas.microsoft.com/office/drawing/2014/chart" uri="{C3380CC4-5D6E-409C-BE32-E72D297353CC}">
              <c16:uniqueId val="{00000006-195A-4601-942E-853E24837757}"/>
            </c:ext>
          </c:extLst>
        </c:ser>
        <c:ser>
          <c:idx val="7"/>
          <c:order val="7"/>
          <c:tx>
            <c:strRef>
              <c:f>'Dashboard - G Mining Ventures'!$B$212</c:f>
              <c:strCache>
                <c:ptCount val="1"/>
                <c:pt idx="0">
                  <c:v>Sustaining Capital</c:v>
                </c:pt>
              </c:strCache>
            </c:strRef>
          </c:tx>
          <c:spPr>
            <a:solidFill>
              <a:schemeClr val="dk1">
                <a:tint val="885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Ventures'!$H$212:$X$212</c:f>
              <c:numCache>
                <c:formatCode>#,##0;\(#,##0\)</c:formatCode>
                <c:ptCount val="17"/>
                <c:pt idx="0">
                  <c:v>-27590000</c:v>
                </c:pt>
                <c:pt idx="1">
                  <c:v>-22010000</c:v>
                </c:pt>
                <c:pt idx="2">
                  <c:v>-9420000</c:v>
                </c:pt>
                <c:pt idx="3">
                  <c:v>-1870000</c:v>
                </c:pt>
                <c:pt idx="4">
                  <c:v>-124970000</c:v>
                </c:pt>
                <c:pt idx="5">
                  <c:v>-88220000</c:v>
                </c:pt>
                <c:pt idx="6">
                  <c:v>-60080000</c:v>
                </c:pt>
                <c:pt idx="7">
                  <c:v>-63810000</c:v>
                </c:pt>
                <c:pt idx="8">
                  <c:v>-46370000</c:v>
                </c:pt>
                <c:pt idx="9">
                  <c:v>-38560000</c:v>
                </c:pt>
                <c:pt idx="10">
                  <c:v>-30010000</c:v>
                </c:pt>
                <c:pt idx="11">
                  <c:v>-36000000</c:v>
                </c:pt>
                <c:pt idx="12">
                  <c:v>-22000000</c:v>
                </c:pt>
                <c:pt idx="13">
                  <c:v>-21000000</c:v>
                </c:pt>
                <c:pt idx="14">
                  <c:v>-18000000</c:v>
                </c:pt>
                <c:pt idx="15">
                  <c:v>-8000000</c:v>
                </c:pt>
                <c:pt idx="16">
                  <c:v>-3000000</c:v>
                </c:pt>
              </c:numCache>
            </c:numRef>
          </c:val>
          <c:extLst>
            <c:ext xmlns:c16="http://schemas.microsoft.com/office/drawing/2014/chart" uri="{C3380CC4-5D6E-409C-BE32-E72D297353CC}">
              <c16:uniqueId val="{00000007-195A-4601-942E-853E24837757}"/>
            </c:ext>
          </c:extLst>
        </c:ser>
        <c:ser>
          <c:idx val="8"/>
          <c:order val="8"/>
          <c:tx>
            <c:strRef>
              <c:f>'Dashboard - G Mining Ventures'!$B$213</c:f>
              <c:strCache>
                <c:ptCount val="1"/>
                <c:pt idx="0">
                  <c:v>Closure Costs</c:v>
                </c:pt>
              </c:strCache>
            </c:strRef>
          </c:tx>
          <c:spPr>
            <a:solidFill>
              <a:schemeClr val="dk1">
                <a:tint val="55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Ventures'!$H$213:$X$213</c:f>
              <c:numCache>
                <c:formatCode>General</c:formatCode>
                <c:ptCount val="17"/>
                <c:pt idx="9" formatCode="#,##0;\(#,##0\)">
                  <c:v>-1250000</c:v>
                </c:pt>
                <c:pt idx="10" formatCode="#,##0;\(#,##0\)">
                  <c:v>-2530000</c:v>
                </c:pt>
                <c:pt idx="11" formatCode="#,##0;\(#,##0\)">
                  <c:v>-9080000</c:v>
                </c:pt>
                <c:pt idx="12" formatCode="#,##0;\(#,##0\)">
                  <c:v>-10670000</c:v>
                </c:pt>
                <c:pt idx="16" formatCode="#,##0;\(#,##0\)">
                  <c:v>-37000000</c:v>
                </c:pt>
              </c:numCache>
            </c:numRef>
          </c:val>
          <c:extLst>
            <c:ext xmlns:c16="http://schemas.microsoft.com/office/drawing/2014/chart" uri="{C3380CC4-5D6E-409C-BE32-E72D297353CC}">
              <c16:uniqueId val="{00000008-195A-4601-942E-853E24837757}"/>
            </c:ext>
          </c:extLst>
        </c:ser>
        <c:ser>
          <c:idx val="9"/>
          <c:order val="9"/>
          <c:tx>
            <c:strRef>
              <c:f>'Dashboard - G Mining Ventures'!$B$214</c:f>
              <c:strCache>
                <c:ptCount val="1"/>
                <c:pt idx="0">
                  <c:v>Land Payments</c:v>
                </c:pt>
              </c:strCache>
            </c:strRef>
          </c:tx>
          <c:spPr>
            <a:solidFill>
              <a:schemeClr val="dk1">
                <a:tint val="75000"/>
              </a:schemeClr>
            </a:solidFill>
            <a:ln>
              <a:noFill/>
            </a:ln>
            <a:effectLst/>
          </c:spPr>
          <c:invertIfNegative val="0"/>
          <c:cat>
            <c:numRef>
              <c:f>'Dashboard - G Mining Ventures'!$H$158:$X$158</c:f>
              <c:numCache>
                <c:formatCode>General</c:formatCode>
                <c:ptCount val="1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numCache>
            </c:numRef>
          </c:cat>
          <c:val>
            <c:numRef>
              <c:f>'Dashboard - G Mining Ventures'!$H$214:$X$214</c:f>
              <c:numCache>
                <c:formatCode>General</c:formatCode>
                <c:ptCount val="17"/>
                <c:pt idx="4" formatCode="#,##0;\(#,##0\)">
                  <c:v>-22000000</c:v>
                </c:pt>
              </c:numCache>
            </c:numRef>
          </c:val>
          <c:extLst>
            <c:ext xmlns:c16="http://schemas.microsoft.com/office/drawing/2014/chart" uri="{C3380CC4-5D6E-409C-BE32-E72D297353CC}">
              <c16:uniqueId val="{00000009-195A-4601-942E-853E24837757}"/>
            </c:ext>
          </c:extLst>
        </c:ser>
        <c:dLbls>
          <c:showLegendKey val="0"/>
          <c:showVal val="0"/>
          <c:showCatName val="0"/>
          <c:showSerName val="0"/>
          <c:showPercent val="0"/>
          <c:showBubbleSize val="0"/>
        </c:dLbls>
        <c:gapWidth val="219"/>
        <c:overlap val="100"/>
        <c:axId val="1130115952"/>
        <c:axId val="1130117872"/>
      </c:barChart>
      <c:catAx>
        <c:axId val="11301159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crossAx val="1130117872"/>
        <c:crosses val="autoZero"/>
        <c:auto val="1"/>
        <c:lblAlgn val="ctr"/>
        <c:lblOffset val="100"/>
        <c:noMultiLvlLbl val="0"/>
      </c:catAx>
      <c:valAx>
        <c:axId val="1130117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3011595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Mining'!$N$152</c:f>
              <c:strCache>
                <c:ptCount val="1"/>
                <c:pt idx="0">
                  <c:v>Zinc</c:v>
                </c:pt>
              </c:strCache>
              <c:extLst/>
            </c:strRef>
          </c:cat>
          <c:val>
            <c:numRef>
              <c:f>'Dashboard - Meridian Mining'!$O$152</c:f>
              <c:numCache>
                <c:formatCode>#,##0"Mlbs";\(#,##0\)"Mlbs"</c:formatCode>
                <c:ptCount val="1"/>
                <c:pt idx="0">
                  <c:v>197.533952</c:v>
                </c:pt>
              </c:numCache>
              <c:extLst/>
            </c:numRef>
          </c:val>
          <c:extLst>
            <c:ext xmlns:c16="http://schemas.microsoft.com/office/drawing/2014/chart" uri="{C3380CC4-5D6E-409C-BE32-E72D297353CC}">
              <c16:uniqueId val="{00000000-EACA-4FC8-BF07-ED52F0D7775C}"/>
            </c:ext>
          </c:extLst>
        </c:ser>
        <c:ser>
          <c:idx val="1"/>
          <c:order val="1"/>
          <c:spPr>
            <a:gradFill>
              <a:gsLst>
                <a:gs pos="13000">
                  <a:srgbClr val="757575"/>
                </a:gs>
                <a:gs pos="38000">
                  <a:srgbClr val="C7C9CB"/>
                </a:gs>
                <a:gs pos="68000">
                  <a:schemeClr val="bg1">
                    <a:lumMod val="95000"/>
                  </a:schemeClr>
                </a:gs>
                <a:gs pos="94000">
                  <a:srgbClr val="757575"/>
                </a:gs>
              </a:gsLst>
              <a:lin ang="5400000" scaled="1"/>
            </a:gradFill>
            <a:ln>
              <a:noFill/>
            </a:ln>
            <a:effectLst/>
          </c:spPr>
          <c:invertIfNegative val="0"/>
          <c:dLbls>
            <c:dLbl>
              <c:idx val="0"/>
              <c:layout>
                <c:manualLayout>
                  <c:x val="0.311283003162928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A-4FC8-BF07-ED52F0D777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Mining'!$N$152</c:f>
              <c:strCache>
                <c:ptCount val="1"/>
                <c:pt idx="0">
                  <c:v>Zinc</c:v>
                </c:pt>
              </c:strCache>
              <c:extLst/>
            </c:strRef>
          </c:cat>
          <c:val>
            <c:numRef>
              <c:f>'Dashboard - Meridian Mining'!$P$152</c:f>
              <c:numCache>
                <c:formatCode>#,##0"Mlbs";\(#,##0\)"Mlbs"</c:formatCode>
                <c:ptCount val="1"/>
                <c:pt idx="0">
                  <c:v>482.81178</c:v>
                </c:pt>
              </c:numCache>
              <c:extLst/>
            </c:numRef>
          </c:val>
          <c:extLst>
            <c:ext xmlns:c16="http://schemas.microsoft.com/office/drawing/2014/chart" uri="{C3380CC4-5D6E-409C-BE32-E72D297353CC}">
              <c16:uniqueId val="{00000002-EACA-4FC8-BF07-ED52F0D7775C}"/>
            </c:ext>
          </c:extLst>
        </c:ser>
        <c:dLbls>
          <c:showLegendKey val="0"/>
          <c:showVal val="0"/>
          <c:showCatName val="0"/>
          <c:showSerName val="0"/>
          <c:showPercent val="0"/>
          <c:showBubbleSize val="0"/>
        </c:dLbls>
        <c:gapWidth val="150"/>
        <c:overlap val="100"/>
        <c:axId val="363061904"/>
        <c:axId val="363062384"/>
      </c:barChart>
      <c:catAx>
        <c:axId val="36306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gradFill>
                  <a:gsLst>
                    <a:gs pos="13000">
                      <a:srgbClr val="757575"/>
                    </a:gs>
                    <a:gs pos="38000">
                      <a:srgbClr val="C7C9CB"/>
                    </a:gs>
                    <a:gs pos="68000">
                      <a:schemeClr val="bg1">
                        <a:lumMod val="95000"/>
                      </a:schemeClr>
                    </a:gs>
                    <a:gs pos="94000">
                      <a:srgbClr val="757575"/>
                    </a:gs>
                  </a:gsLst>
                  <a:lin ang="5400000" scaled="1"/>
                </a:gradFill>
                <a:latin typeface="+mn-lt"/>
                <a:ea typeface="+mn-ea"/>
                <a:cs typeface="+mn-cs"/>
              </a:defRPr>
            </a:pPr>
            <a:endParaRPr lang="en-US"/>
          </a:p>
        </c:txPr>
        <c:crossAx val="363062384"/>
        <c:crosses val="autoZero"/>
        <c:auto val="1"/>
        <c:lblAlgn val="ctr"/>
        <c:lblOffset val="100"/>
        <c:noMultiLvlLbl val="0"/>
      </c:catAx>
      <c:valAx>
        <c:axId val="363062384"/>
        <c:scaling>
          <c:orientation val="minMax"/>
        </c:scaling>
        <c:delete val="1"/>
        <c:axPos val="b"/>
        <c:numFmt formatCode="#,##0&quot;Mlbs&quot;;\(#,##0\)&quot;Mlbs&quot;" sourceLinked="1"/>
        <c:majorTickMark val="none"/>
        <c:minorTickMark val="none"/>
        <c:tickLblPos val="nextTo"/>
        <c:crossAx val="363061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Mining'!$N$153</c:f>
              <c:strCache>
                <c:ptCount val="1"/>
                <c:pt idx="0">
                  <c:v>Lead</c:v>
                </c:pt>
              </c:strCache>
              <c:extLst/>
            </c:strRef>
          </c:cat>
          <c:val>
            <c:numRef>
              <c:f>'Dashboard - Meridian Mining'!$O$153</c:f>
              <c:numCache>
                <c:formatCode>#,##0"Mlbs";\(#,##0\)"Mlbs"</c:formatCode>
                <c:ptCount val="1"/>
                <c:pt idx="0">
                  <c:v>42.328704000000002</c:v>
                </c:pt>
              </c:numCache>
              <c:extLst/>
            </c:numRef>
          </c:val>
          <c:extLst>
            <c:ext xmlns:c16="http://schemas.microsoft.com/office/drawing/2014/chart" uri="{C3380CC4-5D6E-409C-BE32-E72D297353CC}">
              <c16:uniqueId val="{00000000-4BDB-48F1-821F-698A17EBDF27}"/>
            </c:ext>
          </c:extLst>
        </c:ser>
        <c:ser>
          <c:idx val="1"/>
          <c:order val="1"/>
          <c:spPr>
            <a:gradFill>
              <a:gsLst>
                <a:gs pos="13000">
                  <a:srgbClr val="757575"/>
                </a:gs>
                <a:gs pos="38000">
                  <a:srgbClr val="C7C9CB"/>
                </a:gs>
                <a:gs pos="68000">
                  <a:schemeClr val="bg1">
                    <a:lumMod val="95000"/>
                  </a:schemeClr>
                </a:gs>
                <a:gs pos="94000">
                  <a:srgbClr val="757575"/>
                </a:gs>
              </a:gsLst>
              <a:lin ang="5400000" scaled="1"/>
            </a:gradFill>
            <a:ln>
              <a:noFill/>
            </a:ln>
            <a:effectLst/>
          </c:spPr>
          <c:invertIfNegative val="0"/>
          <c:dLbls>
            <c:dLbl>
              <c:idx val="0"/>
              <c:layout>
                <c:manualLayout>
                  <c:x val="0.3001424739813204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DB-48F1-821F-698A17EBDF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Mining'!$N$153</c:f>
              <c:strCache>
                <c:ptCount val="1"/>
                <c:pt idx="0">
                  <c:v>Lead</c:v>
                </c:pt>
              </c:strCache>
              <c:extLst/>
            </c:strRef>
          </c:cat>
          <c:val>
            <c:numRef>
              <c:f>'Dashboard - Meridian Mining'!$P$153</c:f>
              <c:numCache>
                <c:formatCode>#,##0"Mlbs";\(#,##0\)"Mlbs"</c:formatCode>
                <c:ptCount val="1"/>
                <c:pt idx="0">
                  <c:v>112.656082</c:v>
                </c:pt>
              </c:numCache>
              <c:extLst/>
            </c:numRef>
          </c:val>
          <c:extLst>
            <c:ext xmlns:c16="http://schemas.microsoft.com/office/drawing/2014/chart" uri="{C3380CC4-5D6E-409C-BE32-E72D297353CC}">
              <c16:uniqueId val="{00000002-4BDB-48F1-821F-698A17EBDF27}"/>
            </c:ext>
          </c:extLst>
        </c:ser>
        <c:dLbls>
          <c:showLegendKey val="0"/>
          <c:showVal val="0"/>
          <c:showCatName val="0"/>
          <c:showSerName val="0"/>
          <c:showPercent val="0"/>
          <c:showBubbleSize val="0"/>
        </c:dLbls>
        <c:gapWidth val="150"/>
        <c:overlap val="100"/>
        <c:axId val="465031952"/>
        <c:axId val="465032432"/>
      </c:barChart>
      <c:catAx>
        <c:axId val="46503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gradFill>
                  <a:gsLst>
                    <a:gs pos="13000">
                      <a:srgbClr val="757575"/>
                    </a:gs>
                    <a:gs pos="38000">
                      <a:srgbClr val="C7C9CB"/>
                    </a:gs>
                    <a:gs pos="68000">
                      <a:schemeClr val="bg1">
                        <a:lumMod val="95000"/>
                      </a:schemeClr>
                    </a:gs>
                    <a:gs pos="94000">
                      <a:srgbClr val="757575"/>
                    </a:gs>
                  </a:gsLst>
                  <a:lin ang="5400000" scaled="1"/>
                </a:gradFill>
                <a:latin typeface="+mn-lt"/>
                <a:ea typeface="+mn-ea"/>
                <a:cs typeface="+mn-cs"/>
              </a:defRPr>
            </a:pPr>
            <a:endParaRPr lang="en-US"/>
          </a:p>
        </c:txPr>
        <c:crossAx val="465032432"/>
        <c:crosses val="autoZero"/>
        <c:auto val="1"/>
        <c:lblAlgn val="ctr"/>
        <c:lblOffset val="100"/>
        <c:noMultiLvlLbl val="0"/>
      </c:catAx>
      <c:valAx>
        <c:axId val="465032432"/>
        <c:scaling>
          <c:orientation val="minMax"/>
        </c:scaling>
        <c:delete val="1"/>
        <c:axPos val="b"/>
        <c:numFmt formatCode="#,##0&quot;Mlbs&quot;;\(#,##0\)&quot;Mlbs&quot;" sourceLinked="1"/>
        <c:majorTickMark val="none"/>
        <c:minorTickMark val="none"/>
        <c:tickLblPos val="nextTo"/>
        <c:crossAx val="465031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dLbls>
          <c:showLegendKey val="0"/>
          <c:showVal val="0"/>
          <c:showCatName val="0"/>
          <c:showSerName val="0"/>
          <c:showPercent val="0"/>
          <c:showBubbleSize val="0"/>
          <c:showLeaderLines val="0"/>
        </c:dLbls>
        <c:firstSliceAng val="9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'Meridian MIning - Hist Data'!$G$1</c:f>
              <c:strCache>
                <c:ptCount val="1"/>
                <c:pt idx="0">
                  <c:v>Volume</c:v>
                </c:pt>
              </c:strCache>
            </c:strRef>
          </c:tx>
          <c:spPr>
            <a:gradFill>
              <a:gsLst>
                <a:gs pos="26000">
                  <a:srgbClr val="F7EF8A"/>
                </a:gs>
                <a:gs pos="0">
                  <a:srgbClr val="AE8625"/>
                </a:gs>
                <a:gs pos="100000">
                  <a:srgbClr val="D2AC47"/>
                </a:gs>
                <a:gs pos="64000">
                  <a:srgbClr val="EDC967"/>
                </a:gs>
              </a:gsLst>
              <a:lin ang="5400000" scaled="1"/>
            </a:gradFill>
            <a:ln>
              <a:noFill/>
            </a:ln>
            <a:effectLst/>
          </c:spPr>
          <c:invertIfNegative val="0"/>
          <c:cat>
            <c:numRef>
              <c:f>'Meridian MIning - Hist Data'!$A$2:$A$252</c:f>
              <c:numCache>
                <c:formatCode>[$-F800]dddd\,\ mmmm\ dd\,\ yyyy</c:formatCode>
                <c:ptCount val="251"/>
                <c:pt idx="0">
                  <c:v>45670</c:v>
                </c:pt>
                <c:pt idx="1">
                  <c:v>45667</c:v>
                </c:pt>
                <c:pt idx="2">
                  <c:v>45666</c:v>
                </c:pt>
                <c:pt idx="3">
                  <c:v>45665</c:v>
                </c:pt>
                <c:pt idx="4">
                  <c:v>45664</c:v>
                </c:pt>
                <c:pt idx="5">
                  <c:v>45663</c:v>
                </c:pt>
                <c:pt idx="6">
                  <c:v>45660</c:v>
                </c:pt>
                <c:pt idx="7">
                  <c:v>45659</c:v>
                </c:pt>
                <c:pt idx="8">
                  <c:v>45657</c:v>
                </c:pt>
                <c:pt idx="9">
                  <c:v>45656</c:v>
                </c:pt>
                <c:pt idx="10">
                  <c:v>45653</c:v>
                </c:pt>
                <c:pt idx="11">
                  <c:v>45650</c:v>
                </c:pt>
                <c:pt idx="12">
                  <c:v>45649</c:v>
                </c:pt>
                <c:pt idx="13">
                  <c:v>45646</c:v>
                </c:pt>
                <c:pt idx="14">
                  <c:v>45645</c:v>
                </c:pt>
                <c:pt idx="15">
                  <c:v>45644</c:v>
                </c:pt>
                <c:pt idx="16">
                  <c:v>45643</c:v>
                </c:pt>
                <c:pt idx="17">
                  <c:v>45642</c:v>
                </c:pt>
                <c:pt idx="18">
                  <c:v>45639</c:v>
                </c:pt>
                <c:pt idx="19">
                  <c:v>45638</c:v>
                </c:pt>
                <c:pt idx="20">
                  <c:v>45637</c:v>
                </c:pt>
                <c:pt idx="21">
                  <c:v>45636</c:v>
                </c:pt>
                <c:pt idx="22">
                  <c:v>45635</c:v>
                </c:pt>
                <c:pt idx="23">
                  <c:v>45632</c:v>
                </c:pt>
                <c:pt idx="24">
                  <c:v>45631</c:v>
                </c:pt>
                <c:pt idx="25">
                  <c:v>45630</c:v>
                </c:pt>
                <c:pt idx="26">
                  <c:v>45629</c:v>
                </c:pt>
                <c:pt idx="27">
                  <c:v>45628</c:v>
                </c:pt>
                <c:pt idx="28">
                  <c:v>45625</c:v>
                </c:pt>
                <c:pt idx="29">
                  <c:v>45624</c:v>
                </c:pt>
                <c:pt idx="30">
                  <c:v>45623</c:v>
                </c:pt>
                <c:pt idx="31">
                  <c:v>45622</c:v>
                </c:pt>
                <c:pt idx="32">
                  <c:v>45621</c:v>
                </c:pt>
                <c:pt idx="33">
                  <c:v>45618</c:v>
                </c:pt>
                <c:pt idx="34">
                  <c:v>45617</c:v>
                </c:pt>
                <c:pt idx="35">
                  <c:v>45616</c:v>
                </c:pt>
                <c:pt idx="36">
                  <c:v>45615</c:v>
                </c:pt>
                <c:pt idx="37">
                  <c:v>45614</c:v>
                </c:pt>
                <c:pt idx="38">
                  <c:v>45611</c:v>
                </c:pt>
                <c:pt idx="39">
                  <c:v>45610</c:v>
                </c:pt>
                <c:pt idx="40">
                  <c:v>45609</c:v>
                </c:pt>
                <c:pt idx="41">
                  <c:v>45608</c:v>
                </c:pt>
                <c:pt idx="42">
                  <c:v>45607</c:v>
                </c:pt>
                <c:pt idx="43">
                  <c:v>45604</c:v>
                </c:pt>
                <c:pt idx="44">
                  <c:v>45603</c:v>
                </c:pt>
                <c:pt idx="45">
                  <c:v>45602</c:v>
                </c:pt>
                <c:pt idx="46">
                  <c:v>45601</c:v>
                </c:pt>
                <c:pt idx="47">
                  <c:v>45600</c:v>
                </c:pt>
                <c:pt idx="48">
                  <c:v>45597</c:v>
                </c:pt>
                <c:pt idx="49">
                  <c:v>45596</c:v>
                </c:pt>
                <c:pt idx="50">
                  <c:v>45595</c:v>
                </c:pt>
                <c:pt idx="51">
                  <c:v>45594</c:v>
                </c:pt>
                <c:pt idx="52">
                  <c:v>45593</c:v>
                </c:pt>
                <c:pt idx="53">
                  <c:v>45590</c:v>
                </c:pt>
                <c:pt idx="54">
                  <c:v>45589</c:v>
                </c:pt>
                <c:pt idx="55">
                  <c:v>45588</c:v>
                </c:pt>
                <c:pt idx="56">
                  <c:v>45587</c:v>
                </c:pt>
                <c:pt idx="57">
                  <c:v>45586</c:v>
                </c:pt>
                <c:pt idx="58">
                  <c:v>45583</c:v>
                </c:pt>
                <c:pt idx="59">
                  <c:v>45582</c:v>
                </c:pt>
                <c:pt idx="60">
                  <c:v>45581</c:v>
                </c:pt>
                <c:pt idx="61">
                  <c:v>45580</c:v>
                </c:pt>
                <c:pt idx="62">
                  <c:v>45576</c:v>
                </c:pt>
                <c:pt idx="63">
                  <c:v>45575</c:v>
                </c:pt>
                <c:pt idx="64">
                  <c:v>45574</c:v>
                </c:pt>
                <c:pt idx="65">
                  <c:v>45573</c:v>
                </c:pt>
                <c:pt idx="66">
                  <c:v>45572</c:v>
                </c:pt>
                <c:pt idx="67">
                  <c:v>45569</c:v>
                </c:pt>
                <c:pt idx="68">
                  <c:v>45568</c:v>
                </c:pt>
                <c:pt idx="69">
                  <c:v>45567</c:v>
                </c:pt>
                <c:pt idx="70">
                  <c:v>45566</c:v>
                </c:pt>
                <c:pt idx="71">
                  <c:v>45565</c:v>
                </c:pt>
                <c:pt idx="72">
                  <c:v>45562</c:v>
                </c:pt>
                <c:pt idx="73">
                  <c:v>45561</c:v>
                </c:pt>
                <c:pt idx="74">
                  <c:v>45560</c:v>
                </c:pt>
                <c:pt idx="75">
                  <c:v>45559</c:v>
                </c:pt>
                <c:pt idx="76">
                  <c:v>45558</c:v>
                </c:pt>
                <c:pt idx="77">
                  <c:v>45555</c:v>
                </c:pt>
                <c:pt idx="78">
                  <c:v>45554</c:v>
                </c:pt>
                <c:pt idx="79">
                  <c:v>45553</c:v>
                </c:pt>
                <c:pt idx="80">
                  <c:v>45552</c:v>
                </c:pt>
                <c:pt idx="81">
                  <c:v>45551</c:v>
                </c:pt>
                <c:pt idx="82">
                  <c:v>45548</c:v>
                </c:pt>
                <c:pt idx="83">
                  <c:v>45547</c:v>
                </c:pt>
                <c:pt idx="84">
                  <c:v>45546</c:v>
                </c:pt>
                <c:pt idx="85">
                  <c:v>45545</c:v>
                </c:pt>
                <c:pt idx="86">
                  <c:v>45544</c:v>
                </c:pt>
                <c:pt idx="87">
                  <c:v>45541</c:v>
                </c:pt>
                <c:pt idx="88">
                  <c:v>45540</c:v>
                </c:pt>
                <c:pt idx="89">
                  <c:v>45539</c:v>
                </c:pt>
                <c:pt idx="90">
                  <c:v>45538</c:v>
                </c:pt>
                <c:pt idx="91">
                  <c:v>45534</c:v>
                </c:pt>
                <c:pt idx="92">
                  <c:v>45533</c:v>
                </c:pt>
                <c:pt idx="93">
                  <c:v>45532</c:v>
                </c:pt>
                <c:pt idx="94">
                  <c:v>45531</c:v>
                </c:pt>
                <c:pt idx="95">
                  <c:v>45530</c:v>
                </c:pt>
                <c:pt idx="96">
                  <c:v>45527</c:v>
                </c:pt>
                <c:pt idx="97">
                  <c:v>45526</c:v>
                </c:pt>
                <c:pt idx="98">
                  <c:v>45525</c:v>
                </c:pt>
                <c:pt idx="99">
                  <c:v>45524</c:v>
                </c:pt>
                <c:pt idx="100">
                  <c:v>45523</c:v>
                </c:pt>
                <c:pt idx="101">
                  <c:v>45520</c:v>
                </c:pt>
                <c:pt idx="102">
                  <c:v>45519</c:v>
                </c:pt>
                <c:pt idx="103">
                  <c:v>45518</c:v>
                </c:pt>
                <c:pt idx="104">
                  <c:v>45517</c:v>
                </c:pt>
                <c:pt idx="105">
                  <c:v>45516</c:v>
                </c:pt>
                <c:pt idx="106">
                  <c:v>45513</c:v>
                </c:pt>
                <c:pt idx="107">
                  <c:v>45512</c:v>
                </c:pt>
                <c:pt idx="108">
                  <c:v>45511</c:v>
                </c:pt>
                <c:pt idx="109">
                  <c:v>45510</c:v>
                </c:pt>
                <c:pt idx="110">
                  <c:v>45506</c:v>
                </c:pt>
                <c:pt idx="111">
                  <c:v>45505</c:v>
                </c:pt>
                <c:pt idx="112">
                  <c:v>45504</c:v>
                </c:pt>
                <c:pt idx="113">
                  <c:v>45503</c:v>
                </c:pt>
                <c:pt idx="114">
                  <c:v>45502</c:v>
                </c:pt>
                <c:pt idx="115">
                  <c:v>45499</c:v>
                </c:pt>
                <c:pt idx="116">
                  <c:v>45498</c:v>
                </c:pt>
                <c:pt idx="117">
                  <c:v>45497</c:v>
                </c:pt>
                <c:pt idx="118">
                  <c:v>45496</c:v>
                </c:pt>
                <c:pt idx="119">
                  <c:v>45495</c:v>
                </c:pt>
                <c:pt idx="120">
                  <c:v>45492</c:v>
                </c:pt>
                <c:pt idx="121">
                  <c:v>45491</c:v>
                </c:pt>
                <c:pt idx="122">
                  <c:v>45490</c:v>
                </c:pt>
                <c:pt idx="123">
                  <c:v>45489</c:v>
                </c:pt>
                <c:pt idx="124">
                  <c:v>45488</c:v>
                </c:pt>
                <c:pt idx="125">
                  <c:v>45485</c:v>
                </c:pt>
                <c:pt idx="126">
                  <c:v>45484</c:v>
                </c:pt>
                <c:pt idx="127">
                  <c:v>45483</c:v>
                </c:pt>
                <c:pt idx="128">
                  <c:v>45482</c:v>
                </c:pt>
                <c:pt idx="129">
                  <c:v>45481</c:v>
                </c:pt>
                <c:pt idx="130">
                  <c:v>45478</c:v>
                </c:pt>
                <c:pt idx="131">
                  <c:v>45477</c:v>
                </c:pt>
                <c:pt idx="132">
                  <c:v>45476</c:v>
                </c:pt>
                <c:pt idx="133">
                  <c:v>45475</c:v>
                </c:pt>
                <c:pt idx="134">
                  <c:v>45471</c:v>
                </c:pt>
                <c:pt idx="135">
                  <c:v>45470</c:v>
                </c:pt>
                <c:pt idx="136">
                  <c:v>45469</c:v>
                </c:pt>
                <c:pt idx="137">
                  <c:v>45468</c:v>
                </c:pt>
                <c:pt idx="138">
                  <c:v>45467</c:v>
                </c:pt>
                <c:pt idx="139">
                  <c:v>45464</c:v>
                </c:pt>
                <c:pt idx="140">
                  <c:v>45463</c:v>
                </c:pt>
                <c:pt idx="141">
                  <c:v>45462</c:v>
                </c:pt>
                <c:pt idx="142">
                  <c:v>45461</c:v>
                </c:pt>
                <c:pt idx="143">
                  <c:v>45460</c:v>
                </c:pt>
                <c:pt idx="144">
                  <c:v>45457</c:v>
                </c:pt>
                <c:pt idx="145">
                  <c:v>45456</c:v>
                </c:pt>
                <c:pt idx="146">
                  <c:v>45455</c:v>
                </c:pt>
                <c:pt idx="147">
                  <c:v>45454</c:v>
                </c:pt>
                <c:pt idx="148">
                  <c:v>45453</c:v>
                </c:pt>
                <c:pt idx="149">
                  <c:v>45450</c:v>
                </c:pt>
                <c:pt idx="150">
                  <c:v>45449</c:v>
                </c:pt>
                <c:pt idx="151">
                  <c:v>45448</c:v>
                </c:pt>
                <c:pt idx="152">
                  <c:v>45447</c:v>
                </c:pt>
                <c:pt idx="153">
                  <c:v>45446</c:v>
                </c:pt>
                <c:pt idx="154">
                  <c:v>45443</c:v>
                </c:pt>
                <c:pt idx="155">
                  <c:v>45442</c:v>
                </c:pt>
                <c:pt idx="156">
                  <c:v>45441</c:v>
                </c:pt>
                <c:pt idx="157">
                  <c:v>45440</c:v>
                </c:pt>
                <c:pt idx="158">
                  <c:v>45439</c:v>
                </c:pt>
                <c:pt idx="159">
                  <c:v>45436</c:v>
                </c:pt>
                <c:pt idx="160">
                  <c:v>45435</c:v>
                </c:pt>
                <c:pt idx="161">
                  <c:v>45434</c:v>
                </c:pt>
                <c:pt idx="162">
                  <c:v>45433</c:v>
                </c:pt>
                <c:pt idx="163">
                  <c:v>45429</c:v>
                </c:pt>
                <c:pt idx="164">
                  <c:v>45428</c:v>
                </c:pt>
                <c:pt idx="165">
                  <c:v>45427</c:v>
                </c:pt>
                <c:pt idx="166">
                  <c:v>45426</c:v>
                </c:pt>
                <c:pt idx="167">
                  <c:v>45425</c:v>
                </c:pt>
                <c:pt idx="168">
                  <c:v>45422</c:v>
                </c:pt>
                <c:pt idx="169">
                  <c:v>45421</c:v>
                </c:pt>
                <c:pt idx="170">
                  <c:v>45420</c:v>
                </c:pt>
                <c:pt idx="171">
                  <c:v>45419</c:v>
                </c:pt>
                <c:pt idx="172">
                  <c:v>45418</c:v>
                </c:pt>
                <c:pt idx="173">
                  <c:v>45415</c:v>
                </c:pt>
                <c:pt idx="174">
                  <c:v>45414</c:v>
                </c:pt>
                <c:pt idx="175">
                  <c:v>45413</c:v>
                </c:pt>
                <c:pt idx="176">
                  <c:v>45412</c:v>
                </c:pt>
                <c:pt idx="177">
                  <c:v>45411</c:v>
                </c:pt>
                <c:pt idx="178">
                  <c:v>45408</c:v>
                </c:pt>
                <c:pt idx="179">
                  <c:v>45407</c:v>
                </c:pt>
                <c:pt idx="180">
                  <c:v>45406</c:v>
                </c:pt>
                <c:pt idx="181">
                  <c:v>45405</c:v>
                </c:pt>
                <c:pt idx="182">
                  <c:v>45404</c:v>
                </c:pt>
                <c:pt idx="183">
                  <c:v>45401</c:v>
                </c:pt>
                <c:pt idx="184">
                  <c:v>45400</c:v>
                </c:pt>
                <c:pt idx="185">
                  <c:v>45399</c:v>
                </c:pt>
                <c:pt idx="186">
                  <c:v>45398</c:v>
                </c:pt>
                <c:pt idx="187">
                  <c:v>45397</c:v>
                </c:pt>
                <c:pt idx="188">
                  <c:v>45394</c:v>
                </c:pt>
                <c:pt idx="189">
                  <c:v>45393</c:v>
                </c:pt>
                <c:pt idx="190">
                  <c:v>45392</c:v>
                </c:pt>
                <c:pt idx="191">
                  <c:v>45391</c:v>
                </c:pt>
                <c:pt idx="192">
                  <c:v>45390</c:v>
                </c:pt>
                <c:pt idx="193">
                  <c:v>45387</c:v>
                </c:pt>
                <c:pt idx="194">
                  <c:v>45386</c:v>
                </c:pt>
                <c:pt idx="195">
                  <c:v>45385</c:v>
                </c:pt>
                <c:pt idx="196">
                  <c:v>45384</c:v>
                </c:pt>
                <c:pt idx="197">
                  <c:v>45383</c:v>
                </c:pt>
                <c:pt idx="198">
                  <c:v>45379</c:v>
                </c:pt>
                <c:pt idx="199">
                  <c:v>45378</c:v>
                </c:pt>
                <c:pt idx="200">
                  <c:v>45377</c:v>
                </c:pt>
                <c:pt idx="201">
                  <c:v>45376</c:v>
                </c:pt>
                <c:pt idx="202">
                  <c:v>45373</c:v>
                </c:pt>
                <c:pt idx="203">
                  <c:v>45372</c:v>
                </c:pt>
                <c:pt idx="204">
                  <c:v>45371</c:v>
                </c:pt>
                <c:pt idx="205">
                  <c:v>45370</c:v>
                </c:pt>
                <c:pt idx="206">
                  <c:v>45369</c:v>
                </c:pt>
                <c:pt idx="207">
                  <c:v>45366</c:v>
                </c:pt>
                <c:pt idx="208">
                  <c:v>45365</c:v>
                </c:pt>
                <c:pt idx="209">
                  <c:v>45364</c:v>
                </c:pt>
                <c:pt idx="210">
                  <c:v>45363</c:v>
                </c:pt>
                <c:pt idx="211">
                  <c:v>45362</c:v>
                </c:pt>
                <c:pt idx="212">
                  <c:v>45359</c:v>
                </c:pt>
                <c:pt idx="213">
                  <c:v>45358</c:v>
                </c:pt>
                <c:pt idx="214">
                  <c:v>45357</c:v>
                </c:pt>
                <c:pt idx="215">
                  <c:v>45356</c:v>
                </c:pt>
                <c:pt idx="216">
                  <c:v>45355</c:v>
                </c:pt>
                <c:pt idx="217">
                  <c:v>45352</c:v>
                </c:pt>
                <c:pt idx="218">
                  <c:v>45351</c:v>
                </c:pt>
                <c:pt idx="219">
                  <c:v>45350</c:v>
                </c:pt>
                <c:pt idx="220">
                  <c:v>45349</c:v>
                </c:pt>
                <c:pt idx="221">
                  <c:v>45348</c:v>
                </c:pt>
                <c:pt idx="222">
                  <c:v>45345</c:v>
                </c:pt>
                <c:pt idx="223">
                  <c:v>45344</c:v>
                </c:pt>
                <c:pt idx="224">
                  <c:v>45343</c:v>
                </c:pt>
                <c:pt idx="225">
                  <c:v>45342</c:v>
                </c:pt>
                <c:pt idx="226">
                  <c:v>45338</c:v>
                </c:pt>
                <c:pt idx="227">
                  <c:v>45337</c:v>
                </c:pt>
                <c:pt idx="228">
                  <c:v>45336</c:v>
                </c:pt>
                <c:pt idx="229">
                  <c:v>45335</c:v>
                </c:pt>
                <c:pt idx="230">
                  <c:v>45334</c:v>
                </c:pt>
                <c:pt idx="231">
                  <c:v>45331</c:v>
                </c:pt>
                <c:pt idx="232">
                  <c:v>45330</c:v>
                </c:pt>
                <c:pt idx="233">
                  <c:v>45329</c:v>
                </c:pt>
                <c:pt idx="234">
                  <c:v>45328</c:v>
                </c:pt>
                <c:pt idx="235">
                  <c:v>45327</c:v>
                </c:pt>
                <c:pt idx="236">
                  <c:v>45324</c:v>
                </c:pt>
                <c:pt idx="237">
                  <c:v>45323</c:v>
                </c:pt>
                <c:pt idx="238">
                  <c:v>45322</c:v>
                </c:pt>
                <c:pt idx="239">
                  <c:v>45321</c:v>
                </c:pt>
                <c:pt idx="240">
                  <c:v>45320</c:v>
                </c:pt>
                <c:pt idx="241">
                  <c:v>45317</c:v>
                </c:pt>
                <c:pt idx="242">
                  <c:v>45316</c:v>
                </c:pt>
                <c:pt idx="243">
                  <c:v>45315</c:v>
                </c:pt>
                <c:pt idx="244">
                  <c:v>45314</c:v>
                </c:pt>
                <c:pt idx="245">
                  <c:v>45313</c:v>
                </c:pt>
                <c:pt idx="246">
                  <c:v>45310</c:v>
                </c:pt>
                <c:pt idx="247">
                  <c:v>45309</c:v>
                </c:pt>
                <c:pt idx="248">
                  <c:v>45308</c:v>
                </c:pt>
                <c:pt idx="249">
                  <c:v>45307</c:v>
                </c:pt>
                <c:pt idx="250">
                  <c:v>45306</c:v>
                </c:pt>
              </c:numCache>
            </c:numRef>
          </c:cat>
          <c:val>
            <c:numRef>
              <c:f>'Meridian MIning - Hist Data'!$G$2:$G$252</c:f>
              <c:numCache>
                <c:formatCode>#,##0</c:formatCode>
                <c:ptCount val="251"/>
                <c:pt idx="0">
                  <c:v>123495</c:v>
                </c:pt>
                <c:pt idx="1">
                  <c:v>232500</c:v>
                </c:pt>
                <c:pt idx="2">
                  <c:v>159000</c:v>
                </c:pt>
                <c:pt idx="3">
                  <c:v>44000</c:v>
                </c:pt>
                <c:pt idx="4">
                  <c:v>114500</c:v>
                </c:pt>
                <c:pt idx="5">
                  <c:v>144800</c:v>
                </c:pt>
                <c:pt idx="6">
                  <c:v>153500</c:v>
                </c:pt>
                <c:pt idx="7">
                  <c:v>182700</c:v>
                </c:pt>
                <c:pt idx="8">
                  <c:v>90400</c:v>
                </c:pt>
                <c:pt idx="9">
                  <c:v>126200</c:v>
                </c:pt>
                <c:pt idx="10">
                  <c:v>89600</c:v>
                </c:pt>
                <c:pt idx="11">
                  <c:v>156600</c:v>
                </c:pt>
                <c:pt idx="12">
                  <c:v>370100</c:v>
                </c:pt>
                <c:pt idx="13">
                  <c:v>40600</c:v>
                </c:pt>
                <c:pt idx="14">
                  <c:v>435300</c:v>
                </c:pt>
                <c:pt idx="15">
                  <c:v>149500</c:v>
                </c:pt>
                <c:pt idx="16">
                  <c:v>106600</c:v>
                </c:pt>
                <c:pt idx="17">
                  <c:v>297800</c:v>
                </c:pt>
                <c:pt idx="18">
                  <c:v>21000</c:v>
                </c:pt>
                <c:pt idx="19">
                  <c:v>51600</c:v>
                </c:pt>
                <c:pt idx="20">
                  <c:v>75000</c:v>
                </c:pt>
                <c:pt idx="21">
                  <c:v>215600</c:v>
                </c:pt>
                <c:pt idx="22">
                  <c:v>51000</c:v>
                </c:pt>
                <c:pt idx="23">
                  <c:v>91800</c:v>
                </c:pt>
                <c:pt idx="24">
                  <c:v>136800</c:v>
                </c:pt>
                <c:pt idx="25">
                  <c:v>172700</c:v>
                </c:pt>
                <c:pt idx="26">
                  <c:v>103000</c:v>
                </c:pt>
                <c:pt idx="27">
                  <c:v>343400</c:v>
                </c:pt>
                <c:pt idx="28">
                  <c:v>135500</c:v>
                </c:pt>
                <c:pt idx="29">
                  <c:v>33100</c:v>
                </c:pt>
                <c:pt idx="30">
                  <c:v>128300</c:v>
                </c:pt>
                <c:pt idx="31">
                  <c:v>105000</c:v>
                </c:pt>
                <c:pt idx="32">
                  <c:v>144800</c:v>
                </c:pt>
                <c:pt idx="33">
                  <c:v>447100</c:v>
                </c:pt>
                <c:pt idx="34">
                  <c:v>231700</c:v>
                </c:pt>
                <c:pt idx="35">
                  <c:v>1095600</c:v>
                </c:pt>
                <c:pt idx="36">
                  <c:v>378200</c:v>
                </c:pt>
                <c:pt idx="37">
                  <c:v>142200</c:v>
                </c:pt>
                <c:pt idx="38">
                  <c:v>265800</c:v>
                </c:pt>
                <c:pt idx="39">
                  <c:v>210300</c:v>
                </c:pt>
                <c:pt idx="40">
                  <c:v>135000</c:v>
                </c:pt>
                <c:pt idx="41">
                  <c:v>222000</c:v>
                </c:pt>
                <c:pt idx="42">
                  <c:v>150500</c:v>
                </c:pt>
                <c:pt idx="43">
                  <c:v>358000</c:v>
                </c:pt>
                <c:pt idx="44">
                  <c:v>204000</c:v>
                </c:pt>
                <c:pt idx="45">
                  <c:v>119600</c:v>
                </c:pt>
                <c:pt idx="46">
                  <c:v>305000</c:v>
                </c:pt>
                <c:pt idx="47">
                  <c:v>382500</c:v>
                </c:pt>
                <c:pt idx="48">
                  <c:v>103000</c:v>
                </c:pt>
                <c:pt idx="49">
                  <c:v>183000</c:v>
                </c:pt>
                <c:pt idx="50">
                  <c:v>115300</c:v>
                </c:pt>
                <c:pt idx="51">
                  <c:v>517500</c:v>
                </c:pt>
                <c:pt idx="52">
                  <c:v>68800</c:v>
                </c:pt>
                <c:pt idx="53">
                  <c:v>291800</c:v>
                </c:pt>
                <c:pt idx="54">
                  <c:v>257100</c:v>
                </c:pt>
                <c:pt idx="55">
                  <c:v>287400</c:v>
                </c:pt>
                <c:pt idx="56">
                  <c:v>257000</c:v>
                </c:pt>
                <c:pt idx="57">
                  <c:v>411900</c:v>
                </c:pt>
                <c:pt idx="58">
                  <c:v>643500</c:v>
                </c:pt>
                <c:pt idx="59">
                  <c:v>294500</c:v>
                </c:pt>
                <c:pt idx="60">
                  <c:v>52900</c:v>
                </c:pt>
                <c:pt idx="61">
                  <c:v>206500</c:v>
                </c:pt>
                <c:pt idx="62">
                  <c:v>255200</c:v>
                </c:pt>
                <c:pt idx="63">
                  <c:v>141900</c:v>
                </c:pt>
                <c:pt idx="64">
                  <c:v>205200</c:v>
                </c:pt>
                <c:pt idx="65">
                  <c:v>750500</c:v>
                </c:pt>
                <c:pt idx="66">
                  <c:v>281800</c:v>
                </c:pt>
                <c:pt idx="67">
                  <c:v>82600</c:v>
                </c:pt>
                <c:pt idx="68">
                  <c:v>92900</c:v>
                </c:pt>
                <c:pt idx="69">
                  <c:v>118800</c:v>
                </c:pt>
                <c:pt idx="70">
                  <c:v>211500</c:v>
                </c:pt>
                <c:pt idx="71">
                  <c:v>388200</c:v>
                </c:pt>
                <c:pt idx="72">
                  <c:v>576100</c:v>
                </c:pt>
                <c:pt idx="73">
                  <c:v>457800</c:v>
                </c:pt>
                <c:pt idx="74">
                  <c:v>85700</c:v>
                </c:pt>
                <c:pt idx="75">
                  <c:v>169800</c:v>
                </c:pt>
                <c:pt idx="76">
                  <c:v>482500</c:v>
                </c:pt>
                <c:pt idx="77">
                  <c:v>146700</c:v>
                </c:pt>
                <c:pt idx="78">
                  <c:v>255900</c:v>
                </c:pt>
                <c:pt idx="79">
                  <c:v>153300</c:v>
                </c:pt>
                <c:pt idx="80">
                  <c:v>152500</c:v>
                </c:pt>
                <c:pt idx="81">
                  <c:v>357000</c:v>
                </c:pt>
                <c:pt idx="82">
                  <c:v>597100</c:v>
                </c:pt>
                <c:pt idx="83">
                  <c:v>324300</c:v>
                </c:pt>
                <c:pt idx="84">
                  <c:v>11500</c:v>
                </c:pt>
                <c:pt idx="85">
                  <c:v>237300</c:v>
                </c:pt>
                <c:pt idx="86">
                  <c:v>212800</c:v>
                </c:pt>
                <c:pt idx="87">
                  <c:v>98500</c:v>
                </c:pt>
                <c:pt idx="88">
                  <c:v>97600</c:v>
                </c:pt>
                <c:pt idx="89">
                  <c:v>681500</c:v>
                </c:pt>
                <c:pt idx="90">
                  <c:v>621000</c:v>
                </c:pt>
                <c:pt idx="91">
                  <c:v>105400</c:v>
                </c:pt>
                <c:pt idx="92">
                  <c:v>45900</c:v>
                </c:pt>
                <c:pt idx="93">
                  <c:v>134400</c:v>
                </c:pt>
                <c:pt idx="94">
                  <c:v>29000</c:v>
                </c:pt>
                <c:pt idx="95">
                  <c:v>46800</c:v>
                </c:pt>
                <c:pt idx="96">
                  <c:v>180100</c:v>
                </c:pt>
                <c:pt idx="97">
                  <c:v>950900</c:v>
                </c:pt>
                <c:pt idx="98">
                  <c:v>379000</c:v>
                </c:pt>
                <c:pt idx="99">
                  <c:v>341000</c:v>
                </c:pt>
                <c:pt idx="100">
                  <c:v>738500</c:v>
                </c:pt>
                <c:pt idx="101">
                  <c:v>85400</c:v>
                </c:pt>
                <c:pt idx="102">
                  <c:v>182300</c:v>
                </c:pt>
                <c:pt idx="103">
                  <c:v>218600</c:v>
                </c:pt>
                <c:pt idx="104">
                  <c:v>79600</c:v>
                </c:pt>
                <c:pt idx="105">
                  <c:v>207100</c:v>
                </c:pt>
                <c:pt idx="106">
                  <c:v>127500</c:v>
                </c:pt>
                <c:pt idx="107">
                  <c:v>434000</c:v>
                </c:pt>
                <c:pt idx="108">
                  <c:v>405000</c:v>
                </c:pt>
                <c:pt idx="109">
                  <c:v>148500</c:v>
                </c:pt>
                <c:pt idx="110">
                  <c:v>197300</c:v>
                </c:pt>
                <c:pt idx="111">
                  <c:v>101700</c:v>
                </c:pt>
                <c:pt idx="112">
                  <c:v>241500</c:v>
                </c:pt>
                <c:pt idx="113">
                  <c:v>153800</c:v>
                </c:pt>
                <c:pt idx="114">
                  <c:v>125800</c:v>
                </c:pt>
                <c:pt idx="115">
                  <c:v>152400</c:v>
                </c:pt>
                <c:pt idx="116">
                  <c:v>233500</c:v>
                </c:pt>
                <c:pt idx="117">
                  <c:v>330300</c:v>
                </c:pt>
                <c:pt idx="118">
                  <c:v>108500</c:v>
                </c:pt>
                <c:pt idx="119">
                  <c:v>207000</c:v>
                </c:pt>
                <c:pt idx="120">
                  <c:v>32500</c:v>
                </c:pt>
                <c:pt idx="121">
                  <c:v>431600</c:v>
                </c:pt>
                <c:pt idx="122">
                  <c:v>308100</c:v>
                </c:pt>
                <c:pt idx="123">
                  <c:v>291600</c:v>
                </c:pt>
                <c:pt idx="124">
                  <c:v>164800</c:v>
                </c:pt>
                <c:pt idx="125">
                  <c:v>132700</c:v>
                </c:pt>
                <c:pt idx="126">
                  <c:v>132700</c:v>
                </c:pt>
                <c:pt idx="127">
                  <c:v>523200</c:v>
                </c:pt>
                <c:pt idx="128">
                  <c:v>150300</c:v>
                </c:pt>
                <c:pt idx="129">
                  <c:v>136100</c:v>
                </c:pt>
                <c:pt idx="130">
                  <c:v>268800</c:v>
                </c:pt>
                <c:pt idx="131">
                  <c:v>29000</c:v>
                </c:pt>
                <c:pt idx="132">
                  <c:v>350000</c:v>
                </c:pt>
                <c:pt idx="133">
                  <c:v>67500</c:v>
                </c:pt>
                <c:pt idx="134">
                  <c:v>83000</c:v>
                </c:pt>
                <c:pt idx="135">
                  <c:v>67600</c:v>
                </c:pt>
                <c:pt idx="136">
                  <c:v>104500</c:v>
                </c:pt>
                <c:pt idx="137">
                  <c:v>177900</c:v>
                </c:pt>
                <c:pt idx="138">
                  <c:v>51300</c:v>
                </c:pt>
                <c:pt idx="139">
                  <c:v>24400</c:v>
                </c:pt>
                <c:pt idx="140">
                  <c:v>257600</c:v>
                </c:pt>
                <c:pt idx="141">
                  <c:v>46700</c:v>
                </c:pt>
                <c:pt idx="142">
                  <c:v>577800</c:v>
                </c:pt>
                <c:pt idx="143">
                  <c:v>131600</c:v>
                </c:pt>
                <c:pt idx="144">
                  <c:v>196400</c:v>
                </c:pt>
                <c:pt idx="145">
                  <c:v>524500</c:v>
                </c:pt>
                <c:pt idx="146">
                  <c:v>120000</c:v>
                </c:pt>
                <c:pt idx="147">
                  <c:v>145300</c:v>
                </c:pt>
                <c:pt idx="148">
                  <c:v>181300</c:v>
                </c:pt>
                <c:pt idx="149">
                  <c:v>572800</c:v>
                </c:pt>
                <c:pt idx="150">
                  <c:v>259600</c:v>
                </c:pt>
                <c:pt idx="151">
                  <c:v>81000</c:v>
                </c:pt>
                <c:pt idx="152">
                  <c:v>587100</c:v>
                </c:pt>
                <c:pt idx="153">
                  <c:v>139800</c:v>
                </c:pt>
                <c:pt idx="154">
                  <c:v>147900</c:v>
                </c:pt>
                <c:pt idx="155">
                  <c:v>340200</c:v>
                </c:pt>
                <c:pt idx="156">
                  <c:v>160500</c:v>
                </c:pt>
                <c:pt idx="157">
                  <c:v>128400</c:v>
                </c:pt>
                <c:pt idx="158">
                  <c:v>84000</c:v>
                </c:pt>
                <c:pt idx="159">
                  <c:v>519900</c:v>
                </c:pt>
                <c:pt idx="160">
                  <c:v>166600</c:v>
                </c:pt>
                <c:pt idx="161">
                  <c:v>483300</c:v>
                </c:pt>
                <c:pt idx="162">
                  <c:v>423200</c:v>
                </c:pt>
                <c:pt idx="163">
                  <c:v>567500</c:v>
                </c:pt>
                <c:pt idx="164">
                  <c:v>325900</c:v>
                </c:pt>
                <c:pt idx="165">
                  <c:v>737500</c:v>
                </c:pt>
                <c:pt idx="166">
                  <c:v>317100</c:v>
                </c:pt>
                <c:pt idx="167">
                  <c:v>1237600</c:v>
                </c:pt>
                <c:pt idx="168">
                  <c:v>309800</c:v>
                </c:pt>
                <c:pt idx="169">
                  <c:v>1300000</c:v>
                </c:pt>
                <c:pt idx="170">
                  <c:v>1290300</c:v>
                </c:pt>
                <c:pt idx="171">
                  <c:v>288000</c:v>
                </c:pt>
                <c:pt idx="172">
                  <c:v>165200</c:v>
                </c:pt>
                <c:pt idx="173">
                  <c:v>523900</c:v>
                </c:pt>
                <c:pt idx="174">
                  <c:v>111300</c:v>
                </c:pt>
                <c:pt idx="175">
                  <c:v>164300</c:v>
                </c:pt>
                <c:pt idx="176">
                  <c:v>562400</c:v>
                </c:pt>
                <c:pt idx="177">
                  <c:v>628800</c:v>
                </c:pt>
                <c:pt idx="178">
                  <c:v>530800</c:v>
                </c:pt>
                <c:pt idx="179">
                  <c:v>41500</c:v>
                </c:pt>
                <c:pt idx="180">
                  <c:v>22500</c:v>
                </c:pt>
                <c:pt idx="181">
                  <c:v>85000</c:v>
                </c:pt>
                <c:pt idx="182">
                  <c:v>417400</c:v>
                </c:pt>
                <c:pt idx="183">
                  <c:v>1084900</c:v>
                </c:pt>
                <c:pt idx="184">
                  <c:v>238400</c:v>
                </c:pt>
                <c:pt idx="185">
                  <c:v>143500</c:v>
                </c:pt>
                <c:pt idx="186">
                  <c:v>218500</c:v>
                </c:pt>
                <c:pt idx="187">
                  <c:v>445800</c:v>
                </c:pt>
                <c:pt idx="188">
                  <c:v>697700</c:v>
                </c:pt>
                <c:pt idx="189">
                  <c:v>686700</c:v>
                </c:pt>
                <c:pt idx="190">
                  <c:v>271400</c:v>
                </c:pt>
                <c:pt idx="191">
                  <c:v>2018400</c:v>
                </c:pt>
                <c:pt idx="192">
                  <c:v>668300</c:v>
                </c:pt>
                <c:pt idx="193">
                  <c:v>921200</c:v>
                </c:pt>
                <c:pt idx="194">
                  <c:v>926300</c:v>
                </c:pt>
                <c:pt idx="195">
                  <c:v>860500</c:v>
                </c:pt>
                <c:pt idx="196">
                  <c:v>1360700</c:v>
                </c:pt>
                <c:pt idx="197">
                  <c:v>80500</c:v>
                </c:pt>
                <c:pt idx="198">
                  <c:v>639800</c:v>
                </c:pt>
                <c:pt idx="199">
                  <c:v>374500</c:v>
                </c:pt>
                <c:pt idx="200">
                  <c:v>301600</c:v>
                </c:pt>
                <c:pt idx="201">
                  <c:v>345900</c:v>
                </c:pt>
                <c:pt idx="202">
                  <c:v>255000</c:v>
                </c:pt>
                <c:pt idx="203">
                  <c:v>78900</c:v>
                </c:pt>
                <c:pt idx="204">
                  <c:v>109600</c:v>
                </c:pt>
                <c:pt idx="205">
                  <c:v>112200</c:v>
                </c:pt>
                <c:pt idx="206">
                  <c:v>219000</c:v>
                </c:pt>
                <c:pt idx="207">
                  <c:v>203400</c:v>
                </c:pt>
                <c:pt idx="208">
                  <c:v>447400</c:v>
                </c:pt>
                <c:pt idx="209">
                  <c:v>200800</c:v>
                </c:pt>
                <c:pt idx="210">
                  <c:v>74200</c:v>
                </c:pt>
                <c:pt idx="211">
                  <c:v>95200</c:v>
                </c:pt>
                <c:pt idx="212">
                  <c:v>171800</c:v>
                </c:pt>
                <c:pt idx="213">
                  <c:v>844200</c:v>
                </c:pt>
                <c:pt idx="214">
                  <c:v>68600</c:v>
                </c:pt>
                <c:pt idx="215">
                  <c:v>208500</c:v>
                </c:pt>
                <c:pt idx="216">
                  <c:v>201400</c:v>
                </c:pt>
                <c:pt idx="217">
                  <c:v>190200</c:v>
                </c:pt>
                <c:pt idx="218">
                  <c:v>167300</c:v>
                </c:pt>
                <c:pt idx="219">
                  <c:v>130800</c:v>
                </c:pt>
                <c:pt idx="220">
                  <c:v>114400</c:v>
                </c:pt>
                <c:pt idx="221">
                  <c:v>114300</c:v>
                </c:pt>
                <c:pt idx="222">
                  <c:v>225200</c:v>
                </c:pt>
                <c:pt idx="223">
                  <c:v>115500</c:v>
                </c:pt>
                <c:pt idx="224">
                  <c:v>25100</c:v>
                </c:pt>
                <c:pt idx="225">
                  <c:v>145400</c:v>
                </c:pt>
                <c:pt idx="226">
                  <c:v>47500</c:v>
                </c:pt>
                <c:pt idx="227">
                  <c:v>283600</c:v>
                </c:pt>
                <c:pt idx="228">
                  <c:v>38500</c:v>
                </c:pt>
                <c:pt idx="229">
                  <c:v>142800</c:v>
                </c:pt>
                <c:pt idx="230">
                  <c:v>53000</c:v>
                </c:pt>
                <c:pt idx="231">
                  <c:v>434200</c:v>
                </c:pt>
                <c:pt idx="232">
                  <c:v>218800</c:v>
                </c:pt>
                <c:pt idx="233">
                  <c:v>297500</c:v>
                </c:pt>
                <c:pt idx="234">
                  <c:v>34600</c:v>
                </c:pt>
                <c:pt idx="235">
                  <c:v>91600</c:v>
                </c:pt>
                <c:pt idx="236">
                  <c:v>33600</c:v>
                </c:pt>
                <c:pt idx="237">
                  <c:v>30300</c:v>
                </c:pt>
                <c:pt idx="238">
                  <c:v>67700</c:v>
                </c:pt>
                <c:pt idx="239">
                  <c:v>306000</c:v>
                </c:pt>
                <c:pt idx="240">
                  <c:v>90500</c:v>
                </c:pt>
                <c:pt idx="241">
                  <c:v>249200</c:v>
                </c:pt>
                <c:pt idx="242">
                  <c:v>132600</c:v>
                </c:pt>
                <c:pt idx="243">
                  <c:v>262400</c:v>
                </c:pt>
                <c:pt idx="244">
                  <c:v>121600</c:v>
                </c:pt>
                <c:pt idx="245">
                  <c:v>18000</c:v>
                </c:pt>
                <c:pt idx="246">
                  <c:v>205800</c:v>
                </c:pt>
                <c:pt idx="247">
                  <c:v>375300</c:v>
                </c:pt>
                <c:pt idx="248">
                  <c:v>290400</c:v>
                </c:pt>
                <c:pt idx="249">
                  <c:v>280300</c:v>
                </c:pt>
                <c:pt idx="250">
                  <c:v>259500</c:v>
                </c:pt>
              </c:numCache>
            </c:numRef>
          </c:val>
          <c:extLst>
            <c:ext xmlns:c16="http://schemas.microsoft.com/office/drawing/2014/chart" uri="{C3380CC4-5D6E-409C-BE32-E72D297353CC}">
              <c16:uniqueId val="{00000000-1AA4-4916-A562-FC97D8CF1643}"/>
            </c:ext>
          </c:extLst>
        </c:ser>
        <c:dLbls>
          <c:showLegendKey val="0"/>
          <c:showVal val="0"/>
          <c:showCatName val="0"/>
          <c:showSerName val="0"/>
          <c:showPercent val="0"/>
          <c:showBubbleSize val="0"/>
        </c:dLbls>
        <c:gapWidth val="219"/>
        <c:axId val="660141696"/>
        <c:axId val="660144576"/>
      </c:barChart>
      <c:lineChart>
        <c:grouping val="standard"/>
        <c:varyColors val="0"/>
        <c:ser>
          <c:idx val="0"/>
          <c:order val="0"/>
          <c:tx>
            <c:strRef>
              <c:f>'Meridian MIning - Hist Data'!$F$1</c:f>
              <c:strCache>
                <c:ptCount val="1"/>
                <c:pt idx="0">
                  <c:v>Adj Close</c:v>
                </c:pt>
              </c:strCache>
            </c:strRef>
          </c:tx>
          <c:spPr>
            <a:ln w="28575" cap="rnd">
              <a:gradFill>
                <a:gsLst>
                  <a:gs pos="0">
                    <a:srgbClr val="D2AC47"/>
                  </a:gs>
                  <a:gs pos="34000">
                    <a:srgbClr val="EDC967"/>
                  </a:gs>
                  <a:gs pos="71000">
                    <a:srgbClr val="F7EF8A"/>
                  </a:gs>
                  <a:gs pos="100000">
                    <a:srgbClr val="AE8625"/>
                  </a:gs>
                </a:gsLst>
                <a:lin ang="5400000" scaled="1"/>
              </a:gradFill>
              <a:round/>
            </a:ln>
            <a:effectLst/>
          </c:spPr>
          <c:marker>
            <c:symbol val="none"/>
          </c:marker>
          <c:cat>
            <c:numRef>
              <c:f>'Meridian MIning - Hist Data'!$A$2:$A$252</c:f>
              <c:numCache>
                <c:formatCode>[$-F800]dddd\,\ mmmm\ dd\,\ yyyy</c:formatCode>
                <c:ptCount val="251"/>
                <c:pt idx="0">
                  <c:v>45670</c:v>
                </c:pt>
                <c:pt idx="1">
                  <c:v>45667</c:v>
                </c:pt>
                <c:pt idx="2">
                  <c:v>45666</c:v>
                </c:pt>
                <c:pt idx="3">
                  <c:v>45665</c:v>
                </c:pt>
                <c:pt idx="4">
                  <c:v>45664</c:v>
                </c:pt>
                <c:pt idx="5">
                  <c:v>45663</c:v>
                </c:pt>
                <c:pt idx="6">
                  <c:v>45660</c:v>
                </c:pt>
                <c:pt idx="7">
                  <c:v>45659</c:v>
                </c:pt>
                <c:pt idx="8">
                  <c:v>45657</c:v>
                </c:pt>
                <c:pt idx="9">
                  <c:v>45656</c:v>
                </c:pt>
                <c:pt idx="10">
                  <c:v>45653</c:v>
                </c:pt>
                <c:pt idx="11">
                  <c:v>45650</c:v>
                </c:pt>
                <c:pt idx="12">
                  <c:v>45649</c:v>
                </c:pt>
                <c:pt idx="13">
                  <c:v>45646</c:v>
                </c:pt>
                <c:pt idx="14">
                  <c:v>45645</c:v>
                </c:pt>
                <c:pt idx="15">
                  <c:v>45644</c:v>
                </c:pt>
                <c:pt idx="16">
                  <c:v>45643</c:v>
                </c:pt>
                <c:pt idx="17">
                  <c:v>45642</c:v>
                </c:pt>
                <c:pt idx="18">
                  <c:v>45639</c:v>
                </c:pt>
                <c:pt idx="19">
                  <c:v>45638</c:v>
                </c:pt>
                <c:pt idx="20">
                  <c:v>45637</c:v>
                </c:pt>
                <c:pt idx="21">
                  <c:v>45636</c:v>
                </c:pt>
                <c:pt idx="22">
                  <c:v>45635</c:v>
                </c:pt>
                <c:pt idx="23">
                  <c:v>45632</c:v>
                </c:pt>
                <c:pt idx="24">
                  <c:v>45631</c:v>
                </c:pt>
                <c:pt idx="25">
                  <c:v>45630</c:v>
                </c:pt>
                <c:pt idx="26">
                  <c:v>45629</c:v>
                </c:pt>
                <c:pt idx="27">
                  <c:v>45628</c:v>
                </c:pt>
                <c:pt idx="28">
                  <c:v>45625</c:v>
                </c:pt>
                <c:pt idx="29">
                  <c:v>45624</c:v>
                </c:pt>
                <c:pt idx="30">
                  <c:v>45623</c:v>
                </c:pt>
                <c:pt idx="31">
                  <c:v>45622</c:v>
                </c:pt>
                <c:pt idx="32">
                  <c:v>45621</c:v>
                </c:pt>
                <c:pt idx="33">
                  <c:v>45618</c:v>
                </c:pt>
                <c:pt idx="34">
                  <c:v>45617</c:v>
                </c:pt>
                <c:pt idx="35">
                  <c:v>45616</c:v>
                </c:pt>
                <c:pt idx="36">
                  <c:v>45615</c:v>
                </c:pt>
                <c:pt idx="37">
                  <c:v>45614</c:v>
                </c:pt>
                <c:pt idx="38">
                  <c:v>45611</c:v>
                </c:pt>
                <c:pt idx="39">
                  <c:v>45610</c:v>
                </c:pt>
                <c:pt idx="40">
                  <c:v>45609</c:v>
                </c:pt>
                <c:pt idx="41">
                  <c:v>45608</c:v>
                </c:pt>
                <c:pt idx="42">
                  <c:v>45607</c:v>
                </c:pt>
                <c:pt idx="43">
                  <c:v>45604</c:v>
                </c:pt>
                <c:pt idx="44">
                  <c:v>45603</c:v>
                </c:pt>
                <c:pt idx="45">
                  <c:v>45602</c:v>
                </c:pt>
                <c:pt idx="46">
                  <c:v>45601</c:v>
                </c:pt>
                <c:pt idx="47">
                  <c:v>45600</c:v>
                </c:pt>
                <c:pt idx="48">
                  <c:v>45597</c:v>
                </c:pt>
                <c:pt idx="49">
                  <c:v>45596</c:v>
                </c:pt>
                <c:pt idx="50">
                  <c:v>45595</c:v>
                </c:pt>
                <c:pt idx="51">
                  <c:v>45594</c:v>
                </c:pt>
                <c:pt idx="52">
                  <c:v>45593</c:v>
                </c:pt>
                <c:pt idx="53">
                  <c:v>45590</c:v>
                </c:pt>
                <c:pt idx="54">
                  <c:v>45589</c:v>
                </c:pt>
                <c:pt idx="55">
                  <c:v>45588</c:v>
                </c:pt>
                <c:pt idx="56">
                  <c:v>45587</c:v>
                </c:pt>
                <c:pt idx="57">
                  <c:v>45586</c:v>
                </c:pt>
                <c:pt idx="58">
                  <c:v>45583</c:v>
                </c:pt>
                <c:pt idx="59">
                  <c:v>45582</c:v>
                </c:pt>
                <c:pt idx="60">
                  <c:v>45581</c:v>
                </c:pt>
                <c:pt idx="61">
                  <c:v>45580</c:v>
                </c:pt>
                <c:pt idx="62">
                  <c:v>45576</c:v>
                </c:pt>
                <c:pt idx="63">
                  <c:v>45575</c:v>
                </c:pt>
                <c:pt idx="64">
                  <c:v>45574</c:v>
                </c:pt>
                <c:pt idx="65">
                  <c:v>45573</c:v>
                </c:pt>
                <c:pt idx="66">
                  <c:v>45572</c:v>
                </c:pt>
                <c:pt idx="67">
                  <c:v>45569</c:v>
                </c:pt>
                <c:pt idx="68">
                  <c:v>45568</c:v>
                </c:pt>
                <c:pt idx="69">
                  <c:v>45567</c:v>
                </c:pt>
                <c:pt idx="70">
                  <c:v>45566</c:v>
                </c:pt>
                <c:pt idx="71">
                  <c:v>45565</c:v>
                </c:pt>
                <c:pt idx="72">
                  <c:v>45562</c:v>
                </c:pt>
                <c:pt idx="73">
                  <c:v>45561</c:v>
                </c:pt>
                <c:pt idx="74">
                  <c:v>45560</c:v>
                </c:pt>
                <c:pt idx="75">
                  <c:v>45559</c:v>
                </c:pt>
                <c:pt idx="76">
                  <c:v>45558</c:v>
                </c:pt>
                <c:pt idx="77">
                  <c:v>45555</c:v>
                </c:pt>
                <c:pt idx="78">
                  <c:v>45554</c:v>
                </c:pt>
                <c:pt idx="79">
                  <c:v>45553</c:v>
                </c:pt>
                <c:pt idx="80">
                  <c:v>45552</c:v>
                </c:pt>
                <c:pt idx="81">
                  <c:v>45551</c:v>
                </c:pt>
                <c:pt idx="82">
                  <c:v>45548</c:v>
                </c:pt>
                <c:pt idx="83">
                  <c:v>45547</c:v>
                </c:pt>
                <c:pt idx="84">
                  <c:v>45546</c:v>
                </c:pt>
                <c:pt idx="85">
                  <c:v>45545</c:v>
                </c:pt>
                <c:pt idx="86">
                  <c:v>45544</c:v>
                </c:pt>
                <c:pt idx="87">
                  <c:v>45541</c:v>
                </c:pt>
                <c:pt idx="88">
                  <c:v>45540</c:v>
                </c:pt>
                <c:pt idx="89">
                  <c:v>45539</c:v>
                </c:pt>
                <c:pt idx="90">
                  <c:v>45538</c:v>
                </c:pt>
                <c:pt idx="91">
                  <c:v>45534</c:v>
                </c:pt>
                <c:pt idx="92">
                  <c:v>45533</c:v>
                </c:pt>
                <c:pt idx="93">
                  <c:v>45532</c:v>
                </c:pt>
                <c:pt idx="94">
                  <c:v>45531</c:v>
                </c:pt>
                <c:pt idx="95">
                  <c:v>45530</c:v>
                </c:pt>
                <c:pt idx="96">
                  <c:v>45527</c:v>
                </c:pt>
                <c:pt idx="97">
                  <c:v>45526</c:v>
                </c:pt>
                <c:pt idx="98">
                  <c:v>45525</c:v>
                </c:pt>
                <c:pt idx="99">
                  <c:v>45524</c:v>
                </c:pt>
                <c:pt idx="100">
                  <c:v>45523</c:v>
                </c:pt>
                <c:pt idx="101">
                  <c:v>45520</c:v>
                </c:pt>
                <c:pt idx="102">
                  <c:v>45519</c:v>
                </c:pt>
                <c:pt idx="103">
                  <c:v>45518</c:v>
                </c:pt>
                <c:pt idx="104">
                  <c:v>45517</c:v>
                </c:pt>
                <c:pt idx="105">
                  <c:v>45516</c:v>
                </c:pt>
                <c:pt idx="106">
                  <c:v>45513</c:v>
                </c:pt>
                <c:pt idx="107">
                  <c:v>45512</c:v>
                </c:pt>
                <c:pt idx="108">
                  <c:v>45511</c:v>
                </c:pt>
                <c:pt idx="109">
                  <c:v>45510</c:v>
                </c:pt>
                <c:pt idx="110">
                  <c:v>45506</c:v>
                </c:pt>
                <c:pt idx="111">
                  <c:v>45505</c:v>
                </c:pt>
                <c:pt idx="112">
                  <c:v>45504</c:v>
                </c:pt>
                <c:pt idx="113">
                  <c:v>45503</c:v>
                </c:pt>
                <c:pt idx="114">
                  <c:v>45502</c:v>
                </c:pt>
                <c:pt idx="115">
                  <c:v>45499</c:v>
                </c:pt>
                <c:pt idx="116">
                  <c:v>45498</c:v>
                </c:pt>
                <c:pt idx="117">
                  <c:v>45497</c:v>
                </c:pt>
                <c:pt idx="118">
                  <c:v>45496</c:v>
                </c:pt>
                <c:pt idx="119">
                  <c:v>45495</c:v>
                </c:pt>
                <c:pt idx="120">
                  <c:v>45492</c:v>
                </c:pt>
                <c:pt idx="121">
                  <c:v>45491</c:v>
                </c:pt>
                <c:pt idx="122">
                  <c:v>45490</c:v>
                </c:pt>
                <c:pt idx="123">
                  <c:v>45489</c:v>
                </c:pt>
                <c:pt idx="124">
                  <c:v>45488</c:v>
                </c:pt>
                <c:pt idx="125">
                  <c:v>45485</c:v>
                </c:pt>
                <c:pt idx="126">
                  <c:v>45484</c:v>
                </c:pt>
                <c:pt idx="127">
                  <c:v>45483</c:v>
                </c:pt>
                <c:pt idx="128">
                  <c:v>45482</c:v>
                </c:pt>
                <c:pt idx="129">
                  <c:v>45481</c:v>
                </c:pt>
                <c:pt idx="130">
                  <c:v>45478</c:v>
                </c:pt>
                <c:pt idx="131">
                  <c:v>45477</c:v>
                </c:pt>
                <c:pt idx="132">
                  <c:v>45476</c:v>
                </c:pt>
                <c:pt idx="133">
                  <c:v>45475</c:v>
                </c:pt>
                <c:pt idx="134">
                  <c:v>45471</c:v>
                </c:pt>
                <c:pt idx="135">
                  <c:v>45470</c:v>
                </c:pt>
                <c:pt idx="136">
                  <c:v>45469</c:v>
                </c:pt>
                <c:pt idx="137">
                  <c:v>45468</c:v>
                </c:pt>
                <c:pt idx="138">
                  <c:v>45467</c:v>
                </c:pt>
                <c:pt idx="139">
                  <c:v>45464</c:v>
                </c:pt>
                <c:pt idx="140">
                  <c:v>45463</c:v>
                </c:pt>
                <c:pt idx="141">
                  <c:v>45462</c:v>
                </c:pt>
                <c:pt idx="142">
                  <c:v>45461</c:v>
                </c:pt>
                <c:pt idx="143">
                  <c:v>45460</c:v>
                </c:pt>
                <c:pt idx="144">
                  <c:v>45457</c:v>
                </c:pt>
                <c:pt idx="145">
                  <c:v>45456</c:v>
                </c:pt>
                <c:pt idx="146">
                  <c:v>45455</c:v>
                </c:pt>
                <c:pt idx="147">
                  <c:v>45454</c:v>
                </c:pt>
                <c:pt idx="148">
                  <c:v>45453</c:v>
                </c:pt>
                <c:pt idx="149">
                  <c:v>45450</c:v>
                </c:pt>
                <c:pt idx="150">
                  <c:v>45449</c:v>
                </c:pt>
                <c:pt idx="151">
                  <c:v>45448</c:v>
                </c:pt>
                <c:pt idx="152">
                  <c:v>45447</c:v>
                </c:pt>
                <c:pt idx="153">
                  <c:v>45446</c:v>
                </c:pt>
                <c:pt idx="154">
                  <c:v>45443</c:v>
                </c:pt>
                <c:pt idx="155">
                  <c:v>45442</c:v>
                </c:pt>
                <c:pt idx="156">
                  <c:v>45441</c:v>
                </c:pt>
                <c:pt idx="157">
                  <c:v>45440</c:v>
                </c:pt>
                <c:pt idx="158">
                  <c:v>45439</c:v>
                </c:pt>
                <c:pt idx="159">
                  <c:v>45436</c:v>
                </c:pt>
                <c:pt idx="160">
                  <c:v>45435</c:v>
                </c:pt>
                <c:pt idx="161">
                  <c:v>45434</c:v>
                </c:pt>
                <c:pt idx="162">
                  <c:v>45433</c:v>
                </c:pt>
                <c:pt idx="163">
                  <c:v>45429</c:v>
                </c:pt>
                <c:pt idx="164">
                  <c:v>45428</c:v>
                </c:pt>
                <c:pt idx="165">
                  <c:v>45427</c:v>
                </c:pt>
                <c:pt idx="166">
                  <c:v>45426</c:v>
                </c:pt>
                <c:pt idx="167">
                  <c:v>45425</c:v>
                </c:pt>
                <c:pt idx="168">
                  <c:v>45422</c:v>
                </c:pt>
                <c:pt idx="169">
                  <c:v>45421</c:v>
                </c:pt>
                <c:pt idx="170">
                  <c:v>45420</c:v>
                </c:pt>
                <c:pt idx="171">
                  <c:v>45419</c:v>
                </c:pt>
                <c:pt idx="172">
                  <c:v>45418</c:v>
                </c:pt>
                <c:pt idx="173">
                  <c:v>45415</c:v>
                </c:pt>
                <c:pt idx="174">
                  <c:v>45414</c:v>
                </c:pt>
                <c:pt idx="175">
                  <c:v>45413</c:v>
                </c:pt>
                <c:pt idx="176">
                  <c:v>45412</c:v>
                </c:pt>
                <c:pt idx="177">
                  <c:v>45411</c:v>
                </c:pt>
                <c:pt idx="178">
                  <c:v>45408</c:v>
                </c:pt>
                <c:pt idx="179">
                  <c:v>45407</c:v>
                </c:pt>
                <c:pt idx="180">
                  <c:v>45406</c:v>
                </c:pt>
                <c:pt idx="181">
                  <c:v>45405</c:v>
                </c:pt>
                <c:pt idx="182">
                  <c:v>45404</c:v>
                </c:pt>
                <c:pt idx="183">
                  <c:v>45401</c:v>
                </c:pt>
                <c:pt idx="184">
                  <c:v>45400</c:v>
                </c:pt>
                <c:pt idx="185">
                  <c:v>45399</c:v>
                </c:pt>
                <c:pt idx="186">
                  <c:v>45398</c:v>
                </c:pt>
                <c:pt idx="187">
                  <c:v>45397</c:v>
                </c:pt>
                <c:pt idx="188">
                  <c:v>45394</c:v>
                </c:pt>
                <c:pt idx="189">
                  <c:v>45393</c:v>
                </c:pt>
                <c:pt idx="190">
                  <c:v>45392</c:v>
                </c:pt>
                <c:pt idx="191">
                  <c:v>45391</c:v>
                </c:pt>
                <c:pt idx="192">
                  <c:v>45390</c:v>
                </c:pt>
                <c:pt idx="193">
                  <c:v>45387</c:v>
                </c:pt>
                <c:pt idx="194">
                  <c:v>45386</c:v>
                </c:pt>
                <c:pt idx="195">
                  <c:v>45385</c:v>
                </c:pt>
                <c:pt idx="196">
                  <c:v>45384</c:v>
                </c:pt>
                <c:pt idx="197">
                  <c:v>45383</c:v>
                </c:pt>
                <c:pt idx="198">
                  <c:v>45379</c:v>
                </c:pt>
                <c:pt idx="199">
                  <c:v>45378</c:v>
                </c:pt>
                <c:pt idx="200">
                  <c:v>45377</c:v>
                </c:pt>
                <c:pt idx="201">
                  <c:v>45376</c:v>
                </c:pt>
                <c:pt idx="202">
                  <c:v>45373</c:v>
                </c:pt>
                <c:pt idx="203">
                  <c:v>45372</c:v>
                </c:pt>
                <c:pt idx="204">
                  <c:v>45371</c:v>
                </c:pt>
                <c:pt idx="205">
                  <c:v>45370</c:v>
                </c:pt>
                <c:pt idx="206">
                  <c:v>45369</c:v>
                </c:pt>
                <c:pt idx="207">
                  <c:v>45366</c:v>
                </c:pt>
                <c:pt idx="208">
                  <c:v>45365</c:v>
                </c:pt>
                <c:pt idx="209">
                  <c:v>45364</c:v>
                </c:pt>
                <c:pt idx="210">
                  <c:v>45363</c:v>
                </c:pt>
                <c:pt idx="211">
                  <c:v>45362</c:v>
                </c:pt>
                <c:pt idx="212">
                  <c:v>45359</c:v>
                </c:pt>
                <c:pt idx="213">
                  <c:v>45358</c:v>
                </c:pt>
                <c:pt idx="214">
                  <c:v>45357</c:v>
                </c:pt>
                <c:pt idx="215">
                  <c:v>45356</c:v>
                </c:pt>
                <c:pt idx="216">
                  <c:v>45355</c:v>
                </c:pt>
                <c:pt idx="217">
                  <c:v>45352</c:v>
                </c:pt>
                <c:pt idx="218">
                  <c:v>45351</c:v>
                </c:pt>
                <c:pt idx="219">
                  <c:v>45350</c:v>
                </c:pt>
                <c:pt idx="220">
                  <c:v>45349</c:v>
                </c:pt>
                <c:pt idx="221">
                  <c:v>45348</c:v>
                </c:pt>
                <c:pt idx="222">
                  <c:v>45345</c:v>
                </c:pt>
                <c:pt idx="223">
                  <c:v>45344</c:v>
                </c:pt>
                <c:pt idx="224">
                  <c:v>45343</c:v>
                </c:pt>
                <c:pt idx="225">
                  <c:v>45342</c:v>
                </c:pt>
                <c:pt idx="226">
                  <c:v>45338</c:v>
                </c:pt>
                <c:pt idx="227">
                  <c:v>45337</c:v>
                </c:pt>
                <c:pt idx="228">
                  <c:v>45336</c:v>
                </c:pt>
                <c:pt idx="229">
                  <c:v>45335</c:v>
                </c:pt>
                <c:pt idx="230">
                  <c:v>45334</c:v>
                </c:pt>
                <c:pt idx="231">
                  <c:v>45331</c:v>
                </c:pt>
                <c:pt idx="232">
                  <c:v>45330</c:v>
                </c:pt>
                <c:pt idx="233">
                  <c:v>45329</c:v>
                </c:pt>
                <c:pt idx="234">
                  <c:v>45328</c:v>
                </c:pt>
                <c:pt idx="235">
                  <c:v>45327</c:v>
                </c:pt>
                <c:pt idx="236">
                  <c:v>45324</c:v>
                </c:pt>
                <c:pt idx="237">
                  <c:v>45323</c:v>
                </c:pt>
                <c:pt idx="238">
                  <c:v>45322</c:v>
                </c:pt>
                <c:pt idx="239">
                  <c:v>45321</c:v>
                </c:pt>
                <c:pt idx="240">
                  <c:v>45320</c:v>
                </c:pt>
                <c:pt idx="241">
                  <c:v>45317</c:v>
                </c:pt>
                <c:pt idx="242">
                  <c:v>45316</c:v>
                </c:pt>
                <c:pt idx="243">
                  <c:v>45315</c:v>
                </c:pt>
                <c:pt idx="244">
                  <c:v>45314</c:v>
                </c:pt>
                <c:pt idx="245">
                  <c:v>45313</c:v>
                </c:pt>
                <c:pt idx="246">
                  <c:v>45310</c:v>
                </c:pt>
                <c:pt idx="247">
                  <c:v>45309</c:v>
                </c:pt>
                <c:pt idx="248">
                  <c:v>45308</c:v>
                </c:pt>
                <c:pt idx="249">
                  <c:v>45307</c:v>
                </c:pt>
                <c:pt idx="250">
                  <c:v>45306</c:v>
                </c:pt>
              </c:numCache>
            </c:numRef>
          </c:cat>
          <c:val>
            <c:numRef>
              <c:f>'Meridian MIning - Hist Data'!$F$2:$F$252</c:f>
              <c:numCache>
                <c:formatCode>0.00</c:formatCode>
                <c:ptCount val="251"/>
                <c:pt idx="0">
                  <c:v>0.38500000000000001</c:v>
                </c:pt>
                <c:pt idx="1">
                  <c:v>0.39</c:v>
                </c:pt>
                <c:pt idx="2">
                  <c:v>0.4</c:v>
                </c:pt>
                <c:pt idx="3">
                  <c:v>0.4</c:v>
                </c:pt>
                <c:pt idx="4">
                  <c:v>0.41</c:v>
                </c:pt>
                <c:pt idx="5">
                  <c:v>0.41</c:v>
                </c:pt>
                <c:pt idx="6">
                  <c:v>0.41</c:v>
                </c:pt>
                <c:pt idx="7">
                  <c:v>0.4</c:v>
                </c:pt>
                <c:pt idx="8">
                  <c:v>0.38</c:v>
                </c:pt>
                <c:pt idx="9">
                  <c:v>0.38</c:v>
                </c:pt>
                <c:pt idx="10">
                  <c:v>0.39</c:v>
                </c:pt>
                <c:pt idx="11">
                  <c:v>0.38</c:v>
                </c:pt>
                <c:pt idx="12">
                  <c:v>0.39</c:v>
                </c:pt>
                <c:pt idx="13">
                  <c:v>0.39</c:v>
                </c:pt>
                <c:pt idx="14">
                  <c:v>0.39</c:v>
                </c:pt>
                <c:pt idx="15">
                  <c:v>0.41</c:v>
                </c:pt>
                <c:pt idx="16">
                  <c:v>0.41</c:v>
                </c:pt>
                <c:pt idx="17">
                  <c:v>0.43</c:v>
                </c:pt>
                <c:pt idx="18">
                  <c:v>0.44</c:v>
                </c:pt>
                <c:pt idx="19">
                  <c:v>0.44</c:v>
                </c:pt>
                <c:pt idx="20">
                  <c:v>0.44</c:v>
                </c:pt>
                <c:pt idx="21">
                  <c:v>0.44</c:v>
                </c:pt>
                <c:pt idx="22">
                  <c:v>0.44</c:v>
                </c:pt>
                <c:pt idx="23">
                  <c:v>0.44</c:v>
                </c:pt>
                <c:pt idx="24">
                  <c:v>0.45</c:v>
                </c:pt>
                <c:pt idx="25">
                  <c:v>0.45</c:v>
                </c:pt>
                <c:pt idx="26">
                  <c:v>0.45</c:v>
                </c:pt>
                <c:pt idx="27">
                  <c:v>0.45</c:v>
                </c:pt>
                <c:pt idx="28">
                  <c:v>0.45</c:v>
                </c:pt>
                <c:pt idx="29">
                  <c:v>0.43</c:v>
                </c:pt>
                <c:pt idx="30">
                  <c:v>0.43</c:v>
                </c:pt>
                <c:pt idx="31">
                  <c:v>0.44</c:v>
                </c:pt>
                <c:pt idx="32">
                  <c:v>0.44</c:v>
                </c:pt>
                <c:pt idx="33">
                  <c:v>0.46</c:v>
                </c:pt>
                <c:pt idx="34">
                  <c:v>0.46</c:v>
                </c:pt>
                <c:pt idx="35">
                  <c:v>0.46</c:v>
                </c:pt>
                <c:pt idx="36">
                  <c:v>0.42</c:v>
                </c:pt>
                <c:pt idx="37">
                  <c:v>0.43</c:v>
                </c:pt>
                <c:pt idx="38">
                  <c:v>0.42</c:v>
                </c:pt>
                <c:pt idx="39">
                  <c:v>0.41</c:v>
                </c:pt>
                <c:pt idx="40">
                  <c:v>0.39</c:v>
                </c:pt>
                <c:pt idx="41">
                  <c:v>0.41</c:v>
                </c:pt>
                <c:pt idx="42">
                  <c:v>0.42</c:v>
                </c:pt>
                <c:pt idx="43">
                  <c:v>0.46</c:v>
                </c:pt>
                <c:pt idx="44">
                  <c:v>0.45</c:v>
                </c:pt>
                <c:pt idx="45">
                  <c:v>0.42</c:v>
                </c:pt>
                <c:pt idx="46">
                  <c:v>0.44</c:v>
                </c:pt>
                <c:pt idx="47">
                  <c:v>0.44</c:v>
                </c:pt>
                <c:pt idx="48">
                  <c:v>0.44</c:v>
                </c:pt>
                <c:pt idx="49">
                  <c:v>0.43</c:v>
                </c:pt>
                <c:pt idx="50">
                  <c:v>0.45</c:v>
                </c:pt>
                <c:pt idx="51">
                  <c:v>0.45</c:v>
                </c:pt>
                <c:pt idx="52">
                  <c:v>0.46</c:v>
                </c:pt>
                <c:pt idx="53">
                  <c:v>0.45</c:v>
                </c:pt>
                <c:pt idx="54">
                  <c:v>0.44</c:v>
                </c:pt>
                <c:pt idx="55">
                  <c:v>0.43</c:v>
                </c:pt>
                <c:pt idx="56">
                  <c:v>0.44</c:v>
                </c:pt>
                <c:pt idx="57">
                  <c:v>0.41</c:v>
                </c:pt>
                <c:pt idx="58">
                  <c:v>0.42</c:v>
                </c:pt>
                <c:pt idx="59">
                  <c:v>0.42</c:v>
                </c:pt>
                <c:pt idx="60">
                  <c:v>0.42</c:v>
                </c:pt>
                <c:pt idx="61">
                  <c:v>0.41</c:v>
                </c:pt>
                <c:pt idx="62">
                  <c:v>0.43</c:v>
                </c:pt>
                <c:pt idx="63">
                  <c:v>0.42</c:v>
                </c:pt>
                <c:pt idx="64">
                  <c:v>0.42</c:v>
                </c:pt>
                <c:pt idx="65">
                  <c:v>0.41</c:v>
                </c:pt>
                <c:pt idx="66">
                  <c:v>0.43</c:v>
                </c:pt>
                <c:pt idx="67">
                  <c:v>0.43</c:v>
                </c:pt>
                <c:pt idx="68">
                  <c:v>0.42</c:v>
                </c:pt>
                <c:pt idx="69">
                  <c:v>0.41</c:v>
                </c:pt>
                <c:pt idx="70">
                  <c:v>0.41</c:v>
                </c:pt>
                <c:pt idx="71">
                  <c:v>0.41</c:v>
                </c:pt>
                <c:pt idx="72">
                  <c:v>0.44</c:v>
                </c:pt>
                <c:pt idx="73">
                  <c:v>0.42</c:v>
                </c:pt>
                <c:pt idx="74">
                  <c:v>0.43</c:v>
                </c:pt>
                <c:pt idx="75">
                  <c:v>0.44</c:v>
                </c:pt>
                <c:pt idx="76">
                  <c:v>0.43</c:v>
                </c:pt>
                <c:pt idx="77">
                  <c:v>0.42</c:v>
                </c:pt>
                <c:pt idx="78">
                  <c:v>0.42</c:v>
                </c:pt>
                <c:pt idx="79">
                  <c:v>0.4</c:v>
                </c:pt>
                <c:pt idx="80">
                  <c:v>0.4</c:v>
                </c:pt>
                <c:pt idx="81">
                  <c:v>0.4</c:v>
                </c:pt>
                <c:pt idx="82">
                  <c:v>0.38</c:v>
                </c:pt>
                <c:pt idx="83">
                  <c:v>0.38</c:v>
                </c:pt>
                <c:pt idx="84">
                  <c:v>0.35</c:v>
                </c:pt>
                <c:pt idx="85">
                  <c:v>0.34</c:v>
                </c:pt>
                <c:pt idx="86">
                  <c:v>0.36</c:v>
                </c:pt>
                <c:pt idx="87">
                  <c:v>0.36</c:v>
                </c:pt>
                <c:pt idx="88">
                  <c:v>0.37</c:v>
                </c:pt>
                <c:pt idx="89">
                  <c:v>0.37</c:v>
                </c:pt>
                <c:pt idx="90">
                  <c:v>0.38</c:v>
                </c:pt>
                <c:pt idx="91">
                  <c:v>0.4</c:v>
                </c:pt>
                <c:pt idx="92">
                  <c:v>0.41</c:v>
                </c:pt>
                <c:pt idx="93">
                  <c:v>0.4</c:v>
                </c:pt>
                <c:pt idx="94">
                  <c:v>0.41</c:v>
                </c:pt>
                <c:pt idx="95">
                  <c:v>0.4</c:v>
                </c:pt>
                <c:pt idx="96">
                  <c:v>0.41</c:v>
                </c:pt>
                <c:pt idx="97">
                  <c:v>0.4</c:v>
                </c:pt>
                <c:pt idx="98">
                  <c:v>0.4</c:v>
                </c:pt>
                <c:pt idx="99">
                  <c:v>0.41</c:v>
                </c:pt>
                <c:pt idx="100">
                  <c:v>0.41</c:v>
                </c:pt>
                <c:pt idx="101">
                  <c:v>0.43</c:v>
                </c:pt>
                <c:pt idx="102">
                  <c:v>0.41</c:v>
                </c:pt>
                <c:pt idx="103">
                  <c:v>0.39</c:v>
                </c:pt>
                <c:pt idx="104">
                  <c:v>0.37</c:v>
                </c:pt>
                <c:pt idx="105">
                  <c:v>0.36</c:v>
                </c:pt>
                <c:pt idx="106">
                  <c:v>0.36</c:v>
                </c:pt>
                <c:pt idx="107">
                  <c:v>0.36</c:v>
                </c:pt>
                <c:pt idx="108">
                  <c:v>0.37</c:v>
                </c:pt>
                <c:pt idx="109">
                  <c:v>0.39</c:v>
                </c:pt>
                <c:pt idx="110">
                  <c:v>0.39</c:v>
                </c:pt>
                <c:pt idx="111">
                  <c:v>0.41</c:v>
                </c:pt>
                <c:pt idx="112">
                  <c:v>0.42</c:v>
                </c:pt>
                <c:pt idx="113">
                  <c:v>0.4</c:v>
                </c:pt>
                <c:pt idx="114">
                  <c:v>0.41</c:v>
                </c:pt>
                <c:pt idx="115">
                  <c:v>0.42</c:v>
                </c:pt>
                <c:pt idx="116">
                  <c:v>0.41</c:v>
                </c:pt>
                <c:pt idx="117">
                  <c:v>0.43</c:v>
                </c:pt>
                <c:pt idx="118">
                  <c:v>0.43</c:v>
                </c:pt>
                <c:pt idx="119">
                  <c:v>0.43</c:v>
                </c:pt>
                <c:pt idx="120">
                  <c:v>0.43</c:v>
                </c:pt>
                <c:pt idx="121">
                  <c:v>0.43</c:v>
                </c:pt>
                <c:pt idx="122">
                  <c:v>0.47</c:v>
                </c:pt>
                <c:pt idx="123">
                  <c:v>0.48</c:v>
                </c:pt>
                <c:pt idx="124">
                  <c:v>0.47</c:v>
                </c:pt>
                <c:pt idx="125">
                  <c:v>0.49</c:v>
                </c:pt>
                <c:pt idx="126">
                  <c:v>0.49</c:v>
                </c:pt>
                <c:pt idx="127">
                  <c:v>0.45</c:v>
                </c:pt>
                <c:pt idx="128">
                  <c:v>0.42</c:v>
                </c:pt>
                <c:pt idx="129">
                  <c:v>0.43</c:v>
                </c:pt>
                <c:pt idx="130">
                  <c:v>0.44</c:v>
                </c:pt>
                <c:pt idx="131">
                  <c:v>0.43</c:v>
                </c:pt>
                <c:pt idx="132">
                  <c:v>0.43</c:v>
                </c:pt>
                <c:pt idx="133">
                  <c:v>0.41</c:v>
                </c:pt>
                <c:pt idx="134">
                  <c:v>0.43</c:v>
                </c:pt>
                <c:pt idx="135">
                  <c:v>0.42</c:v>
                </c:pt>
                <c:pt idx="136">
                  <c:v>0.43</c:v>
                </c:pt>
                <c:pt idx="137">
                  <c:v>0.42</c:v>
                </c:pt>
                <c:pt idx="138">
                  <c:v>0.44</c:v>
                </c:pt>
                <c:pt idx="139">
                  <c:v>0.45</c:v>
                </c:pt>
                <c:pt idx="140">
                  <c:v>0.45</c:v>
                </c:pt>
                <c:pt idx="141">
                  <c:v>0.45</c:v>
                </c:pt>
                <c:pt idx="142">
                  <c:v>0.45</c:v>
                </c:pt>
                <c:pt idx="143">
                  <c:v>0.43</c:v>
                </c:pt>
                <c:pt idx="144">
                  <c:v>0.47</c:v>
                </c:pt>
                <c:pt idx="145">
                  <c:v>0.47</c:v>
                </c:pt>
                <c:pt idx="146">
                  <c:v>0.51</c:v>
                </c:pt>
                <c:pt idx="147">
                  <c:v>0.51</c:v>
                </c:pt>
                <c:pt idx="148">
                  <c:v>0.54</c:v>
                </c:pt>
                <c:pt idx="149">
                  <c:v>0.52</c:v>
                </c:pt>
                <c:pt idx="150">
                  <c:v>0.55000000000000004</c:v>
                </c:pt>
                <c:pt idx="151">
                  <c:v>0.51</c:v>
                </c:pt>
                <c:pt idx="152">
                  <c:v>0.51</c:v>
                </c:pt>
                <c:pt idx="153">
                  <c:v>0.53</c:v>
                </c:pt>
                <c:pt idx="154">
                  <c:v>0.54</c:v>
                </c:pt>
                <c:pt idx="155">
                  <c:v>0.55000000000000004</c:v>
                </c:pt>
                <c:pt idx="156">
                  <c:v>0.53</c:v>
                </c:pt>
                <c:pt idx="157">
                  <c:v>0.54</c:v>
                </c:pt>
                <c:pt idx="158">
                  <c:v>0.56000000000000005</c:v>
                </c:pt>
                <c:pt idx="159">
                  <c:v>0.56999999999999995</c:v>
                </c:pt>
                <c:pt idx="160">
                  <c:v>0.53</c:v>
                </c:pt>
                <c:pt idx="161">
                  <c:v>0.56000000000000005</c:v>
                </c:pt>
                <c:pt idx="162">
                  <c:v>0.57999999999999996</c:v>
                </c:pt>
                <c:pt idx="163">
                  <c:v>0.57999999999999996</c:v>
                </c:pt>
                <c:pt idx="164">
                  <c:v>0.54</c:v>
                </c:pt>
                <c:pt idx="165">
                  <c:v>0.56999999999999995</c:v>
                </c:pt>
                <c:pt idx="166">
                  <c:v>0.54</c:v>
                </c:pt>
                <c:pt idx="167">
                  <c:v>0.51</c:v>
                </c:pt>
                <c:pt idx="168">
                  <c:v>0.53</c:v>
                </c:pt>
                <c:pt idx="169">
                  <c:v>0.54</c:v>
                </c:pt>
                <c:pt idx="170">
                  <c:v>0.56000000000000005</c:v>
                </c:pt>
                <c:pt idx="171">
                  <c:v>0.49</c:v>
                </c:pt>
                <c:pt idx="172">
                  <c:v>0.49</c:v>
                </c:pt>
                <c:pt idx="173">
                  <c:v>0.51</c:v>
                </c:pt>
                <c:pt idx="174">
                  <c:v>0.47</c:v>
                </c:pt>
                <c:pt idx="175">
                  <c:v>0.46</c:v>
                </c:pt>
                <c:pt idx="176">
                  <c:v>0.45</c:v>
                </c:pt>
                <c:pt idx="177">
                  <c:v>0.47</c:v>
                </c:pt>
                <c:pt idx="178">
                  <c:v>0.46</c:v>
                </c:pt>
                <c:pt idx="179">
                  <c:v>0.43</c:v>
                </c:pt>
                <c:pt idx="180">
                  <c:v>0.41</c:v>
                </c:pt>
                <c:pt idx="181">
                  <c:v>0.41</c:v>
                </c:pt>
                <c:pt idx="182">
                  <c:v>0.42</c:v>
                </c:pt>
                <c:pt idx="183">
                  <c:v>0.43</c:v>
                </c:pt>
                <c:pt idx="184">
                  <c:v>0.4</c:v>
                </c:pt>
                <c:pt idx="185">
                  <c:v>0.39</c:v>
                </c:pt>
                <c:pt idx="186">
                  <c:v>0.4</c:v>
                </c:pt>
                <c:pt idx="187">
                  <c:v>0.42</c:v>
                </c:pt>
                <c:pt idx="188">
                  <c:v>0.42</c:v>
                </c:pt>
                <c:pt idx="189">
                  <c:v>0.45</c:v>
                </c:pt>
                <c:pt idx="190">
                  <c:v>0.41</c:v>
                </c:pt>
                <c:pt idx="191">
                  <c:v>0.41</c:v>
                </c:pt>
                <c:pt idx="192">
                  <c:v>0.39</c:v>
                </c:pt>
                <c:pt idx="193">
                  <c:v>0.38</c:v>
                </c:pt>
                <c:pt idx="194">
                  <c:v>0.36</c:v>
                </c:pt>
                <c:pt idx="195">
                  <c:v>0.36</c:v>
                </c:pt>
                <c:pt idx="196">
                  <c:v>0.36</c:v>
                </c:pt>
                <c:pt idx="197">
                  <c:v>0.4</c:v>
                </c:pt>
                <c:pt idx="198">
                  <c:v>0.41</c:v>
                </c:pt>
                <c:pt idx="199">
                  <c:v>0.36</c:v>
                </c:pt>
                <c:pt idx="200">
                  <c:v>0.34</c:v>
                </c:pt>
                <c:pt idx="201">
                  <c:v>0.35</c:v>
                </c:pt>
                <c:pt idx="202">
                  <c:v>0.37</c:v>
                </c:pt>
                <c:pt idx="203">
                  <c:v>0.37</c:v>
                </c:pt>
                <c:pt idx="204">
                  <c:v>0.38</c:v>
                </c:pt>
                <c:pt idx="205">
                  <c:v>0.37</c:v>
                </c:pt>
                <c:pt idx="206">
                  <c:v>0.39</c:v>
                </c:pt>
                <c:pt idx="207">
                  <c:v>0.4</c:v>
                </c:pt>
                <c:pt idx="208">
                  <c:v>0.38</c:v>
                </c:pt>
                <c:pt idx="209">
                  <c:v>0.4</c:v>
                </c:pt>
                <c:pt idx="210">
                  <c:v>0.38</c:v>
                </c:pt>
                <c:pt idx="211">
                  <c:v>0.39</c:v>
                </c:pt>
                <c:pt idx="212">
                  <c:v>0.4</c:v>
                </c:pt>
                <c:pt idx="213">
                  <c:v>0.4</c:v>
                </c:pt>
                <c:pt idx="214">
                  <c:v>0.36</c:v>
                </c:pt>
                <c:pt idx="215">
                  <c:v>0.36</c:v>
                </c:pt>
                <c:pt idx="216">
                  <c:v>0.36</c:v>
                </c:pt>
                <c:pt idx="217">
                  <c:v>0.34</c:v>
                </c:pt>
                <c:pt idx="218">
                  <c:v>0.33</c:v>
                </c:pt>
                <c:pt idx="219">
                  <c:v>0.33</c:v>
                </c:pt>
                <c:pt idx="220">
                  <c:v>0.31</c:v>
                </c:pt>
                <c:pt idx="221">
                  <c:v>0.31</c:v>
                </c:pt>
                <c:pt idx="222">
                  <c:v>0.31</c:v>
                </c:pt>
                <c:pt idx="223">
                  <c:v>0.3</c:v>
                </c:pt>
                <c:pt idx="224">
                  <c:v>0.31</c:v>
                </c:pt>
                <c:pt idx="225">
                  <c:v>0.3</c:v>
                </c:pt>
                <c:pt idx="226">
                  <c:v>0.33</c:v>
                </c:pt>
                <c:pt idx="227">
                  <c:v>0.33</c:v>
                </c:pt>
                <c:pt idx="228">
                  <c:v>0.28999999999999998</c:v>
                </c:pt>
                <c:pt idx="229">
                  <c:v>0.28000000000000003</c:v>
                </c:pt>
                <c:pt idx="230">
                  <c:v>0.31</c:v>
                </c:pt>
                <c:pt idx="231">
                  <c:v>0.3</c:v>
                </c:pt>
                <c:pt idx="232">
                  <c:v>0.32</c:v>
                </c:pt>
                <c:pt idx="233">
                  <c:v>0.32</c:v>
                </c:pt>
                <c:pt idx="234">
                  <c:v>0.32</c:v>
                </c:pt>
                <c:pt idx="235">
                  <c:v>0.32</c:v>
                </c:pt>
                <c:pt idx="236">
                  <c:v>0.35</c:v>
                </c:pt>
                <c:pt idx="237">
                  <c:v>0.35</c:v>
                </c:pt>
                <c:pt idx="238">
                  <c:v>0.34</c:v>
                </c:pt>
                <c:pt idx="239">
                  <c:v>0.31</c:v>
                </c:pt>
                <c:pt idx="240">
                  <c:v>0.31</c:v>
                </c:pt>
                <c:pt idx="241">
                  <c:v>0.33</c:v>
                </c:pt>
                <c:pt idx="242">
                  <c:v>0.33</c:v>
                </c:pt>
                <c:pt idx="243">
                  <c:v>0.32</c:v>
                </c:pt>
                <c:pt idx="244">
                  <c:v>0.33</c:v>
                </c:pt>
                <c:pt idx="245">
                  <c:v>0.32</c:v>
                </c:pt>
                <c:pt idx="246">
                  <c:v>0.32</c:v>
                </c:pt>
                <c:pt idx="247">
                  <c:v>0.33</c:v>
                </c:pt>
                <c:pt idx="248">
                  <c:v>0.33</c:v>
                </c:pt>
                <c:pt idx="249">
                  <c:v>0.33</c:v>
                </c:pt>
                <c:pt idx="250">
                  <c:v>0.34</c:v>
                </c:pt>
              </c:numCache>
            </c:numRef>
          </c:val>
          <c:smooth val="0"/>
          <c:extLst>
            <c:ext xmlns:c16="http://schemas.microsoft.com/office/drawing/2014/chart" uri="{C3380CC4-5D6E-409C-BE32-E72D297353CC}">
              <c16:uniqueId val="{00000001-1AA4-4916-A562-FC97D8CF1643}"/>
            </c:ext>
          </c:extLst>
        </c:ser>
        <c:dLbls>
          <c:showLegendKey val="0"/>
          <c:showVal val="0"/>
          <c:showCatName val="0"/>
          <c:showSerName val="0"/>
          <c:showPercent val="0"/>
          <c:showBubbleSize val="0"/>
        </c:dLbls>
        <c:marker val="1"/>
        <c:smooth val="0"/>
        <c:axId val="707444880"/>
        <c:axId val="660143616"/>
      </c:lineChart>
      <c:dateAx>
        <c:axId val="660141696"/>
        <c:scaling>
          <c:orientation val="minMax"/>
        </c:scaling>
        <c:delete val="1"/>
        <c:axPos val="b"/>
        <c:numFmt formatCode="[$-F800]dddd\,\ mmmm\ dd\,\ yyyy" sourceLinked="1"/>
        <c:majorTickMark val="out"/>
        <c:minorTickMark val="none"/>
        <c:tickLblPos val="nextTo"/>
        <c:crossAx val="660144576"/>
        <c:crosses val="autoZero"/>
        <c:auto val="1"/>
        <c:lblOffset val="100"/>
        <c:baseTimeUnit val="days"/>
      </c:dateAx>
      <c:valAx>
        <c:axId val="66014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60141696"/>
        <c:crosses val="autoZero"/>
        <c:crossBetween val="between"/>
      </c:valAx>
      <c:valAx>
        <c:axId val="6601436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07444880"/>
        <c:crosses val="max"/>
        <c:crossBetween val="between"/>
      </c:valAx>
      <c:dateAx>
        <c:axId val="707444880"/>
        <c:scaling>
          <c:orientation val="minMax"/>
        </c:scaling>
        <c:delete val="1"/>
        <c:axPos val="b"/>
        <c:numFmt formatCode="[$-F800]dddd\,\ mmmm\ dd\,\ yyyy" sourceLinked="1"/>
        <c:majorTickMark val="out"/>
        <c:minorTickMark val="none"/>
        <c:tickLblPos val="nextTo"/>
        <c:crossAx val="660143616"/>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gradFill>
                <a:gsLst>
                  <a:gs pos="2000">
                    <a:srgbClr val="AE8625"/>
                  </a:gs>
                  <a:gs pos="33000">
                    <a:srgbClr val="D2AC47"/>
                  </a:gs>
                  <a:gs pos="63000">
                    <a:srgbClr val="F9F295"/>
                  </a:gs>
                  <a:gs pos="93000">
                    <a:srgbClr val="EDC967"/>
                  </a:gs>
                </a:gsLst>
                <a:lin ang="5400000" scaled="1"/>
              </a:gradFill>
              <a:round/>
            </a:ln>
            <a:effectLst/>
          </c:spPr>
          <c:marker>
            <c:symbol val="none"/>
          </c:marker>
          <c:val>
            <c:numRef>
              <c:f>'LBMA Gold Price (2)'!$C$2:$C$242</c:f>
              <c:numCache>
                <c:formatCode>General</c:formatCode>
                <c:ptCount val="241"/>
                <c:pt idx="0">
                  <c:v>424.03</c:v>
                </c:pt>
                <c:pt idx="1">
                  <c:v>423.35</c:v>
                </c:pt>
                <c:pt idx="2">
                  <c:v>434.32</c:v>
                </c:pt>
                <c:pt idx="3">
                  <c:v>429.23</c:v>
                </c:pt>
                <c:pt idx="4">
                  <c:v>421.87</c:v>
                </c:pt>
                <c:pt idx="5">
                  <c:v>430.66</c:v>
                </c:pt>
                <c:pt idx="6">
                  <c:v>424.48</c:v>
                </c:pt>
                <c:pt idx="7">
                  <c:v>437.93</c:v>
                </c:pt>
                <c:pt idx="8">
                  <c:v>456.05</c:v>
                </c:pt>
                <c:pt idx="9">
                  <c:v>469.9</c:v>
                </c:pt>
                <c:pt idx="10">
                  <c:v>476.67</c:v>
                </c:pt>
                <c:pt idx="11">
                  <c:v>510.1</c:v>
                </c:pt>
                <c:pt idx="12">
                  <c:v>549.86</c:v>
                </c:pt>
                <c:pt idx="13">
                  <c:v>555</c:v>
                </c:pt>
                <c:pt idx="14">
                  <c:v>557.09</c:v>
                </c:pt>
                <c:pt idx="15">
                  <c:v>610.65</c:v>
                </c:pt>
                <c:pt idx="16">
                  <c:v>675.39</c:v>
                </c:pt>
                <c:pt idx="17">
                  <c:v>596.15</c:v>
                </c:pt>
                <c:pt idx="18">
                  <c:v>633.71</c:v>
                </c:pt>
                <c:pt idx="19">
                  <c:v>632.59</c:v>
                </c:pt>
                <c:pt idx="20">
                  <c:v>598.19000000000005</c:v>
                </c:pt>
                <c:pt idx="21">
                  <c:v>585.78</c:v>
                </c:pt>
                <c:pt idx="22">
                  <c:v>627.83000000000004</c:v>
                </c:pt>
                <c:pt idx="23">
                  <c:v>629.79</c:v>
                </c:pt>
                <c:pt idx="24">
                  <c:v>631.16999999999996</c:v>
                </c:pt>
                <c:pt idx="25">
                  <c:v>664.75</c:v>
                </c:pt>
                <c:pt idx="26">
                  <c:v>654.9</c:v>
                </c:pt>
                <c:pt idx="27">
                  <c:v>679.37</c:v>
                </c:pt>
                <c:pt idx="28">
                  <c:v>666.86</c:v>
                </c:pt>
                <c:pt idx="29">
                  <c:v>655.49</c:v>
                </c:pt>
                <c:pt idx="30">
                  <c:v>665.3</c:v>
                </c:pt>
                <c:pt idx="31">
                  <c:v>665.41</c:v>
                </c:pt>
                <c:pt idx="32">
                  <c:v>712.65</c:v>
                </c:pt>
                <c:pt idx="33">
                  <c:v>754.6</c:v>
                </c:pt>
                <c:pt idx="34">
                  <c:v>806.25</c:v>
                </c:pt>
                <c:pt idx="35">
                  <c:v>803.2</c:v>
                </c:pt>
                <c:pt idx="36">
                  <c:v>889.6</c:v>
                </c:pt>
                <c:pt idx="37">
                  <c:v>922.3</c:v>
                </c:pt>
                <c:pt idx="38">
                  <c:v>968.43</c:v>
                </c:pt>
                <c:pt idx="39">
                  <c:v>909.7</c:v>
                </c:pt>
                <c:pt idx="40">
                  <c:v>888.66</c:v>
                </c:pt>
                <c:pt idx="41">
                  <c:v>889.49</c:v>
                </c:pt>
                <c:pt idx="42">
                  <c:v>939.77</c:v>
                </c:pt>
                <c:pt idx="43">
                  <c:v>839.03</c:v>
                </c:pt>
                <c:pt idx="44">
                  <c:v>829.93</c:v>
                </c:pt>
                <c:pt idx="45">
                  <c:v>806.62</c:v>
                </c:pt>
                <c:pt idx="46">
                  <c:v>760.86</c:v>
                </c:pt>
                <c:pt idx="47">
                  <c:v>816.09</c:v>
                </c:pt>
                <c:pt idx="48">
                  <c:v>858.69</c:v>
                </c:pt>
                <c:pt idx="49">
                  <c:v>943.16</c:v>
                </c:pt>
                <c:pt idx="50">
                  <c:v>924.27</c:v>
                </c:pt>
                <c:pt idx="51">
                  <c:v>890.2</c:v>
                </c:pt>
                <c:pt idx="52">
                  <c:v>928.64</c:v>
                </c:pt>
                <c:pt idx="53">
                  <c:v>945.67</c:v>
                </c:pt>
                <c:pt idx="54">
                  <c:v>934.23</c:v>
                </c:pt>
                <c:pt idx="55">
                  <c:v>949.38</c:v>
                </c:pt>
                <c:pt idx="56">
                  <c:v>996.59</c:v>
                </c:pt>
                <c:pt idx="57">
                  <c:v>1043.1600000000001</c:v>
                </c:pt>
                <c:pt idx="58">
                  <c:v>1127.04</c:v>
                </c:pt>
                <c:pt idx="59">
                  <c:v>1134.72</c:v>
                </c:pt>
                <c:pt idx="60">
                  <c:v>1117.96</c:v>
                </c:pt>
                <c:pt idx="61">
                  <c:v>1095.4100000000001</c:v>
                </c:pt>
                <c:pt idx="62">
                  <c:v>1113.3399999999999</c:v>
                </c:pt>
                <c:pt idx="63">
                  <c:v>1148.69</c:v>
                </c:pt>
                <c:pt idx="64">
                  <c:v>1205.43</c:v>
                </c:pt>
                <c:pt idx="65">
                  <c:v>1232.92</c:v>
                </c:pt>
                <c:pt idx="66">
                  <c:v>1192.97</c:v>
                </c:pt>
                <c:pt idx="67">
                  <c:v>1215.81</c:v>
                </c:pt>
                <c:pt idx="68">
                  <c:v>1270.98</c:v>
                </c:pt>
                <c:pt idx="69">
                  <c:v>1342.02</c:v>
                </c:pt>
                <c:pt idx="70">
                  <c:v>1369.89</c:v>
                </c:pt>
                <c:pt idx="71">
                  <c:v>1390.55</c:v>
                </c:pt>
                <c:pt idx="72">
                  <c:v>1356.4</c:v>
                </c:pt>
                <c:pt idx="73">
                  <c:v>1372.73</c:v>
                </c:pt>
                <c:pt idx="74">
                  <c:v>1424.01</c:v>
                </c:pt>
                <c:pt idx="75">
                  <c:v>1473.81</c:v>
                </c:pt>
                <c:pt idx="76">
                  <c:v>1510.44</c:v>
                </c:pt>
                <c:pt idx="77">
                  <c:v>1528.66</c:v>
                </c:pt>
                <c:pt idx="78">
                  <c:v>1572.81</c:v>
                </c:pt>
                <c:pt idx="79">
                  <c:v>1755.81</c:v>
                </c:pt>
                <c:pt idx="80">
                  <c:v>1771.85</c:v>
                </c:pt>
                <c:pt idx="81">
                  <c:v>1665.21</c:v>
                </c:pt>
                <c:pt idx="82">
                  <c:v>1738.98</c:v>
                </c:pt>
                <c:pt idx="83">
                  <c:v>1652.31</c:v>
                </c:pt>
                <c:pt idx="84">
                  <c:v>1656.12</c:v>
                </c:pt>
                <c:pt idx="85">
                  <c:v>1742.62</c:v>
                </c:pt>
                <c:pt idx="86">
                  <c:v>1673.77</c:v>
                </c:pt>
                <c:pt idx="87">
                  <c:v>1650.07</c:v>
                </c:pt>
                <c:pt idx="88">
                  <c:v>1585.5</c:v>
                </c:pt>
                <c:pt idx="89">
                  <c:v>1596.7</c:v>
                </c:pt>
                <c:pt idx="90">
                  <c:v>1593.91</c:v>
                </c:pt>
                <c:pt idx="91">
                  <c:v>1626.03</c:v>
                </c:pt>
                <c:pt idx="92">
                  <c:v>1744.45</c:v>
                </c:pt>
                <c:pt idx="93">
                  <c:v>1747.01</c:v>
                </c:pt>
                <c:pt idx="94">
                  <c:v>1721.14</c:v>
                </c:pt>
                <c:pt idx="95">
                  <c:v>1688.53</c:v>
                </c:pt>
                <c:pt idx="96">
                  <c:v>1670.95</c:v>
                </c:pt>
                <c:pt idx="97">
                  <c:v>1627.59</c:v>
                </c:pt>
                <c:pt idx="98">
                  <c:v>1592.86</c:v>
                </c:pt>
                <c:pt idx="99">
                  <c:v>1485.08</c:v>
                </c:pt>
                <c:pt idx="100">
                  <c:v>1413.5</c:v>
                </c:pt>
                <c:pt idx="101">
                  <c:v>1342.36</c:v>
                </c:pt>
                <c:pt idx="102">
                  <c:v>1286.72</c:v>
                </c:pt>
                <c:pt idx="103">
                  <c:v>1347.1</c:v>
                </c:pt>
                <c:pt idx="104">
                  <c:v>1348.8</c:v>
                </c:pt>
                <c:pt idx="105">
                  <c:v>1316.18</c:v>
                </c:pt>
                <c:pt idx="106">
                  <c:v>1275.82</c:v>
                </c:pt>
                <c:pt idx="107">
                  <c:v>1225.4000000000001</c:v>
                </c:pt>
                <c:pt idx="108">
                  <c:v>1244.8</c:v>
                </c:pt>
                <c:pt idx="109">
                  <c:v>1300.97</c:v>
                </c:pt>
                <c:pt idx="110">
                  <c:v>1336.08</c:v>
                </c:pt>
                <c:pt idx="111">
                  <c:v>1299</c:v>
                </c:pt>
                <c:pt idx="112">
                  <c:v>1287.53</c:v>
                </c:pt>
                <c:pt idx="113">
                  <c:v>1279.0999999999999</c:v>
                </c:pt>
                <c:pt idx="114">
                  <c:v>1310.97</c:v>
                </c:pt>
                <c:pt idx="115">
                  <c:v>1295.99</c:v>
                </c:pt>
                <c:pt idx="116">
                  <c:v>1238.82</c:v>
                </c:pt>
                <c:pt idx="117">
                  <c:v>1222.49</c:v>
                </c:pt>
                <c:pt idx="118">
                  <c:v>1176.3</c:v>
                </c:pt>
                <c:pt idx="119">
                  <c:v>1202.29</c:v>
                </c:pt>
                <c:pt idx="120">
                  <c:v>1251.8499999999999</c:v>
                </c:pt>
                <c:pt idx="121">
                  <c:v>1227.19</c:v>
                </c:pt>
                <c:pt idx="122">
                  <c:v>1178.6300000000001</c:v>
                </c:pt>
                <c:pt idx="123">
                  <c:v>1197.9100000000001</c:v>
                </c:pt>
                <c:pt idx="124">
                  <c:v>1199.05</c:v>
                </c:pt>
                <c:pt idx="125">
                  <c:v>1181.5</c:v>
                </c:pt>
                <c:pt idx="126">
                  <c:v>1130.04</c:v>
                </c:pt>
                <c:pt idx="127">
                  <c:v>1117.47</c:v>
                </c:pt>
                <c:pt idx="128">
                  <c:v>1124.53</c:v>
                </c:pt>
                <c:pt idx="129">
                  <c:v>1159.25</c:v>
                </c:pt>
                <c:pt idx="130">
                  <c:v>1085.7</c:v>
                </c:pt>
                <c:pt idx="131">
                  <c:v>1068.25</c:v>
                </c:pt>
                <c:pt idx="132">
                  <c:v>1097.3800000000001</c:v>
                </c:pt>
                <c:pt idx="133">
                  <c:v>1199.9100000000001</c:v>
                </c:pt>
                <c:pt idx="134">
                  <c:v>1246.3399999999999</c:v>
                </c:pt>
                <c:pt idx="135">
                  <c:v>1242.26</c:v>
                </c:pt>
                <c:pt idx="136">
                  <c:v>1259.4000000000001</c:v>
                </c:pt>
                <c:pt idx="137">
                  <c:v>1276.4000000000001</c:v>
                </c:pt>
                <c:pt idx="138">
                  <c:v>1337.33</c:v>
                </c:pt>
                <c:pt idx="139">
                  <c:v>1341.09</c:v>
                </c:pt>
                <c:pt idx="140">
                  <c:v>1326.03</c:v>
                </c:pt>
                <c:pt idx="141">
                  <c:v>1266.57</c:v>
                </c:pt>
                <c:pt idx="142">
                  <c:v>1235.98</c:v>
                </c:pt>
                <c:pt idx="143">
                  <c:v>1151.4000000000001</c:v>
                </c:pt>
                <c:pt idx="144">
                  <c:v>1192.6199999999999</c:v>
                </c:pt>
                <c:pt idx="145">
                  <c:v>1234.3599999999999</c:v>
                </c:pt>
                <c:pt idx="146">
                  <c:v>1231.0899999999999</c:v>
                </c:pt>
                <c:pt idx="147">
                  <c:v>1265.6300000000001</c:v>
                </c:pt>
                <c:pt idx="148">
                  <c:v>1245</c:v>
                </c:pt>
                <c:pt idx="149">
                  <c:v>1260.26</c:v>
                </c:pt>
                <c:pt idx="150">
                  <c:v>1236.22</c:v>
                </c:pt>
                <c:pt idx="151">
                  <c:v>1282.32</c:v>
                </c:pt>
                <c:pt idx="152">
                  <c:v>1314.98</c:v>
                </c:pt>
                <c:pt idx="153">
                  <c:v>1279.51</c:v>
                </c:pt>
                <c:pt idx="154">
                  <c:v>1282.28</c:v>
                </c:pt>
                <c:pt idx="155">
                  <c:v>1261.26</c:v>
                </c:pt>
                <c:pt idx="156">
                  <c:v>1331.67</c:v>
                </c:pt>
                <c:pt idx="157">
                  <c:v>1331.53</c:v>
                </c:pt>
                <c:pt idx="158">
                  <c:v>1324.66</c:v>
                </c:pt>
                <c:pt idx="159">
                  <c:v>1334.74</c:v>
                </c:pt>
                <c:pt idx="160">
                  <c:v>1303.03</c:v>
                </c:pt>
                <c:pt idx="161">
                  <c:v>1281.57</c:v>
                </c:pt>
                <c:pt idx="162">
                  <c:v>1238.52</c:v>
                </c:pt>
                <c:pt idx="163">
                  <c:v>1201.25</c:v>
                </c:pt>
                <c:pt idx="164">
                  <c:v>1198.47</c:v>
                </c:pt>
                <c:pt idx="165">
                  <c:v>1215.3900000000001</c:v>
                </c:pt>
                <c:pt idx="166">
                  <c:v>1220.95</c:v>
                </c:pt>
                <c:pt idx="167">
                  <c:v>1247.92</c:v>
                </c:pt>
                <c:pt idx="168">
                  <c:v>1291.75</c:v>
                </c:pt>
                <c:pt idx="169">
                  <c:v>1320.07</c:v>
                </c:pt>
                <c:pt idx="170">
                  <c:v>1300.9000000000001</c:v>
                </c:pt>
                <c:pt idx="171">
                  <c:v>1286.45</c:v>
                </c:pt>
                <c:pt idx="172">
                  <c:v>1283.95</c:v>
                </c:pt>
                <c:pt idx="173">
                  <c:v>1359.04</c:v>
                </c:pt>
                <c:pt idx="174">
                  <c:v>1412.98</c:v>
                </c:pt>
                <c:pt idx="175">
                  <c:v>1498.8</c:v>
                </c:pt>
                <c:pt idx="176">
                  <c:v>1511.31</c:v>
                </c:pt>
                <c:pt idx="177">
                  <c:v>1494.8</c:v>
                </c:pt>
                <c:pt idx="178">
                  <c:v>1470.02</c:v>
                </c:pt>
                <c:pt idx="179">
                  <c:v>1476.04</c:v>
                </c:pt>
                <c:pt idx="180">
                  <c:v>1560.67</c:v>
                </c:pt>
                <c:pt idx="181">
                  <c:v>1597.1</c:v>
                </c:pt>
                <c:pt idx="182">
                  <c:v>1591.93</c:v>
                </c:pt>
                <c:pt idx="183">
                  <c:v>1682.93</c:v>
                </c:pt>
                <c:pt idx="184">
                  <c:v>1716.38</c:v>
                </c:pt>
                <c:pt idx="185">
                  <c:v>1732.22</c:v>
                </c:pt>
                <c:pt idx="186">
                  <c:v>1843.31</c:v>
                </c:pt>
                <c:pt idx="187">
                  <c:v>1968.57</c:v>
                </c:pt>
                <c:pt idx="188">
                  <c:v>1922.21</c:v>
                </c:pt>
                <c:pt idx="189">
                  <c:v>1900.28</c:v>
                </c:pt>
                <c:pt idx="190">
                  <c:v>1863.49</c:v>
                </c:pt>
                <c:pt idx="191">
                  <c:v>1855.96</c:v>
                </c:pt>
                <c:pt idx="192">
                  <c:v>1866.99</c:v>
                </c:pt>
                <c:pt idx="193">
                  <c:v>1808.18</c:v>
                </c:pt>
                <c:pt idx="194">
                  <c:v>1718.23</c:v>
                </c:pt>
                <c:pt idx="195">
                  <c:v>1761.68</c:v>
                </c:pt>
                <c:pt idx="196">
                  <c:v>1853.22</c:v>
                </c:pt>
                <c:pt idx="197">
                  <c:v>1834.57</c:v>
                </c:pt>
                <c:pt idx="198">
                  <c:v>1807.09</c:v>
                </c:pt>
                <c:pt idx="199">
                  <c:v>1783.97</c:v>
                </c:pt>
                <c:pt idx="200">
                  <c:v>1777.25</c:v>
                </c:pt>
                <c:pt idx="201">
                  <c:v>1776.85</c:v>
                </c:pt>
                <c:pt idx="202">
                  <c:v>1820.23</c:v>
                </c:pt>
                <c:pt idx="203">
                  <c:v>1786.65</c:v>
                </c:pt>
                <c:pt idx="204">
                  <c:v>1816.77</c:v>
                </c:pt>
                <c:pt idx="205">
                  <c:v>1856.3</c:v>
                </c:pt>
                <c:pt idx="206">
                  <c:v>1947.83</c:v>
                </c:pt>
                <c:pt idx="207">
                  <c:v>1933.9</c:v>
                </c:pt>
                <c:pt idx="208">
                  <c:v>1848.3</c:v>
                </c:pt>
                <c:pt idx="209">
                  <c:v>1833.83</c:v>
                </c:pt>
                <c:pt idx="210">
                  <c:v>1736.37</c:v>
                </c:pt>
                <c:pt idx="211">
                  <c:v>1765.65</c:v>
                </c:pt>
                <c:pt idx="212">
                  <c:v>1682.97</c:v>
                </c:pt>
                <c:pt idx="213">
                  <c:v>1664.45</c:v>
                </c:pt>
                <c:pt idx="214">
                  <c:v>1726.45</c:v>
                </c:pt>
                <c:pt idx="215">
                  <c:v>1796.74</c:v>
                </c:pt>
                <c:pt idx="216">
                  <c:v>1898.63</c:v>
                </c:pt>
                <c:pt idx="217">
                  <c:v>1854.54</c:v>
                </c:pt>
                <c:pt idx="218">
                  <c:v>1912.73</c:v>
                </c:pt>
                <c:pt idx="219">
                  <c:v>2000.42</c:v>
                </c:pt>
                <c:pt idx="220">
                  <c:v>1990.22</c:v>
                </c:pt>
                <c:pt idx="221">
                  <c:v>1942.9</c:v>
                </c:pt>
                <c:pt idx="222">
                  <c:v>1948.85</c:v>
                </c:pt>
                <c:pt idx="223">
                  <c:v>1920.02</c:v>
                </c:pt>
                <c:pt idx="224">
                  <c:v>1916.96</c:v>
                </c:pt>
                <c:pt idx="225">
                  <c:v>1913.04</c:v>
                </c:pt>
                <c:pt idx="226">
                  <c:v>1985.29</c:v>
                </c:pt>
                <c:pt idx="227">
                  <c:v>2029.29</c:v>
                </c:pt>
                <c:pt idx="228">
                  <c:v>2034.04</c:v>
                </c:pt>
                <c:pt idx="229">
                  <c:v>2023.24</c:v>
                </c:pt>
                <c:pt idx="230">
                  <c:v>2158.0100000000002</c:v>
                </c:pt>
                <c:pt idx="231">
                  <c:v>2335.4899999999998</c:v>
                </c:pt>
                <c:pt idx="232">
                  <c:v>2352.14</c:v>
                </c:pt>
                <c:pt idx="233">
                  <c:v>2360.6</c:v>
                </c:pt>
                <c:pt idx="234">
                  <c:v>2395.31</c:v>
                </c:pt>
                <c:pt idx="235">
                  <c:v>2467.9699999999998</c:v>
                </c:pt>
                <c:pt idx="236">
                  <c:v>2567.12</c:v>
                </c:pt>
                <c:pt idx="237">
                  <c:v>2690.08</c:v>
                </c:pt>
                <c:pt idx="238">
                  <c:v>2650.68</c:v>
                </c:pt>
                <c:pt idx="239">
                  <c:v>2644.07</c:v>
                </c:pt>
                <c:pt idx="240">
                  <c:v>2697.77</c:v>
                </c:pt>
              </c:numCache>
            </c:numRef>
          </c:val>
          <c:smooth val="0"/>
          <c:extLst>
            <c:ext xmlns:c16="http://schemas.microsoft.com/office/drawing/2014/chart" uri="{C3380CC4-5D6E-409C-BE32-E72D297353CC}">
              <c16:uniqueId val="{00000000-F60A-4369-841D-F19132DF045D}"/>
            </c:ext>
          </c:extLst>
        </c:ser>
        <c:dLbls>
          <c:showLegendKey val="0"/>
          <c:showVal val="0"/>
          <c:showCatName val="0"/>
          <c:showSerName val="0"/>
          <c:showPercent val="0"/>
          <c:showBubbleSize val="0"/>
        </c:dLbls>
        <c:smooth val="0"/>
        <c:axId val="214643151"/>
        <c:axId val="214642671"/>
      </c:lineChart>
      <c:catAx>
        <c:axId val="214643151"/>
        <c:scaling>
          <c:orientation val="minMax"/>
        </c:scaling>
        <c:delete val="1"/>
        <c:axPos val="b"/>
        <c:majorTickMark val="none"/>
        <c:minorTickMark val="none"/>
        <c:tickLblPos val="nextTo"/>
        <c:crossAx val="214642671"/>
        <c:crosses val="autoZero"/>
        <c:auto val="1"/>
        <c:lblAlgn val="ctr"/>
        <c:lblOffset val="100"/>
        <c:noMultiLvlLbl val="0"/>
      </c:catAx>
      <c:valAx>
        <c:axId val="214642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64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88920052247595E-2"/>
          <c:y val="8.6913113271952322E-2"/>
          <c:w val="0.93278397419826531"/>
          <c:h val="0.7699734302636676"/>
        </c:manualLayout>
      </c:layout>
      <c:scatterChart>
        <c:scatterStyle val="lineMarker"/>
        <c:varyColors val="0"/>
        <c:ser>
          <c:idx val="0"/>
          <c:order val="0"/>
          <c:tx>
            <c:strRef>
              <c:f>Gold!$D$9</c:f>
              <c:strCache>
                <c:ptCount val="1"/>
                <c:pt idx="0">
                  <c:v>1 year</c:v>
                </c:pt>
              </c:strCache>
            </c:strRef>
          </c:tx>
          <c:spPr>
            <a:ln w="25400" cap="rnd">
              <a:noFill/>
              <a:round/>
            </a:ln>
            <a:effectLst/>
          </c:spPr>
          <c:marker>
            <c:symbol val="circle"/>
            <c:size val="8"/>
            <c:spPr>
              <a:gradFill>
                <a:gsLst>
                  <a:gs pos="29000">
                    <a:srgbClr val="AE8625"/>
                  </a:gs>
                  <a:gs pos="4000">
                    <a:srgbClr val="F7EF8A"/>
                  </a:gs>
                  <a:gs pos="100000">
                    <a:srgbClr val="DDC36D"/>
                  </a:gs>
                  <a:gs pos="68000">
                    <a:srgbClr val="F7EF8A"/>
                  </a:gs>
                </a:gsLst>
                <a:lin ang="5400000" scaled="1"/>
              </a:gradFill>
              <a:ln w="9525">
                <a:solidFill>
                  <a:schemeClr val="bg1"/>
                </a:solidFill>
              </a:ln>
              <a:effectLst/>
            </c:spPr>
          </c:marker>
          <c:xVal>
            <c:numRef>
              <c:f>Gold!$A$45:$A$213</c:f>
              <c:numCache>
                <c:formatCode>m/d/yyyy</c:formatCode>
                <c:ptCount val="169"/>
                <c:pt idx="0">
                  <c:v>41274</c:v>
                </c:pt>
                <c:pt idx="1">
                  <c:v>41305</c:v>
                </c:pt>
                <c:pt idx="2">
                  <c:v>41333</c:v>
                </c:pt>
                <c:pt idx="3">
                  <c:v>41362</c:v>
                </c:pt>
                <c:pt idx="4">
                  <c:v>41394</c:v>
                </c:pt>
                <c:pt idx="5">
                  <c:v>41425</c:v>
                </c:pt>
                <c:pt idx="6">
                  <c:v>41453</c:v>
                </c:pt>
                <c:pt idx="7">
                  <c:v>41486</c:v>
                </c:pt>
                <c:pt idx="8">
                  <c:v>41516</c:v>
                </c:pt>
                <c:pt idx="9">
                  <c:v>41547</c:v>
                </c:pt>
                <c:pt idx="10">
                  <c:v>41578</c:v>
                </c:pt>
                <c:pt idx="11">
                  <c:v>41607</c:v>
                </c:pt>
                <c:pt idx="12">
                  <c:v>41639</c:v>
                </c:pt>
                <c:pt idx="13">
                  <c:v>41670</c:v>
                </c:pt>
                <c:pt idx="14">
                  <c:v>41698</c:v>
                </c:pt>
                <c:pt idx="15">
                  <c:v>41729</c:v>
                </c:pt>
                <c:pt idx="16">
                  <c:v>41759</c:v>
                </c:pt>
                <c:pt idx="17">
                  <c:v>41789</c:v>
                </c:pt>
                <c:pt idx="18">
                  <c:v>41820</c:v>
                </c:pt>
                <c:pt idx="19">
                  <c:v>41851</c:v>
                </c:pt>
                <c:pt idx="20">
                  <c:v>41880</c:v>
                </c:pt>
                <c:pt idx="21">
                  <c:v>41912</c:v>
                </c:pt>
                <c:pt idx="22">
                  <c:v>41943</c:v>
                </c:pt>
                <c:pt idx="23">
                  <c:v>41971</c:v>
                </c:pt>
                <c:pt idx="24">
                  <c:v>42004</c:v>
                </c:pt>
                <c:pt idx="25">
                  <c:v>42034</c:v>
                </c:pt>
                <c:pt idx="26">
                  <c:v>42062</c:v>
                </c:pt>
                <c:pt idx="27">
                  <c:v>42094</c:v>
                </c:pt>
                <c:pt idx="28">
                  <c:v>42124</c:v>
                </c:pt>
                <c:pt idx="29">
                  <c:v>42153</c:v>
                </c:pt>
                <c:pt idx="30">
                  <c:v>42185</c:v>
                </c:pt>
                <c:pt idx="31">
                  <c:v>42216</c:v>
                </c:pt>
                <c:pt idx="32">
                  <c:v>42247</c:v>
                </c:pt>
                <c:pt idx="33">
                  <c:v>42277</c:v>
                </c:pt>
                <c:pt idx="34">
                  <c:v>42307</c:v>
                </c:pt>
                <c:pt idx="35">
                  <c:v>42338</c:v>
                </c:pt>
                <c:pt idx="36">
                  <c:v>42369</c:v>
                </c:pt>
                <c:pt idx="37">
                  <c:v>42398</c:v>
                </c:pt>
                <c:pt idx="38">
                  <c:v>42429</c:v>
                </c:pt>
                <c:pt idx="39">
                  <c:v>42460</c:v>
                </c:pt>
                <c:pt idx="40">
                  <c:v>42489</c:v>
                </c:pt>
                <c:pt idx="41">
                  <c:v>42521</c:v>
                </c:pt>
                <c:pt idx="42">
                  <c:v>42551</c:v>
                </c:pt>
                <c:pt idx="43">
                  <c:v>42580</c:v>
                </c:pt>
                <c:pt idx="44">
                  <c:v>42613</c:v>
                </c:pt>
                <c:pt idx="45">
                  <c:v>42643</c:v>
                </c:pt>
                <c:pt idx="46">
                  <c:v>42674</c:v>
                </c:pt>
                <c:pt idx="47">
                  <c:v>42704</c:v>
                </c:pt>
                <c:pt idx="48">
                  <c:v>42734</c:v>
                </c:pt>
                <c:pt idx="49">
                  <c:v>42766</c:v>
                </c:pt>
                <c:pt idx="50">
                  <c:v>42794</c:v>
                </c:pt>
                <c:pt idx="51">
                  <c:v>42825</c:v>
                </c:pt>
                <c:pt idx="52">
                  <c:v>42853</c:v>
                </c:pt>
                <c:pt idx="53">
                  <c:v>42886</c:v>
                </c:pt>
                <c:pt idx="54">
                  <c:v>42916</c:v>
                </c:pt>
                <c:pt idx="55">
                  <c:v>42947</c:v>
                </c:pt>
                <c:pt idx="56">
                  <c:v>42978</c:v>
                </c:pt>
                <c:pt idx="57">
                  <c:v>43007</c:v>
                </c:pt>
                <c:pt idx="58">
                  <c:v>43039</c:v>
                </c:pt>
                <c:pt idx="59">
                  <c:v>43069</c:v>
                </c:pt>
                <c:pt idx="60">
                  <c:v>43098</c:v>
                </c:pt>
                <c:pt idx="61">
                  <c:v>43131</c:v>
                </c:pt>
                <c:pt idx="62">
                  <c:v>43159</c:v>
                </c:pt>
                <c:pt idx="63">
                  <c:v>43189</c:v>
                </c:pt>
                <c:pt idx="64">
                  <c:v>43220</c:v>
                </c:pt>
                <c:pt idx="65">
                  <c:v>43251</c:v>
                </c:pt>
                <c:pt idx="66">
                  <c:v>43280</c:v>
                </c:pt>
                <c:pt idx="67">
                  <c:v>43312</c:v>
                </c:pt>
                <c:pt idx="68">
                  <c:v>43343</c:v>
                </c:pt>
                <c:pt idx="69">
                  <c:v>43371</c:v>
                </c:pt>
                <c:pt idx="70">
                  <c:v>43404</c:v>
                </c:pt>
                <c:pt idx="71">
                  <c:v>43434</c:v>
                </c:pt>
                <c:pt idx="72">
                  <c:v>43465</c:v>
                </c:pt>
                <c:pt idx="73">
                  <c:v>43496</c:v>
                </c:pt>
                <c:pt idx="74">
                  <c:v>43524</c:v>
                </c:pt>
                <c:pt idx="75">
                  <c:v>43553</c:v>
                </c:pt>
                <c:pt idx="76">
                  <c:v>43585</c:v>
                </c:pt>
                <c:pt idx="77">
                  <c:v>43616</c:v>
                </c:pt>
                <c:pt idx="78">
                  <c:v>43644</c:v>
                </c:pt>
                <c:pt idx="79">
                  <c:v>43677</c:v>
                </c:pt>
                <c:pt idx="80">
                  <c:v>43707</c:v>
                </c:pt>
                <c:pt idx="81">
                  <c:v>43738</c:v>
                </c:pt>
                <c:pt idx="82">
                  <c:v>43769</c:v>
                </c:pt>
                <c:pt idx="83">
                  <c:v>43798</c:v>
                </c:pt>
                <c:pt idx="84">
                  <c:v>43830</c:v>
                </c:pt>
                <c:pt idx="85">
                  <c:v>43861</c:v>
                </c:pt>
                <c:pt idx="86">
                  <c:v>43889</c:v>
                </c:pt>
                <c:pt idx="87">
                  <c:v>43921</c:v>
                </c:pt>
                <c:pt idx="88">
                  <c:v>43951</c:v>
                </c:pt>
                <c:pt idx="89">
                  <c:v>43980</c:v>
                </c:pt>
                <c:pt idx="90">
                  <c:v>44012</c:v>
                </c:pt>
                <c:pt idx="91">
                  <c:v>44043</c:v>
                </c:pt>
                <c:pt idx="92">
                  <c:v>44074</c:v>
                </c:pt>
                <c:pt idx="93">
                  <c:v>44104</c:v>
                </c:pt>
                <c:pt idx="94">
                  <c:v>44134</c:v>
                </c:pt>
                <c:pt idx="95">
                  <c:v>44165</c:v>
                </c:pt>
                <c:pt idx="96">
                  <c:v>44195</c:v>
                </c:pt>
                <c:pt idx="97">
                  <c:v>44226</c:v>
                </c:pt>
                <c:pt idx="98">
                  <c:v>44255</c:v>
                </c:pt>
                <c:pt idx="99">
                  <c:v>44285</c:v>
                </c:pt>
                <c:pt idx="100">
                  <c:v>44316</c:v>
                </c:pt>
                <c:pt idx="101">
                  <c:v>44346</c:v>
                </c:pt>
                <c:pt idx="102">
                  <c:v>44377</c:v>
                </c:pt>
                <c:pt idx="103">
                  <c:v>44407</c:v>
                </c:pt>
                <c:pt idx="104">
                  <c:v>44438</c:v>
                </c:pt>
                <c:pt idx="105">
                  <c:v>44469</c:v>
                </c:pt>
                <c:pt idx="106">
                  <c:v>44499</c:v>
                </c:pt>
                <c:pt idx="107">
                  <c:v>44530</c:v>
                </c:pt>
                <c:pt idx="108">
                  <c:v>44560</c:v>
                </c:pt>
                <c:pt idx="109">
                  <c:v>44591</c:v>
                </c:pt>
                <c:pt idx="110">
                  <c:v>44620</c:v>
                </c:pt>
                <c:pt idx="111">
                  <c:v>44651</c:v>
                </c:pt>
                <c:pt idx="112">
                  <c:v>44681</c:v>
                </c:pt>
                <c:pt idx="113">
                  <c:v>44712</c:v>
                </c:pt>
                <c:pt idx="114">
                  <c:v>44742</c:v>
                </c:pt>
                <c:pt idx="115">
                  <c:v>44773</c:v>
                </c:pt>
                <c:pt idx="116">
                  <c:v>44804</c:v>
                </c:pt>
                <c:pt idx="117">
                  <c:v>44834</c:v>
                </c:pt>
                <c:pt idx="118">
                  <c:v>44865</c:v>
                </c:pt>
                <c:pt idx="119">
                  <c:v>44895</c:v>
                </c:pt>
                <c:pt idx="120">
                  <c:v>44926</c:v>
                </c:pt>
                <c:pt idx="121">
                  <c:v>44957</c:v>
                </c:pt>
                <c:pt idx="122">
                  <c:v>44985</c:v>
                </c:pt>
                <c:pt idx="123">
                  <c:v>45016</c:v>
                </c:pt>
                <c:pt idx="124">
                  <c:v>45046</c:v>
                </c:pt>
                <c:pt idx="125">
                  <c:v>45077</c:v>
                </c:pt>
                <c:pt idx="126">
                  <c:v>45107</c:v>
                </c:pt>
                <c:pt idx="127">
                  <c:v>45138</c:v>
                </c:pt>
                <c:pt idx="128">
                  <c:v>45169</c:v>
                </c:pt>
                <c:pt idx="129">
                  <c:v>45199</c:v>
                </c:pt>
                <c:pt idx="130">
                  <c:v>45230</c:v>
                </c:pt>
                <c:pt idx="131">
                  <c:v>45260</c:v>
                </c:pt>
                <c:pt idx="132">
                  <c:v>45291</c:v>
                </c:pt>
                <c:pt idx="133">
                  <c:v>45322</c:v>
                </c:pt>
                <c:pt idx="134">
                  <c:v>45351</c:v>
                </c:pt>
                <c:pt idx="135">
                  <c:v>45382</c:v>
                </c:pt>
                <c:pt idx="136">
                  <c:v>45412</c:v>
                </c:pt>
                <c:pt idx="137">
                  <c:v>45443</c:v>
                </c:pt>
                <c:pt idx="138">
                  <c:v>45473</c:v>
                </c:pt>
                <c:pt idx="139">
                  <c:v>45504</c:v>
                </c:pt>
                <c:pt idx="140">
                  <c:v>45535</c:v>
                </c:pt>
                <c:pt idx="141">
                  <c:v>45565</c:v>
                </c:pt>
                <c:pt idx="142">
                  <c:v>45596</c:v>
                </c:pt>
                <c:pt idx="143">
                  <c:v>45626</c:v>
                </c:pt>
                <c:pt idx="144">
                  <c:v>45657</c:v>
                </c:pt>
                <c:pt idx="145">
                  <c:v>45688</c:v>
                </c:pt>
                <c:pt idx="146">
                  <c:v>45716</c:v>
                </c:pt>
                <c:pt idx="147">
                  <c:v>45747</c:v>
                </c:pt>
                <c:pt idx="148">
                  <c:v>45777</c:v>
                </c:pt>
                <c:pt idx="149">
                  <c:v>45808</c:v>
                </c:pt>
                <c:pt idx="150">
                  <c:v>45838</c:v>
                </c:pt>
                <c:pt idx="151">
                  <c:v>45869</c:v>
                </c:pt>
                <c:pt idx="152">
                  <c:v>45900</c:v>
                </c:pt>
                <c:pt idx="153">
                  <c:v>45930</c:v>
                </c:pt>
                <c:pt idx="154">
                  <c:v>45961</c:v>
                </c:pt>
                <c:pt idx="155">
                  <c:v>45991</c:v>
                </c:pt>
                <c:pt idx="156">
                  <c:v>46022</c:v>
                </c:pt>
                <c:pt idx="157">
                  <c:v>46053</c:v>
                </c:pt>
                <c:pt idx="158">
                  <c:v>46081</c:v>
                </c:pt>
                <c:pt idx="159">
                  <c:v>46112</c:v>
                </c:pt>
                <c:pt idx="160">
                  <c:v>46142</c:v>
                </c:pt>
                <c:pt idx="161">
                  <c:v>46173</c:v>
                </c:pt>
                <c:pt idx="162">
                  <c:v>46203</c:v>
                </c:pt>
                <c:pt idx="163">
                  <c:v>46234</c:v>
                </c:pt>
                <c:pt idx="164">
                  <c:v>46265</c:v>
                </c:pt>
                <c:pt idx="165">
                  <c:v>46295</c:v>
                </c:pt>
                <c:pt idx="166">
                  <c:v>46326</c:v>
                </c:pt>
                <c:pt idx="167">
                  <c:v>46356</c:v>
                </c:pt>
                <c:pt idx="168">
                  <c:v>46387</c:v>
                </c:pt>
              </c:numCache>
            </c:numRef>
          </c:xVal>
          <c:yVal>
            <c:numRef>
              <c:f>Gold!$D$45:$D$213</c:f>
              <c:numCache>
                <c:formatCode>0.00</c:formatCode>
                <c:ptCount val="169"/>
                <c:pt idx="0">
                  <c:v>1668.8208333333332</c:v>
                </c:pt>
                <c:pt idx="1">
                  <c:v>1670.0566666666666</c:v>
                </c:pt>
                <c:pt idx="2">
                  <c:v>1660.4708333333335</c:v>
                </c:pt>
                <c:pt idx="3">
                  <c:v>1653.7283333333335</c:v>
                </c:pt>
                <c:pt idx="4">
                  <c:v>1639.9791666666667</c:v>
                </c:pt>
                <c:pt idx="5">
                  <c:v>1625.6458333333333</c:v>
                </c:pt>
                <c:pt idx="6">
                  <c:v>1604.4508333333335</c:v>
                </c:pt>
                <c:pt idx="7">
                  <c:v>1578.8516666666667</c:v>
                </c:pt>
                <c:pt idx="8">
                  <c:v>1555.6075000000001</c:v>
                </c:pt>
                <c:pt idx="9">
                  <c:v>1522.6366666666665</c:v>
                </c:pt>
                <c:pt idx="10">
                  <c:v>1486.7341666666669</c:v>
                </c:pt>
                <c:pt idx="11">
                  <c:v>1449.6241666666665</c:v>
                </c:pt>
                <c:pt idx="12">
                  <c:v>1411.03</c:v>
                </c:pt>
                <c:pt idx="13">
                  <c:v>1375.5174999999999</c:v>
                </c:pt>
                <c:pt idx="14">
                  <c:v>1348.2999999999997</c:v>
                </c:pt>
                <c:pt idx="15">
                  <c:v>1326.9016666666664</c:v>
                </c:pt>
                <c:pt idx="16">
                  <c:v>1311.395</c:v>
                </c:pt>
                <c:pt idx="17">
                  <c:v>1300.8974999999998</c:v>
                </c:pt>
                <c:pt idx="18">
                  <c:v>1295.6258333333333</c:v>
                </c:pt>
                <c:pt idx="19">
                  <c:v>1297.6466666666668</c:v>
                </c:pt>
                <c:pt idx="20">
                  <c:v>1293.3875</c:v>
                </c:pt>
                <c:pt idx="21">
                  <c:v>1284.2225000000001</c:v>
                </c:pt>
                <c:pt idx="22">
                  <c:v>1276.415</c:v>
                </c:pt>
                <c:pt idx="23">
                  <c:v>1268.1216666666664</c:v>
                </c:pt>
                <c:pt idx="24">
                  <c:v>1266.1958333333332</c:v>
                </c:pt>
                <c:pt idx="25">
                  <c:v>1266.7833333333333</c:v>
                </c:pt>
                <c:pt idx="26">
                  <c:v>1260.6341666666667</c:v>
                </c:pt>
                <c:pt idx="27">
                  <c:v>1247.5133333333333</c:v>
                </c:pt>
                <c:pt idx="28">
                  <c:v>1239.0891666666666</c:v>
                </c:pt>
                <c:pt idx="29">
                  <c:v>1231.7158333333334</c:v>
                </c:pt>
                <c:pt idx="30">
                  <c:v>1223.5824999999998</c:v>
                </c:pt>
                <c:pt idx="31">
                  <c:v>1208.5050000000001</c:v>
                </c:pt>
                <c:pt idx="32">
                  <c:v>1193.6283333333333</c:v>
                </c:pt>
                <c:pt idx="33">
                  <c:v>1184.1041666666667</c:v>
                </c:pt>
                <c:pt idx="34">
                  <c:v>1178.8341666666665</c:v>
                </c:pt>
                <c:pt idx="35">
                  <c:v>1171.2841666666666</c:v>
                </c:pt>
                <c:pt idx="36">
                  <c:v>1160.1141666666667</c:v>
                </c:pt>
                <c:pt idx="37">
                  <c:v>1147.2408333333335</c:v>
                </c:pt>
                <c:pt idx="38">
                  <c:v>1144.9675</c:v>
                </c:pt>
                <c:pt idx="39">
                  <c:v>1150.6099999999999</c:v>
                </c:pt>
                <c:pt idx="40">
                  <c:v>1154.3058333333333</c:v>
                </c:pt>
                <c:pt idx="41">
                  <c:v>1159.335</c:v>
                </c:pt>
                <c:pt idx="42">
                  <c:v>1167.2433333333333</c:v>
                </c:pt>
                <c:pt idx="43">
                  <c:v>1184.5174999999999</c:v>
                </c:pt>
                <c:pt idx="44">
                  <c:v>1203.1524999999999</c:v>
                </c:pt>
                <c:pt idx="45">
                  <c:v>1219.9441666666667</c:v>
                </c:pt>
                <c:pt idx="46">
                  <c:v>1228.8875</c:v>
                </c:pt>
                <c:pt idx="47">
                  <c:v>1241.4108333333334</c:v>
                </c:pt>
                <c:pt idx="48">
                  <c:v>1248.3399999999999</c:v>
                </c:pt>
                <c:pt idx="49">
                  <c:v>1256.2774999999999</c:v>
                </c:pt>
                <c:pt idx="50">
                  <c:v>1259.1483333333333</c:v>
                </c:pt>
                <c:pt idx="51">
                  <c:v>1257.8774999999998</c:v>
                </c:pt>
                <c:pt idx="52">
                  <c:v>1259.825</c:v>
                </c:pt>
                <c:pt idx="53">
                  <c:v>1258.625</c:v>
                </c:pt>
                <c:pt idx="54">
                  <c:v>1257.2800000000002</c:v>
                </c:pt>
                <c:pt idx="55">
                  <c:v>1248.8541666666667</c:v>
                </c:pt>
                <c:pt idx="56">
                  <c:v>1243.9566666666667</c:v>
                </c:pt>
                <c:pt idx="57">
                  <c:v>1243.0358333333331</c:v>
                </c:pt>
                <c:pt idx="58">
                  <c:v>1244.1141666666665</c:v>
                </c:pt>
                <c:pt idx="59">
                  <c:v>1247.9725000000001</c:v>
                </c:pt>
                <c:pt idx="60">
                  <c:v>1257.1275000000001</c:v>
                </c:pt>
                <c:pt idx="61">
                  <c:v>1268.7150000000001</c:v>
                </c:pt>
                <c:pt idx="62">
                  <c:v>1276.8116666666667</c:v>
                </c:pt>
                <c:pt idx="63">
                  <c:v>1284.6091666666669</c:v>
                </c:pt>
                <c:pt idx="64">
                  <c:v>1290.3683333333336</c:v>
                </c:pt>
                <c:pt idx="65">
                  <c:v>1295.2041666666667</c:v>
                </c:pt>
                <c:pt idx="66">
                  <c:v>1296.98</c:v>
                </c:pt>
                <c:pt idx="67">
                  <c:v>1297.1716666666669</c:v>
                </c:pt>
                <c:pt idx="68">
                  <c:v>1290.4158333333332</c:v>
                </c:pt>
                <c:pt idx="69">
                  <c:v>1280.7066666666667</c:v>
                </c:pt>
                <c:pt idx="70">
                  <c:v>1275.3633333333332</c:v>
                </c:pt>
                <c:pt idx="71">
                  <c:v>1270.2525000000001</c:v>
                </c:pt>
                <c:pt idx="72">
                  <c:v>1269.1408333333331</c:v>
                </c:pt>
                <c:pt idx="73">
                  <c:v>1265.8141666666666</c:v>
                </c:pt>
                <c:pt idx="74">
                  <c:v>1264.8591666666666</c:v>
                </c:pt>
                <c:pt idx="75">
                  <c:v>1262.8791666666668</c:v>
                </c:pt>
                <c:pt idx="76">
                  <c:v>1258.8541666666667</c:v>
                </c:pt>
                <c:pt idx="77">
                  <c:v>1257.2641666666666</c:v>
                </c:pt>
                <c:pt idx="78">
                  <c:v>1263.72</c:v>
                </c:pt>
                <c:pt idx="79">
                  <c:v>1278.2583333333334</c:v>
                </c:pt>
                <c:pt idx="80">
                  <c:v>1303.0541666666668</c:v>
                </c:pt>
                <c:pt idx="81">
                  <c:v>1329.1241666666667</c:v>
                </c:pt>
                <c:pt idx="82">
                  <c:v>1352.4083333333333</c:v>
                </c:pt>
                <c:pt idx="83">
                  <c:v>1373.1641666666665</c:v>
                </c:pt>
                <c:pt idx="84">
                  <c:v>1392.1741666666665</c:v>
                </c:pt>
                <c:pt idx="85">
                  <c:v>1414.5841666666668</c:v>
                </c:pt>
                <c:pt idx="86">
                  <c:v>1437.6708333333333</c:v>
                </c:pt>
                <c:pt idx="87">
                  <c:v>1461.9233333333334</c:v>
                </c:pt>
                <c:pt idx="88">
                  <c:v>1494.9641666666666</c:v>
                </c:pt>
                <c:pt idx="89">
                  <c:v>1531</c:v>
                </c:pt>
                <c:pt idx="90">
                  <c:v>1562.0983333333336</c:v>
                </c:pt>
                <c:pt idx="91">
                  <c:v>1597.9591666666668</c:v>
                </c:pt>
                <c:pt idx="92">
                  <c:v>1637.1058333333333</c:v>
                </c:pt>
                <c:pt idx="93">
                  <c:v>1671.3474999999999</c:v>
                </c:pt>
                <c:pt idx="94">
                  <c:v>1705.1366666666665</c:v>
                </c:pt>
                <c:pt idx="95">
                  <c:v>1737.9258333333335</c:v>
                </c:pt>
                <c:pt idx="96">
                  <c:v>1769.5858333333333</c:v>
                </c:pt>
                <c:pt idx="97">
                  <c:v>1795.1116666666667</c:v>
                </c:pt>
                <c:pt idx="98">
                  <c:v>1812.7008333333335</c:v>
                </c:pt>
                <c:pt idx="99">
                  <c:v>1823.2258333333336</c:v>
                </c:pt>
                <c:pt idx="100">
                  <c:v>1829.7883333333336</c:v>
                </c:pt>
                <c:pt idx="101">
                  <c:v>1841.1916666666666</c:v>
                </c:pt>
                <c:pt idx="102">
                  <c:v>1849.7208333333335</c:v>
                </c:pt>
                <c:pt idx="103">
                  <c:v>1846.7025000000001</c:v>
                </c:pt>
                <c:pt idx="104">
                  <c:v>1831.32</c:v>
                </c:pt>
                <c:pt idx="105">
                  <c:v>1819.24</c:v>
                </c:pt>
                <c:pt idx="106">
                  <c:v>1808.9549999999999</c:v>
                </c:pt>
                <c:pt idx="107">
                  <c:v>1805.3499999999997</c:v>
                </c:pt>
                <c:pt idx="108">
                  <c:v>1799.5783333333331</c:v>
                </c:pt>
                <c:pt idx="109">
                  <c:v>1795.3941666666669</c:v>
                </c:pt>
                <c:pt idx="110">
                  <c:v>1799.4049999999997</c:v>
                </c:pt>
                <c:pt idx="111">
                  <c:v>1818.5358333333334</c:v>
                </c:pt>
                <c:pt idx="112">
                  <c:v>1832.8875</c:v>
                </c:pt>
                <c:pt idx="113">
                  <c:v>1832.4775</c:v>
                </c:pt>
                <c:pt idx="114">
                  <c:v>1832.4133333333332</c:v>
                </c:pt>
                <c:pt idx="115">
                  <c:v>1826.5225</c:v>
                </c:pt>
                <c:pt idx="116">
                  <c:v>1824.9958333333334</c:v>
                </c:pt>
                <c:pt idx="117">
                  <c:v>1817.1391666666668</c:v>
                </c:pt>
                <c:pt idx="118">
                  <c:v>1807.7725000000003</c:v>
                </c:pt>
                <c:pt idx="119">
                  <c:v>1799.9575000000002</c:v>
                </c:pt>
                <c:pt idx="120">
                  <c:v>1800.7908333333335</c:v>
                </c:pt>
                <c:pt idx="121">
                  <c:v>1807.61</c:v>
                </c:pt>
                <c:pt idx="122">
                  <c:v>1807.385</c:v>
                </c:pt>
                <c:pt idx="123">
                  <c:v>1804.46</c:v>
                </c:pt>
                <c:pt idx="124">
                  <c:v>1810.001666666667</c:v>
                </c:pt>
                <c:pt idx="125">
                  <c:v>1821.8283333333338</c:v>
                </c:pt>
                <c:pt idx="126">
                  <c:v>1830.9200000000003</c:v>
                </c:pt>
                <c:pt idx="127">
                  <c:v>1848.534166666667</c:v>
                </c:pt>
                <c:pt idx="128">
                  <c:v>1861.3966666666668</c:v>
                </c:pt>
                <c:pt idx="129">
                  <c:v>1880.8958333333333</c:v>
                </c:pt>
                <c:pt idx="130">
                  <c:v>1901.6116666666667</c:v>
                </c:pt>
                <c:pt idx="131">
                  <c:v>1923.18</c:v>
                </c:pt>
                <c:pt idx="132">
                  <c:v>1942.5633333333333</c:v>
                </c:pt>
                <c:pt idx="133">
                  <c:v>1953.846666666667</c:v>
                </c:pt>
                <c:pt idx="134">
                  <c:v>1967.9833333333336</c:v>
                </c:pt>
                <c:pt idx="135">
                  <c:v>1988.4250000000002</c:v>
                </c:pt>
                <c:pt idx="136">
                  <c:v>2016.3491666666669</c:v>
                </c:pt>
                <c:pt idx="137">
                  <c:v>2046.5058333333334</c:v>
                </c:pt>
                <c:pt idx="138">
                  <c:v>2078.4583333333335</c:v>
                </c:pt>
                <c:pt idx="139">
                  <c:v>2115.7533333333331</c:v>
                </c:pt>
                <c:pt idx="140">
                  <c:v>2161.4175</c:v>
                </c:pt>
                <c:pt idx="141">
                  <c:v>2215.3358333333331</c:v>
                </c:pt>
                <c:pt idx="142">
                  <c:v>2280.0891666666666</c:v>
                </c:pt>
                <c:pt idx="143">
                  <c:v>2335.5400000000004</c:v>
                </c:pt>
                <c:pt idx="144">
                  <c:v>2386.7733333333331</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numCache>
            </c:numRef>
          </c:yVal>
          <c:smooth val="0"/>
          <c:extLst>
            <c:ext xmlns:c16="http://schemas.microsoft.com/office/drawing/2014/chart" uri="{C3380CC4-5D6E-409C-BE32-E72D297353CC}">
              <c16:uniqueId val="{00000000-54BE-4634-A1FA-2DDBD036D6F0}"/>
            </c:ext>
          </c:extLst>
        </c:ser>
        <c:ser>
          <c:idx val="1"/>
          <c:order val="1"/>
          <c:tx>
            <c:strRef>
              <c:f>Gold!$D$49</c:f>
              <c:strCache>
                <c:ptCount val="1"/>
                <c:pt idx="0">
                  <c:v>1639.98</c:v>
                </c:pt>
              </c:strCache>
            </c:strRef>
          </c:tx>
          <c:spPr>
            <a:ln w="25400" cap="rnd">
              <a:noFill/>
              <a:round/>
            </a:ln>
            <a:effectLst/>
          </c:spPr>
          <c:marker>
            <c:symbol val="circle"/>
            <c:size val="8"/>
            <c:spPr>
              <a:gradFill>
                <a:gsLst>
                  <a:gs pos="0">
                    <a:srgbClr val="A95F20"/>
                  </a:gs>
                  <a:gs pos="41000">
                    <a:srgbClr val="A97142"/>
                  </a:gs>
                  <a:gs pos="92000">
                    <a:srgbClr val="A95F20"/>
                  </a:gs>
                </a:gsLst>
                <a:lin ang="5400000" scaled="1"/>
              </a:gradFill>
              <a:ln w="9525">
                <a:solidFill>
                  <a:schemeClr val="bg1"/>
                </a:solidFill>
              </a:ln>
              <a:effectLst/>
            </c:spPr>
          </c:marker>
          <c:xVal>
            <c:numRef>
              <c:f>Gold!$A$45:$A$213</c:f>
              <c:numCache>
                <c:formatCode>m/d/yyyy</c:formatCode>
                <c:ptCount val="169"/>
                <c:pt idx="0">
                  <c:v>41274</c:v>
                </c:pt>
                <c:pt idx="1">
                  <c:v>41305</c:v>
                </c:pt>
                <c:pt idx="2">
                  <c:v>41333</c:v>
                </c:pt>
                <c:pt idx="3">
                  <c:v>41362</c:v>
                </c:pt>
                <c:pt idx="4">
                  <c:v>41394</c:v>
                </c:pt>
                <c:pt idx="5">
                  <c:v>41425</c:v>
                </c:pt>
                <c:pt idx="6">
                  <c:v>41453</c:v>
                </c:pt>
                <c:pt idx="7">
                  <c:v>41486</c:v>
                </c:pt>
                <c:pt idx="8">
                  <c:v>41516</c:v>
                </c:pt>
                <c:pt idx="9">
                  <c:v>41547</c:v>
                </c:pt>
                <c:pt idx="10">
                  <c:v>41578</c:v>
                </c:pt>
                <c:pt idx="11">
                  <c:v>41607</c:v>
                </c:pt>
                <c:pt idx="12">
                  <c:v>41639</c:v>
                </c:pt>
                <c:pt idx="13">
                  <c:v>41670</c:v>
                </c:pt>
                <c:pt idx="14">
                  <c:v>41698</c:v>
                </c:pt>
                <c:pt idx="15">
                  <c:v>41729</c:v>
                </c:pt>
                <c:pt idx="16">
                  <c:v>41759</c:v>
                </c:pt>
                <c:pt idx="17">
                  <c:v>41789</c:v>
                </c:pt>
                <c:pt idx="18">
                  <c:v>41820</c:v>
                </c:pt>
                <c:pt idx="19">
                  <c:v>41851</c:v>
                </c:pt>
                <c:pt idx="20">
                  <c:v>41880</c:v>
                </c:pt>
                <c:pt idx="21">
                  <c:v>41912</c:v>
                </c:pt>
                <c:pt idx="22">
                  <c:v>41943</c:v>
                </c:pt>
                <c:pt idx="23">
                  <c:v>41971</c:v>
                </c:pt>
                <c:pt idx="24">
                  <c:v>42004</c:v>
                </c:pt>
                <c:pt idx="25">
                  <c:v>42034</c:v>
                </c:pt>
                <c:pt idx="26">
                  <c:v>42062</c:v>
                </c:pt>
                <c:pt idx="27">
                  <c:v>42094</c:v>
                </c:pt>
                <c:pt idx="28">
                  <c:v>42124</c:v>
                </c:pt>
                <c:pt idx="29">
                  <c:v>42153</c:v>
                </c:pt>
                <c:pt idx="30">
                  <c:v>42185</c:v>
                </c:pt>
                <c:pt idx="31">
                  <c:v>42216</c:v>
                </c:pt>
                <c:pt idx="32">
                  <c:v>42247</c:v>
                </c:pt>
                <c:pt idx="33">
                  <c:v>42277</c:v>
                </c:pt>
                <c:pt idx="34">
                  <c:v>42307</c:v>
                </c:pt>
                <c:pt idx="35">
                  <c:v>42338</c:v>
                </c:pt>
                <c:pt idx="36">
                  <c:v>42369</c:v>
                </c:pt>
                <c:pt idx="37">
                  <c:v>42398</c:v>
                </c:pt>
                <c:pt idx="38">
                  <c:v>42429</c:v>
                </c:pt>
                <c:pt idx="39">
                  <c:v>42460</c:v>
                </c:pt>
                <c:pt idx="40">
                  <c:v>42489</c:v>
                </c:pt>
                <c:pt idx="41">
                  <c:v>42521</c:v>
                </c:pt>
                <c:pt idx="42">
                  <c:v>42551</c:v>
                </c:pt>
                <c:pt idx="43">
                  <c:v>42580</c:v>
                </c:pt>
                <c:pt idx="44">
                  <c:v>42613</c:v>
                </c:pt>
                <c:pt idx="45">
                  <c:v>42643</c:v>
                </c:pt>
                <c:pt idx="46">
                  <c:v>42674</c:v>
                </c:pt>
                <c:pt idx="47">
                  <c:v>42704</c:v>
                </c:pt>
                <c:pt idx="48">
                  <c:v>42734</c:v>
                </c:pt>
                <c:pt idx="49">
                  <c:v>42766</c:v>
                </c:pt>
                <c:pt idx="50">
                  <c:v>42794</c:v>
                </c:pt>
                <c:pt idx="51">
                  <c:v>42825</c:v>
                </c:pt>
                <c:pt idx="52">
                  <c:v>42853</c:v>
                </c:pt>
                <c:pt idx="53">
                  <c:v>42886</c:v>
                </c:pt>
                <c:pt idx="54">
                  <c:v>42916</c:v>
                </c:pt>
                <c:pt idx="55">
                  <c:v>42947</c:v>
                </c:pt>
                <c:pt idx="56">
                  <c:v>42978</c:v>
                </c:pt>
                <c:pt idx="57">
                  <c:v>43007</c:v>
                </c:pt>
                <c:pt idx="58">
                  <c:v>43039</c:v>
                </c:pt>
                <c:pt idx="59">
                  <c:v>43069</c:v>
                </c:pt>
                <c:pt idx="60">
                  <c:v>43098</c:v>
                </c:pt>
                <c:pt idx="61">
                  <c:v>43131</c:v>
                </c:pt>
                <c:pt idx="62">
                  <c:v>43159</c:v>
                </c:pt>
                <c:pt idx="63">
                  <c:v>43189</c:v>
                </c:pt>
                <c:pt idx="64">
                  <c:v>43220</c:v>
                </c:pt>
                <c:pt idx="65">
                  <c:v>43251</c:v>
                </c:pt>
                <c:pt idx="66">
                  <c:v>43280</c:v>
                </c:pt>
                <c:pt idx="67">
                  <c:v>43312</c:v>
                </c:pt>
                <c:pt idx="68">
                  <c:v>43343</c:v>
                </c:pt>
                <c:pt idx="69">
                  <c:v>43371</c:v>
                </c:pt>
                <c:pt idx="70">
                  <c:v>43404</c:v>
                </c:pt>
                <c:pt idx="71">
                  <c:v>43434</c:v>
                </c:pt>
                <c:pt idx="72">
                  <c:v>43465</c:v>
                </c:pt>
                <c:pt idx="73">
                  <c:v>43496</c:v>
                </c:pt>
                <c:pt idx="74">
                  <c:v>43524</c:v>
                </c:pt>
                <c:pt idx="75">
                  <c:v>43553</c:v>
                </c:pt>
                <c:pt idx="76">
                  <c:v>43585</c:v>
                </c:pt>
                <c:pt idx="77">
                  <c:v>43616</c:v>
                </c:pt>
                <c:pt idx="78">
                  <c:v>43644</c:v>
                </c:pt>
                <c:pt idx="79">
                  <c:v>43677</c:v>
                </c:pt>
                <c:pt idx="80">
                  <c:v>43707</c:v>
                </c:pt>
                <c:pt idx="81">
                  <c:v>43738</c:v>
                </c:pt>
                <c:pt idx="82">
                  <c:v>43769</c:v>
                </c:pt>
                <c:pt idx="83">
                  <c:v>43798</c:v>
                </c:pt>
                <c:pt idx="84">
                  <c:v>43830</c:v>
                </c:pt>
                <c:pt idx="85">
                  <c:v>43861</c:v>
                </c:pt>
                <c:pt idx="86">
                  <c:v>43889</c:v>
                </c:pt>
                <c:pt idx="87">
                  <c:v>43921</c:v>
                </c:pt>
                <c:pt idx="88">
                  <c:v>43951</c:v>
                </c:pt>
                <c:pt idx="89">
                  <c:v>43980</c:v>
                </c:pt>
                <c:pt idx="90">
                  <c:v>44012</c:v>
                </c:pt>
                <c:pt idx="91">
                  <c:v>44043</c:v>
                </c:pt>
                <c:pt idx="92">
                  <c:v>44074</c:v>
                </c:pt>
                <c:pt idx="93">
                  <c:v>44104</c:v>
                </c:pt>
                <c:pt idx="94">
                  <c:v>44134</c:v>
                </c:pt>
                <c:pt idx="95">
                  <c:v>44165</c:v>
                </c:pt>
                <c:pt idx="96">
                  <c:v>44195</c:v>
                </c:pt>
                <c:pt idx="97">
                  <c:v>44226</c:v>
                </c:pt>
                <c:pt idx="98">
                  <c:v>44255</c:v>
                </c:pt>
                <c:pt idx="99">
                  <c:v>44285</c:v>
                </c:pt>
                <c:pt idx="100">
                  <c:v>44316</c:v>
                </c:pt>
                <c:pt idx="101">
                  <c:v>44346</c:v>
                </c:pt>
                <c:pt idx="102">
                  <c:v>44377</c:v>
                </c:pt>
                <c:pt idx="103">
                  <c:v>44407</c:v>
                </c:pt>
                <c:pt idx="104">
                  <c:v>44438</c:v>
                </c:pt>
                <c:pt idx="105">
                  <c:v>44469</c:v>
                </c:pt>
                <c:pt idx="106">
                  <c:v>44499</c:v>
                </c:pt>
                <c:pt idx="107">
                  <c:v>44530</c:v>
                </c:pt>
                <c:pt idx="108">
                  <c:v>44560</c:v>
                </c:pt>
                <c:pt idx="109">
                  <c:v>44591</c:v>
                </c:pt>
                <c:pt idx="110">
                  <c:v>44620</c:v>
                </c:pt>
                <c:pt idx="111">
                  <c:v>44651</c:v>
                </c:pt>
                <c:pt idx="112">
                  <c:v>44681</c:v>
                </c:pt>
                <c:pt idx="113">
                  <c:v>44712</c:v>
                </c:pt>
                <c:pt idx="114">
                  <c:v>44742</c:v>
                </c:pt>
                <c:pt idx="115">
                  <c:v>44773</c:v>
                </c:pt>
                <c:pt idx="116">
                  <c:v>44804</c:v>
                </c:pt>
                <c:pt idx="117">
                  <c:v>44834</c:v>
                </c:pt>
                <c:pt idx="118">
                  <c:v>44865</c:v>
                </c:pt>
                <c:pt idx="119">
                  <c:v>44895</c:v>
                </c:pt>
                <c:pt idx="120">
                  <c:v>44926</c:v>
                </c:pt>
                <c:pt idx="121">
                  <c:v>44957</c:v>
                </c:pt>
                <c:pt idx="122">
                  <c:v>44985</c:v>
                </c:pt>
                <c:pt idx="123">
                  <c:v>45016</c:v>
                </c:pt>
                <c:pt idx="124">
                  <c:v>45046</c:v>
                </c:pt>
                <c:pt idx="125">
                  <c:v>45077</c:v>
                </c:pt>
                <c:pt idx="126">
                  <c:v>45107</c:v>
                </c:pt>
                <c:pt idx="127">
                  <c:v>45138</c:v>
                </c:pt>
                <c:pt idx="128">
                  <c:v>45169</c:v>
                </c:pt>
                <c:pt idx="129">
                  <c:v>45199</c:v>
                </c:pt>
                <c:pt idx="130">
                  <c:v>45230</c:v>
                </c:pt>
                <c:pt idx="131">
                  <c:v>45260</c:v>
                </c:pt>
                <c:pt idx="132">
                  <c:v>45291</c:v>
                </c:pt>
                <c:pt idx="133">
                  <c:v>45322</c:v>
                </c:pt>
                <c:pt idx="134">
                  <c:v>45351</c:v>
                </c:pt>
                <c:pt idx="135">
                  <c:v>45382</c:v>
                </c:pt>
                <c:pt idx="136">
                  <c:v>45412</c:v>
                </c:pt>
                <c:pt idx="137">
                  <c:v>45443</c:v>
                </c:pt>
                <c:pt idx="138">
                  <c:v>45473</c:v>
                </c:pt>
                <c:pt idx="139">
                  <c:v>45504</c:v>
                </c:pt>
                <c:pt idx="140">
                  <c:v>45535</c:v>
                </c:pt>
                <c:pt idx="141">
                  <c:v>45565</c:v>
                </c:pt>
                <c:pt idx="142">
                  <c:v>45596</c:v>
                </c:pt>
                <c:pt idx="143">
                  <c:v>45626</c:v>
                </c:pt>
                <c:pt idx="144">
                  <c:v>45657</c:v>
                </c:pt>
                <c:pt idx="145">
                  <c:v>45688</c:v>
                </c:pt>
                <c:pt idx="146">
                  <c:v>45716</c:v>
                </c:pt>
                <c:pt idx="147">
                  <c:v>45747</c:v>
                </c:pt>
                <c:pt idx="148">
                  <c:v>45777</c:v>
                </c:pt>
                <c:pt idx="149">
                  <c:v>45808</c:v>
                </c:pt>
                <c:pt idx="150">
                  <c:v>45838</c:v>
                </c:pt>
                <c:pt idx="151">
                  <c:v>45869</c:v>
                </c:pt>
                <c:pt idx="152">
                  <c:v>45900</c:v>
                </c:pt>
                <c:pt idx="153">
                  <c:v>45930</c:v>
                </c:pt>
                <c:pt idx="154">
                  <c:v>45961</c:v>
                </c:pt>
                <c:pt idx="155">
                  <c:v>45991</c:v>
                </c:pt>
                <c:pt idx="156">
                  <c:v>46022</c:v>
                </c:pt>
                <c:pt idx="157">
                  <c:v>46053</c:v>
                </c:pt>
                <c:pt idx="158">
                  <c:v>46081</c:v>
                </c:pt>
                <c:pt idx="159">
                  <c:v>46112</c:v>
                </c:pt>
                <c:pt idx="160">
                  <c:v>46142</c:v>
                </c:pt>
                <c:pt idx="161">
                  <c:v>46173</c:v>
                </c:pt>
                <c:pt idx="162">
                  <c:v>46203</c:v>
                </c:pt>
                <c:pt idx="163">
                  <c:v>46234</c:v>
                </c:pt>
                <c:pt idx="164">
                  <c:v>46265</c:v>
                </c:pt>
                <c:pt idx="165">
                  <c:v>46295</c:v>
                </c:pt>
                <c:pt idx="166">
                  <c:v>46326</c:v>
                </c:pt>
                <c:pt idx="167">
                  <c:v>46356</c:v>
                </c:pt>
                <c:pt idx="168">
                  <c:v>46387</c:v>
                </c:pt>
              </c:numCache>
            </c:numRef>
          </c:xVal>
          <c:yVal>
            <c:numRef>
              <c:f>Gold!$E$45:$E$213</c:f>
              <c:numCache>
                <c:formatCode>0.00</c:formatCode>
                <c:ptCount val="169"/>
                <c:pt idx="0">
                  <c:v>1487.3566666666666</c:v>
                </c:pt>
                <c:pt idx="1">
                  <c:v>1502.7174999999997</c:v>
                </c:pt>
                <c:pt idx="2">
                  <c:v>1517.5002777777775</c:v>
                </c:pt>
                <c:pt idx="3">
                  <c:v>1530.8202777777774</c:v>
                </c:pt>
                <c:pt idx="4">
                  <c:v>1540.1644444444441</c:v>
                </c:pt>
                <c:pt idx="5">
                  <c:v>1545.9441666666664</c:v>
                </c:pt>
                <c:pt idx="6">
                  <c:v>1548.9841666666664</c:v>
                </c:pt>
                <c:pt idx="7">
                  <c:v>1551.5883333333331</c:v>
                </c:pt>
                <c:pt idx="8">
                  <c:v>1555.2352777777776</c:v>
                </c:pt>
                <c:pt idx="9">
                  <c:v>1557.3969444444442</c:v>
                </c:pt>
                <c:pt idx="10">
                  <c:v>1556.6791666666666</c:v>
                </c:pt>
                <c:pt idx="11">
                  <c:v>1554.066111111111</c:v>
                </c:pt>
                <c:pt idx="12">
                  <c:v>1549.4786111111109</c:v>
                </c:pt>
                <c:pt idx="13">
                  <c:v>1546.378611111111</c:v>
                </c:pt>
                <c:pt idx="14">
                  <c:v>1544.3855555555556</c:v>
                </c:pt>
                <c:pt idx="15">
                  <c:v>1541.9430555555557</c:v>
                </c:pt>
                <c:pt idx="16">
                  <c:v>1537.0872222222224</c:v>
                </c:pt>
                <c:pt idx="17">
                  <c:v>1530.8952777777779</c:v>
                </c:pt>
                <c:pt idx="18">
                  <c:v>1523.9630555555557</c:v>
                </c:pt>
                <c:pt idx="19">
                  <c:v>1516.6897222222224</c:v>
                </c:pt>
                <c:pt idx="20">
                  <c:v>1503.9169444444447</c:v>
                </c:pt>
                <c:pt idx="21">
                  <c:v>1489.1105555555559</c:v>
                </c:pt>
                <c:pt idx="22">
                  <c:v>1476.8127777777779</c:v>
                </c:pt>
                <c:pt idx="23">
                  <c:v>1461.182777777778</c:v>
                </c:pt>
                <c:pt idx="24">
                  <c:v>1448.6822222222227</c:v>
                </c:pt>
                <c:pt idx="25">
                  <c:v>1437.4525000000001</c:v>
                </c:pt>
                <c:pt idx="26">
                  <c:v>1423.1350000000002</c:v>
                </c:pt>
                <c:pt idx="27">
                  <c:v>1409.3811111111111</c:v>
                </c:pt>
                <c:pt idx="28">
                  <c:v>1396.8211111111113</c:v>
                </c:pt>
                <c:pt idx="29">
                  <c:v>1386.0863888888889</c:v>
                </c:pt>
                <c:pt idx="30">
                  <c:v>1374.5530555555556</c:v>
                </c:pt>
                <c:pt idx="31">
                  <c:v>1361.6677777777777</c:v>
                </c:pt>
                <c:pt idx="32">
                  <c:v>1347.5411111111111</c:v>
                </c:pt>
                <c:pt idx="33">
                  <c:v>1330.3211111111113</c:v>
                </c:pt>
                <c:pt idx="34">
                  <c:v>1313.9944444444448</c:v>
                </c:pt>
                <c:pt idx="35">
                  <c:v>1296.3433333333332</c:v>
                </c:pt>
                <c:pt idx="36">
                  <c:v>1279.1133333333337</c:v>
                </c:pt>
                <c:pt idx="37">
                  <c:v>1263.1805555555557</c:v>
                </c:pt>
                <c:pt idx="38">
                  <c:v>1251.3005555555558</c:v>
                </c:pt>
                <c:pt idx="39">
                  <c:v>1241.6750000000002</c:v>
                </c:pt>
                <c:pt idx="40">
                  <c:v>1234.93</c:v>
                </c:pt>
                <c:pt idx="41">
                  <c:v>1230.6494444444445</c:v>
                </c:pt>
                <c:pt idx="42">
                  <c:v>1228.8172222222224</c:v>
                </c:pt>
                <c:pt idx="43">
                  <c:v>1230.2230555555557</c:v>
                </c:pt>
                <c:pt idx="44">
                  <c:v>1230.0561111111112</c:v>
                </c:pt>
                <c:pt idx="45">
                  <c:v>1229.4236111111111</c:v>
                </c:pt>
                <c:pt idx="46">
                  <c:v>1228.0455555555554</c:v>
                </c:pt>
                <c:pt idx="47">
                  <c:v>1226.9388888888889</c:v>
                </c:pt>
                <c:pt idx="48">
                  <c:v>1224.8833333333334</c:v>
                </c:pt>
                <c:pt idx="49">
                  <c:v>1223.433888888889</c:v>
                </c:pt>
                <c:pt idx="50">
                  <c:v>1221.5833333333335</c:v>
                </c:pt>
                <c:pt idx="51">
                  <c:v>1218.6669444444444</c:v>
                </c:pt>
                <c:pt idx="52">
                  <c:v>1217.74</c:v>
                </c:pt>
                <c:pt idx="53">
                  <c:v>1216.5586111111113</c:v>
                </c:pt>
                <c:pt idx="54">
                  <c:v>1216.035277777778</c:v>
                </c:pt>
                <c:pt idx="55">
                  <c:v>1213.9588888888891</c:v>
                </c:pt>
                <c:pt idx="56">
                  <c:v>1213.5791666666667</c:v>
                </c:pt>
                <c:pt idx="57">
                  <c:v>1215.6947222222223</c:v>
                </c:pt>
                <c:pt idx="58">
                  <c:v>1217.2786111111111</c:v>
                </c:pt>
                <c:pt idx="59">
                  <c:v>1220.2225000000001</c:v>
                </c:pt>
                <c:pt idx="60">
                  <c:v>1221.8605555555559</c:v>
                </c:pt>
                <c:pt idx="61">
                  <c:v>1224.077777777778</c:v>
                </c:pt>
                <c:pt idx="62">
                  <c:v>1226.9758333333334</c:v>
                </c:pt>
                <c:pt idx="63">
                  <c:v>1231.0322222222223</c:v>
                </c:pt>
                <c:pt idx="64">
                  <c:v>1234.8330555555558</c:v>
                </c:pt>
                <c:pt idx="65">
                  <c:v>1237.7213888888889</c:v>
                </c:pt>
                <c:pt idx="66">
                  <c:v>1240.5011111111112</c:v>
                </c:pt>
                <c:pt idx="67">
                  <c:v>1243.5144444444441</c:v>
                </c:pt>
                <c:pt idx="68">
                  <c:v>1245.8416666666665</c:v>
                </c:pt>
                <c:pt idx="69">
                  <c:v>1247.8955555555553</c:v>
                </c:pt>
                <c:pt idx="70">
                  <c:v>1249.4549999999997</c:v>
                </c:pt>
                <c:pt idx="71">
                  <c:v>1253.2119444444443</c:v>
                </c:pt>
                <c:pt idx="72">
                  <c:v>1258.2027777777776</c:v>
                </c:pt>
                <c:pt idx="73">
                  <c:v>1263.6022222222218</c:v>
                </c:pt>
                <c:pt idx="74">
                  <c:v>1266.9397222222217</c:v>
                </c:pt>
                <c:pt idx="75">
                  <c:v>1268.4552777777776</c:v>
                </c:pt>
                <c:pt idx="76">
                  <c:v>1269.6824999999999</c:v>
                </c:pt>
                <c:pt idx="77">
                  <c:v>1270.3644444444442</c:v>
                </c:pt>
                <c:pt idx="78">
                  <c:v>1272.6599999999999</c:v>
                </c:pt>
                <c:pt idx="79">
                  <c:v>1274.7613888888889</c:v>
                </c:pt>
                <c:pt idx="80">
                  <c:v>1279.142222222222</c:v>
                </c:pt>
                <c:pt idx="81">
                  <c:v>1284.288888888889</c:v>
                </c:pt>
                <c:pt idx="82">
                  <c:v>1290.6286111111115</c:v>
                </c:pt>
                <c:pt idx="83">
                  <c:v>1297.1297222222224</c:v>
                </c:pt>
                <c:pt idx="84">
                  <c:v>1306.1475</c:v>
                </c:pt>
                <c:pt idx="85">
                  <c:v>1316.3711111111113</c:v>
                </c:pt>
                <c:pt idx="86">
                  <c:v>1326.4472222222223</c:v>
                </c:pt>
                <c:pt idx="87">
                  <c:v>1336.4705555555556</c:v>
                </c:pt>
                <c:pt idx="88">
                  <c:v>1348.0622222222223</c:v>
                </c:pt>
                <c:pt idx="89">
                  <c:v>1361.1561111111112</c:v>
                </c:pt>
                <c:pt idx="90">
                  <c:v>1374.2661111111111</c:v>
                </c:pt>
                <c:pt idx="91">
                  <c:v>1391.1297222222222</c:v>
                </c:pt>
                <c:pt idx="92">
                  <c:v>1410.1919444444443</c:v>
                </c:pt>
                <c:pt idx="93">
                  <c:v>1427.0594444444441</c:v>
                </c:pt>
                <c:pt idx="94">
                  <c:v>1444.3027777777775</c:v>
                </c:pt>
                <c:pt idx="95">
                  <c:v>1460.4474999999995</c:v>
                </c:pt>
                <c:pt idx="96">
                  <c:v>1476.9669444444442</c:v>
                </c:pt>
                <c:pt idx="97">
                  <c:v>1491.8366666666664</c:v>
                </c:pt>
                <c:pt idx="98">
                  <c:v>1505.0769444444441</c:v>
                </c:pt>
                <c:pt idx="99">
                  <c:v>1516.0094444444444</c:v>
                </c:pt>
                <c:pt idx="100">
                  <c:v>1527.8688888888887</c:v>
                </c:pt>
                <c:pt idx="101">
                  <c:v>1543.1519444444443</c:v>
                </c:pt>
                <c:pt idx="102">
                  <c:v>1558.5130555555554</c:v>
                </c:pt>
                <c:pt idx="103">
                  <c:v>1574.3066666666666</c:v>
                </c:pt>
                <c:pt idx="104">
                  <c:v>1590.4933333333333</c:v>
                </c:pt>
                <c:pt idx="105">
                  <c:v>1606.5705555555555</c:v>
                </c:pt>
                <c:pt idx="106">
                  <c:v>1622.1666666666665</c:v>
                </c:pt>
                <c:pt idx="107">
                  <c:v>1638.8133333333335</c:v>
                </c:pt>
                <c:pt idx="108">
                  <c:v>1653.7794444444444</c:v>
                </c:pt>
                <c:pt idx="109">
                  <c:v>1668.3633333333335</c:v>
                </c:pt>
                <c:pt idx="110">
                  <c:v>1683.258888888889</c:v>
                </c:pt>
                <c:pt idx="111">
                  <c:v>1701.2283333333337</c:v>
                </c:pt>
                <c:pt idx="112">
                  <c:v>1719.2133333333336</c:v>
                </c:pt>
                <c:pt idx="113">
                  <c:v>1734.8897222222226</c:v>
                </c:pt>
                <c:pt idx="114">
                  <c:v>1748.0775000000003</c:v>
                </c:pt>
                <c:pt idx="115">
                  <c:v>1757.0613888888893</c:v>
                </c:pt>
                <c:pt idx="116">
                  <c:v>1764.473888888889</c:v>
                </c:pt>
                <c:pt idx="117">
                  <c:v>1769.2422222222224</c:v>
                </c:pt>
                <c:pt idx="118">
                  <c:v>1773.9547222222222</c:v>
                </c:pt>
                <c:pt idx="119">
                  <c:v>1781.077777777778</c:v>
                </c:pt>
                <c:pt idx="120">
                  <c:v>1789.9850000000001</c:v>
                </c:pt>
                <c:pt idx="121">
                  <c:v>1799.3719444444446</c:v>
                </c:pt>
                <c:pt idx="122">
                  <c:v>1806.4969444444446</c:v>
                </c:pt>
                <c:pt idx="123">
                  <c:v>1815.4072222222223</c:v>
                </c:pt>
                <c:pt idx="124">
                  <c:v>1824.2258333333334</c:v>
                </c:pt>
                <c:pt idx="125">
                  <c:v>1831.8325</c:v>
                </c:pt>
                <c:pt idx="126">
                  <c:v>1837.684722222222</c:v>
                </c:pt>
                <c:pt idx="127">
                  <c:v>1840.5863888888889</c:v>
                </c:pt>
                <c:pt idx="128">
                  <c:v>1839.2375000000002</c:v>
                </c:pt>
                <c:pt idx="129">
                  <c:v>1839.0916666666667</c:v>
                </c:pt>
                <c:pt idx="130">
                  <c:v>1839.4463888888886</c:v>
                </c:pt>
                <c:pt idx="131">
                  <c:v>1842.8291666666664</c:v>
                </c:pt>
                <c:pt idx="132">
                  <c:v>1847.6441666666663</c:v>
                </c:pt>
                <c:pt idx="133">
                  <c:v>1852.283611111111</c:v>
                </c:pt>
                <c:pt idx="134">
                  <c:v>1858.2577777777774</c:v>
                </c:pt>
                <c:pt idx="135">
                  <c:v>1870.4736111111108</c:v>
                </c:pt>
                <c:pt idx="136">
                  <c:v>1886.4127777777778</c:v>
                </c:pt>
                <c:pt idx="137">
                  <c:v>1900.2705555555558</c:v>
                </c:pt>
                <c:pt idx="138">
                  <c:v>1913.9305555555557</c:v>
                </c:pt>
                <c:pt idx="139">
                  <c:v>1930.2699999999995</c:v>
                </c:pt>
                <c:pt idx="140">
                  <c:v>1949.27</c:v>
                </c:pt>
                <c:pt idx="141">
                  <c:v>1971.1236111111111</c:v>
                </c:pt>
                <c:pt idx="142">
                  <c:v>1996.491111111111</c:v>
                </c:pt>
                <c:pt idx="143">
                  <c:v>2019.5591666666664</c:v>
                </c:pt>
                <c:pt idx="144">
                  <c:v>2043.3758333333333</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numCache>
            </c:numRef>
          </c:yVal>
          <c:smooth val="0"/>
          <c:extLst>
            <c:ext xmlns:c16="http://schemas.microsoft.com/office/drawing/2014/chart" uri="{C3380CC4-5D6E-409C-BE32-E72D297353CC}">
              <c16:uniqueId val="{00000001-54BE-4634-A1FA-2DDBD036D6F0}"/>
            </c:ext>
          </c:extLst>
        </c:ser>
        <c:ser>
          <c:idx val="2"/>
          <c:order val="2"/>
          <c:tx>
            <c:v>5 Year</c:v>
          </c:tx>
          <c:spPr>
            <a:ln w="25400" cap="rnd">
              <a:noFill/>
              <a:round/>
            </a:ln>
            <a:effectLst/>
          </c:spPr>
          <c:marker>
            <c:symbol val="circle"/>
            <c:size val="8"/>
            <c:spPr>
              <a:gradFill>
                <a:gsLst>
                  <a:gs pos="0">
                    <a:srgbClr val="7D7C7B"/>
                  </a:gs>
                  <a:gs pos="41000">
                    <a:srgbClr val="8D8C8D"/>
                  </a:gs>
                  <a:gs pos="83000">
                    <a:srgbClr val="E3E3E3"/>
                  </a:gs>
                </a:gsLst>
                <a:lin ang="5400000" scaled="1"/>
              </a:gradFill>
              <a:ln w="9525">
                <a:solidFill>
                  <a:schemeClr val="bg1"/>
                </a:solidFill>
              </a:ln>
              <a:effectLst/>
            </c:spPr>
          </c:marker>
          <c:xVal>
            <c:numRef>
              <c:f>Gold!$A$69:$A$213</c:f>
              <c:numCache>
                <c:formatCode>m/d/yyyy</c:formatCode>
                <c:ptCount val="145"/>
                <c:pt idx="0">
                  <c:v>42004</c:v>
                </c:pt>
                <c:pt idx="1">
                  <c:v>42034</c:v>
                </c:pt>
                <c:pt idx="2">
                  <c:v>42062</c:v>
                </c:pt>
                <c:pt idx="3">
                  <c:v>42094</c:v>
                </c:pt>
                <c:pt idx="4">
                  <c:v>42124</c:v>
                </c:pt>
                <c:pt idx="5">
                  <c:v>42153</c:v>
                </c:pt>
                <c:pt idx="6">
                  <c:v>42185</c:v>
                </c:pt>
                <c:pt idx="7">
                  <c:v>42216</c:v>
                </c:pt>
                <c:pt idx="8">
                  <c:v>42247</c:v>
                </c:pt>
                <c:pt idx="9">
                  <c:v>42277</c:v>
                </c:pt>
                <c:pt idx="10">
                  <c:v>42307</c:v>
                </c:pt>
                <c:pt idx="11">
                  <c:v>42338</c:v>
                </c:pt>
                <c:pt idx="12">
                  <c:v>42369</c:v>
                </c:pt>
                <c:pt idx="13">
                  <c:v>42398</c:v>
                </c:pt>
                <c:pt idx="14">
                  <c:v>42429</c:v>
                </c:pt>
                <c:pt idx="15">
                  <c:v>42460</c:v>
                </c:pt>
                <c:pt idx="16">
                  <c:v>42489</c:v>
                </c:pt>
                <c:pt idx="17">
                  <c:v>42521</c:v>
                </c:pt>
                <c:pt idx="18">
                  <c:v>42551</c:v>
                </c:pt>
                <c:pt idx="19">
                  <c:v>42580</c:v>
                </c:pt>
                <c:pt idx="20">
                  <c:v>42613</c:v>
                </c:pt>
                <c:pt idx="21">
                  <c:v>42643</c:v>
                </c:pt>
                <c:pt idx="22">
                  <c:v>42674</c:v>
                </c:pt>
                <c:pt idx="23">
                  <c:v>42704</c:v>
                </c:pt>
                <c:pt idx="24">
                  <c:v>42734</c:v>
                </c:pt>
                <c:pt idx="25">
                  <c:v>42766</c:v>
                </c:pt>
                <c:pt idx="26">
                  <c:v>42794</c:v>
                </c:pt>
                <c:pt idx="27">
                  <c:v>42825</c:v>
                </c:pt>
                <c:pt idx="28">
                  <c:v>42853</c:v>
                </c:pt>
                <c:pt idx="29">
                  <c:v>42886</c:v>
                </c:pt>
                <c:pt idx="30">
                  <c:v>42916</c:v>
                </c:pt>
                <c:pt idx="31">
                  <c:v>42947</c:v>
                </c:pt>
                <c:pt idx="32">
                  <c:v>42978</c:v>
                </c:pt>
                <c:pt idx="33">
                  <c:v>43007</c:v>
                </c:pt>
                <c:pt idx="34">
                  <c:v>43039</c:v>
                </c:pt>
                <c:pt idx="35">
                  <c:v>43069</c:v>
                </c:pt>
                <c:pt idx="36">
                  <c:v>43098</c:v>
                </c:pt>
                <c:pt idx="37">
                  <c:v>43131</c:v>
                </c:pt>
                <c:pt idx="38">
                  <c:v>43159</c:v>
                </c:pt>
                <c:pt idx="39">
                  <c:v>43189</c:v>
                </c:pt>
                <c:pt idx="40">
                  <c:v>43220</c:v>
                </c:pt>
                <c:pt idx="41">
                  <c:v>43251</c:v>
                </c:pt>
                <c:pt idx="42">
                  <c:v>43280</c:v>
                </c:pt>
                <c:pt idx="43">
                  <c:v>43312</c:v>
                </c:pt>
                <c:pt idx="44">
                  <c:v>43343</c:v>
                </c:pt>
                <c:pt idx="45">
                  <c:v>43371</c:v>
                </c:pt>
                <c:pt idx="46">
                  <c:v>43404</c:v>
                </c:pt>
                <c:pt idx="47">
                  <c:v>43434</c:v>
                </c:pt>
                <c:pt idx="48">
                  <c:v>43465</c:v>
                </c:pt>
                <c:pt idx="49">
                  <c:v>43496</c:v>
                </c:pt>
                <c:pt idx="50">
                  <c:v>43524</c:v>
                </c:pt>
                <c:pt idx="51">
                  <c:v>43553</c:v>
                </c:pt>
                <c:pt idx="52">
                  <c:v>43585</c:v>
                </c:pt>
                <c:pt idx="53">
                  <c:v>43616</c:v>
                </c:pt>
                <c:pt idx="54">
                  <c:v>43644</c:v>
                </c:pt>
                <c:pt idx="55">
                  <c:v>43677</c:v>
                </c:pt>
                <c:pt idx="56">
                  <c:v>43707</c:v>
                </c:pt>
                <c:pt idx="57">
                  <c:v>43738</c:v>
                </c:pt>
                <c:pt idx="58">
                  <c:v>43769</c:v>
                </c:pt>
                <c:pt idx="59">
                  <c:v>43798</c:v>
                </c:pt>
                <c:pt idx="60">
                  <c:v>43830</c:v>
                </c:pt>
                <c:pt idx="61">
                  <c:v>43861</c:v>
                </c:pt>
                <c:pt idx="62">
                  <c:v>43889</c:v>
                </c:pt>
                <c:pt idx="63">
                  <c:v>43921</c:v>
                </c:pt>
                <c:pt idx="64">
                  <c:v>43951</c:v>
                </c:pt>
                <c:pt idx="65">
                  <c:v>43980</c:v>
                </c:pt>
                <c:pt idx="66">
                  <c:v>44012</c:v>
                </c:pt>
                <c:pt idx="67">
                  <c:v>44043</c:v>
                </c:pt>
                <c:pt idx="68">
                  <c:v>44074</c:v>
                </c:pt>
                <c:pt idx="69">
                  <c:v>44104</c:v>
                </c:pt>
                <c:pt idx="70">
                  <c:v>44134</c:v>
                </c:pt>
                <c:pt idx="71">
                  <c:v>44165</c:v>
                </c:pt>
                <c:pt idx="72">
                  <c:v>44195</c:v>
                </c:pt>
                <c:pt idx="73">
                  <c:v>44226</c:v>
                </c:pt>
                <c:pt idx="74">
                  <c:v>44255</c:v>
                </c:pt>
                <c:pt idx="75">
                  <c:v>44285</c:v>
                </c:pt>
                <c:pt idx="76">
                  <c:v>44316</c:v>
                </c:pt>
                <c:pt idx="77">
                  <c:v>44346</c:v>
                </c:pt>
                <c:pt idx="78">
                  <c:v>44377</c:v>
                </c:pt>
                <c:pt idx="79">
                  <c:v>44407</c:v>
                </c:pt>
                <c:pt idx="80">
                  <c:v>44438</c:v>
                </c:pt>
                <c:pt idx="81">
                  <c:v>44469</c:v>
                </c:pt>
                <c:pt idx="82">
                  <c:v>44499</c:v>
                </c:pt>
                <c:pt idx="83">
                  <c:v>44530</c:v>
                </c:pt>
                <c:pt idx="84">
                  <c:v>44560</c:v>
                </c:pt>
                <c:pt idx="85">
                  <c:v>44591</c:v>
                </c:pt>
                <c:pt idx="86">
                  <c:v>44620</c:v>
                </c:pt>
                <c:pt idx="87">
                  <c:v>44651</c:v>
                </c:pt>
                <c:pt idx="88">
                  <c:v>44681</c:v>
                </c:pt>
                <c:pt idx="89">
                  <c:v>44712</c:v>
                </c:pt>
                <c:pt idx="90">
                  <c:v>44742</c:v>
                </c:pt>
                <c:pt idx="91">
                  <c:v>44773</c:v>
                </c:pt>
                <c:pt idx="92">
                  <c:v>44804</c:v>
                </c:pt>
                <c:pt idx="93">
                  <c:v>44834</c:v>
                </c:pt>
                <c:pt idx="94">
                  <c:v>44865</c:v>
                </c:pt>
                <c:pt idx="95">
                  <c:v>44895</c:v>
                </c:pt>
                <c:pt idx="96">
                  <c:v>44926</c:v>
                </c:pt>
                <c:pt idx="97">
                  <c:v>44957</c:v>
                </c:pt>
                <c:pt idx="98">
                  <c:v>44985</c:v>
                </c:pt>
                <c:pt idx="99">
                  <c:v>45016</c:v>
                </c:pt>
                <c:pt idx="100">
                  <c:v>45046</c:v>
                </c:pt>
                <c:pt idx="101">
                  <c:v>45077</c:v>
                </c:pt>
                <c:pt idx="102">
                  <c:v>45107</c:v>
                </c:pt>
                <c:pt idx="103">
                  <c:v>45138</c:v>
                </c:pt>
                <c:pt idx="104">
                  <c:v>45169</c:v>
                </c:pt>
                <c:pt idx="105">
                  <c:v>45199</c:v>
                </c:pt>
                <c:pt idx="106">
                  <c:v>45230</c:v>
                </c:pt>
                <c:pt idx="107">
                  <c:v>45260</c:v>
                </c:pt>
                <c:pt idx="108">
                  <c:v>45291</c:v>
                </c:pt>
                <c:pt idx="109">
                  <c:v>45322</c:v>
                </c:pt>
                <c:pt idx="110">
                  <c:v>45351</c:v>
                </c:pt>
                <c:pt idx="111">
                  <c:v>45382</c:v>
                </c:pt>
                <c:pt idx="112">
                  <c:v>45412</c:v>
                </c:pt>
                <c:pt idx="113">
                  <c:v>45443</c:v>
                </c:pt>
                <c:pt idx="114">
                  <c:v>45473</c:v>
                </c:pt>
                <c:pt idx="115">
                  <c:v>45504</c:v>
                </c:pt>
                <c:pt idx="116">
                  <c:v>45535</c:v>
                </c:pt>
                <c:pt idx="117">
                  <c:v>45565</c:v>
                </c:pt>
                <c:pt idx="118">
                  <c:v>45596</c:v>
                </c:pt>
                <c:pt idx="119">
                  <c:v>45626</c:v>
                </c:pt>
                <c:pt idx="120">
                  <c:v>45657</c:v>
                </c:pt>
                <c:pt idx="121">
                  <c:v>45688</c:v>
                </c:pt>
                <c:pt idx="122">
                  <c:v>45716</c:v>
                </c:pt>
                <c:pt idx="123">
                  <c:v>45747</c:v>
                </c:pt>
                <c:pt idx="124">
                  <c:v>45777</c:v>
                </c:pt>
                <c:pt idx="125">
                  <c:v>45808</c:v>
                </c:pt>
                <c:pt idx="126">
                  <c:v>45838</c:v>
                </c:pt>
                <c:pt idx="127">
                  <c:v>45869</c:v>
                </c:pt>
                <c:pt idx="128">
                  <c:v>45900</c:v>
                </c:pt>
                <c:pt idx="129">
                  <c:v>45930</c:v>
                </c:pt>
                <c:pt idx="130">
                  <c:v>45961</c:v>
                </c:pt>
                <c:pt idx="131">
                  <c:v>45991</c:v>
                </c:pt>
                <c:pt idx="132">
                  <c:v>46022</c:v>
                </c:pt>
                <c:pt idx="133">
                  <c:v>46053</c:v>
                </c:pt>
                <c:pt idx="134">
                  <c:v>46081</c:v>
                </c:pt>
                <c:pt idx="135">
                  <c:v>46112</c:v>
                </c:pt>
                <c:pt idx="136">
                  <c:v>46142</c:v>
                </c:pt>
                <c:pt idx="137">
                  <c:v>46173</c:v>
                </c:pt>
                <c:pt idx="138">
                  <c:v>46203</c:v>
                </c:pt>
                <c:pt idx="139">
                  <c:v>46234</c:v>
                </c:pt>
                <c:pt idx="140">
                  <c:v>46265</c:v>
                </c:pt>
                <c:pt idx="141">
                  <c:v>46295</c:v>
                </c:pt>
                <c:pt idx="142">
                  <c:v>46326</c:v>
                </c:pt>
                <c:pt idx="143">
                  <c:v>46356</c:v>
                </c:pt>
                <c:pt idx="144">
                  <c:v>46387</c:v>
                </c:pt>
              </c:numCache>
            </c:numRef>
          </c:xVal>
          <c:yVal>
            <c:numRef>
              <c:f>Gold!$F$69:$F$213</c:f>
              <c:numCache>
                <c:formatCode>0.00</c:formatCode>
                <c:ptCount val="145"/>
                <c:pt idx="0">
                  <c:v>1427.8591666666666</c:v>
                </c:pt>
                <c:pt idx="1">
                  <c:v>1430.0906666666669</c:v>
                </c:pt>
                <c:pt idx="2">
                  <c:v>1432.2870000000003</c:v>
                </c:pt>
                <c:pt idx="3">
                  <c:v>1433.3751666666672</c:v>
                </c:pt>
                <c:pt idx="4">
                  <c:v>1434.1955000000005</c:v>
                </c:pt>
                <c:pt idx="5">
                  <c:v>1434.0891666666673</c:v>
                </c:pt>
                <c:pt idx="6">
                  <c:v>1433.2321666666674</c:v>
                </c:pt>
                <c:pt idx="7">
                  <c:v>1432.1833333333338</c:v>
                </c:pt>
                <c:pt idx="8">
                  <c:v>1430.544333333334</c:v>
                </c:pt>
                <c:pt idx="9">
                  <c:v>1428.1035000000006</c:v>
                </c:pt>
                <c:pt idx="10">
                  <c:v>1425.0573333333339</c:v>
                </c:pt>
                <c:pt idx="11">
                  <c:v>1420.3208333333339</c:v>
                </c:pt>
                <c:pt idx="12">
                  <c:v>1414.949166666667</c:v>
                </c:pt>
                <c:pt idx="13">
                  <c:v>1410.6320000000003</c:v>
                </c:pt>
                <c:pt idx="14">
                  <c:v>1407.7516666666668</c:v>
                </c:pt>
                <c:pt idx="15">
                  <c:v>1404.7904999999998</c:v>
                </c:pt>
                <c:pt idx="16">
                  <c:v>1400.9313333333334</c:v>
                </c:pt>
                <c:pt idx="17">
                  <c:v>1396.747333333333</c:v>
                </c:pt>
                <c:pt idx="18">
                  <c:v>1392.5429999999999</c:v>
                </c:pt>
                <c:pt idx="19">
                  <c:v>1388.6183333333329</c:v>
                </c:pt>
                <c:pt idx="20">
                  <c:v>1381.7063333333329</c:v>
                </c:pt>
                <c:pt idx="21">
                  <c:v>1374.2759999999996</c:v>
                </c:pt>
                <c:pt idx="22">
                  <c:v>1367.6320000000001</c:v>
                </c:pt>
                <c:pt idx="23">
                  <c:v>1359.2486666666664</c:v>
                </c:pt>
                <c:pt idx="24">
                  <c:v>1350.9001666666666</c:v>
                </c:pt>
                <c:pt idx="25">
                  <c:v>1343.1751666666664</c:v>
                </c:pt>
                <c:pt idx="26">
                  <c:v>1334.7041666666664</c:v>
                </c:pt>
                <c:pt idx="27">
                  <c:v>1327.3261666666663</c:v>
                </c:pt>
                <c:pt idx="28">
                  <c:v>1320.9188333333334</c:v>
                </c:pt>
                <c:pt idx="29">
                  <c:v>1315.2438333333332</c:v>
                </c:pt>
                <c:pt idx="30">
                  <c:v>1309.6365000000001</c:v>
                </c:pt>
                <c:pt idx="31">
                  <c:v>1303.675</c:v>
                </c:pt>
                <c:pt idx="32">
                  <c:v>1297.9464999999998</c:v>
                </c:pt>
                <c:pt idx="33">
                  <c:v>1290.7886666666668</c:v>
                </c:pt>
                <c:pt idx="34">
                  <c:v>1282.9970000000001</c:v>
                </c:pt>
                <c:pt idx="35">
                  <c:v>1275.6826666666668</c:v>
                </c:pt>
                <c:pt idx="36">
                  <c:v>1268.5615</c:v>
                </c:pt>
                <c:pt idx="37">
                  <c:v>1262.9068333333332</c:v>
                </c:pt>
                <c:pt idx="38">
                  <c:v>1257.9723333333334</c:v>
                </c:pt>
                <c:pt idx="39">
                  <c:v>1253.5023333333334</c:v>
                </c:pt>
                <c:pt idx="40">
                  <c:v>1250.9966666666667</c:v>
                </c:pt>
                <c:pt idx="41">
                  <c:v>1249.1555000000003</c:v>
                </c:pt>
                <c:pt idx="42">
                  <c:v>1248.1423333333337</c:v>
                </c:pt>
                <c:pt idx="43">
                  <c:v>1247.3390000000004</c:v>
                </c:pt>
                <c:pt idx="44">
                  <c:v>1244.9081666666673</c:v>
                </c:pt>
                <c:pt idx="45">
                  <c:v>1242.4026666666673</c:v>
                </c:pt>
                <c:pt idx="46">
                  <c:v>1240.7228333333337</c:v>
                </c:pt>
                <c:pt idx="47">
                  <c:v>1239.8083333333336</c:v>
                </c:pt>
                <c:pt idx="48">
                  <c:v>1240.183666666667</c:v>
                </c:pt>
                <c:pt idx="49">
                  <c:v>1240.9661666666666</c:v>
                </c:pt>
                <c:pt idx="50">
                  <c:v>1241.2841666666668</c:v>
                </c:pt>
                <c:pt idx="51">
                  <c:v>1240.6978333333329</c:v>
                </c:pt>
                <c:pt idx="52">
                  <c:v>1240.4884999999997</c:v>
                </c:pt>
                <c:pt idx="53">
                  <c:v>1240.4288333333332</c:v>
                </c:pt>
                <c:pt idx="54">
                  <c:v>1241.7611666666664</c:v>
                </c:pt>
                <c:pt idx="55">
                  <c:v>1243.461333333333</c:v>
                </c:pt>
                <c:pt idx="56">
                  <c:v>1246.8414999999995</c:v>
                </c:pt>
                <c:pt idx="57">
                  <c:v>1251.3829999999996</c:v>
                </c:pt>
                <c:pt idx="58">
                  <c:v>1255.9214999999997</c:v>
                </c:pt>
                <c:pt idx="59">
                  <c:v>1260.8168333333331</c:v>
                </c:pt>
                <c:pt idx="60">
                  <c:v>1265.3793333333333</c:v>
                </c:pt>
                <c:pt idx="61">
                  <c:v>1270.526333333333</c:v>
                </c:pt>
                <c:pt idx="62">
                  <c:v>1276.6915000000001</c:v>
                </c:pt>
                <c:pt idx="63">
                  <c:v>1283.5798333333332</c:v>
                </c:pt>
                <c:pt idx="64">
                  <c:v>1291.6634999999999</c:v>
                </c:pt>
                <c:pt idx="65">
                  <c:v>1300.2856666666664</c:v>
                </c:pt>
                <c:pt idx="66">
                  <c:v>1309.4643333333331</c:v>
                </c:pt>
                <c:pt idx="67">
                  <c:v>1321.3521666666663</c:v>
                </c:pt>
                <c:pt idx="68">
                  <c:v>1335.5369999999998</c:v>
                </c:pt>
                <c:pt idx="69">
                  <c:v>1348.8316666666665</c:v>
                </c:pt>
                <c:pt idx="70">
                  <c:v>1361.182</c:v>
                </c:pt>
                <c:pt idx="71">
                  <c:v>1374.1451666666665</c:v>
                </c:pt>
                <c:pt idx="72">
                  <c:v>1387.2736666666667</c:v>
                </c:pt>
                <c:pt idx="73">
                  <c:v>1400.1005</c:v>
                </c:pt>
                <c:pt idx="74">
                  <c:v>1410.2381666666665</c:v>
                </c:pt>
                <c:pt idx="75">
                  <c:v>1418.1030000000001</c:v>
                </c:pt>
                <c:pt idx="76">
                  <c:v>1426.7599999999998</c:v>
                </c:pt>
                <c:pt idx="77">
                  <c:v>1436.6569999999997</c:v>
                </c:pt>
                <c:pt idx="78">
                  <c:v>1445.9598333333336</c:v>
                </c:pt>
                <c:pt idx="79">
                  <c:v>1453.7891666666667</c:v>
                </c:pt>
                <c:pt idx="80">
                  <c:v>1461.1704999999999</c:v>
                </c:pt>
                <c:pt idx="81">
                  <c:v>1468.6908333333333</c:v>
                </c:pt>
                <c:pt idx="82">
                  <c:v>1477.1955000000003</c:v>
                </c:pt>
                <c:pt idx="83">
                  <c:v>1486.933</c:v>
                </c:pt>
                <c:pt idx="84">
                  <c:v>1497.5213333333331</c:v>
                </c:pt>
                <c:pt idx="85">
                  <c:v>1507.9238333333333</c:v>
                </c:pt>
                <c:pt idx="86">
                  <c:v>1518.2894999999999</c:v>
                </c:pt>
                <c:pt idx="87">
                  <c:v>1530.2346666666665</c:v>
                </c:pt>
                <c:pt idx="88">
                  <c:v>1541.3724999999999</c:v>
                </c:pt>
                <c:pt idx="89">
                  <c:v>1551.4275</c:v>
                </c:pt>
                <c:pt idx="90">
                  <c:v>1560.9865</c:v>
                </c:pt>
                <c:pt idx="91">
                  <c:v>1569.3228333333332</c:v>
                </c:pt>
                <c:pt idx="92">
                  <c:v>1577.3783333333333</c:v>
                </c:pt>
                <c:pt idx="93">
                  <c:v>1583.5114999999998</c:v>
                </c:pt>
                <c:pt idx="94">
                  <c:v>1589.9271666666666</c:v>
                </c:pt>
                <c:pt idx="95">
                  <c:v>1597.3299999999997</c:v>
                </c:pt>
                <c:pt idx="96">
                  <c:v>1606.2539999999999</c:v>
                </c:pt>
                <c:pt idx="97">
                  <c:v>1615.702833333333</c:v>
                </c:pt>
                <c:pt idx="98">
                  <c:v>1624.4041666666667</c:v>
                </c:pt>
                <c:pt idx="99">
                  <c:v>1634.2048333333332</c:v>
                </c:pt>
                <c:pt idx="100">
                  <c:v>1645.2991666666665</c:v>
                </c:pt>
                <c:pt idx="101">
                  <c:v>1656.7523333333331</c:v>
                </c:pt>
                <c:pt idx="102">
                  <c:v>1667.7744999999998</c:v>
                </c:pt>
                <c:pt idx="103">
                  <c:v>1679.5953333333334</c:v>
                </c:pt>
                <c:pt idx="104">
                  <c:v>1691.5744999999997</c:v>
                </c:pt>
                <c:pt idx="105">
                  <c:v>1703.5493333333332</c:v>
                </c:pt>
                <c:pt idx="106">
                  <c:v>1715.1768333333328</c:v>
                </c:pt>
                <c:pt idx="107">
                  <c:v>1727.9154999999998</c:v>
                </c:pt>
                <c:pt idx="108">
                  <c:v>1740.9385</c:v>
                </c:pt>
                <c:pt idx="109">
                  <c:v>1753.3093333333334</c:v>
                </c:pt>
                <c:pt idx="110">
                  <c:v>1765.029</c:v>
                </c:pt>
                <c:pt idx="111">
                  <c:v>1779.3140000000001</c:v>
                </c:pt>
                <c:pt idx="112">
                  <c:v>1796.7981666666669</c:v>
                </c:pt>
                <c:pt idx="113">
                  <c:v>1814.6006666666669</c:v>
                </c:pt>
                <c:pt idx="114">
                  <c:v>1830.7221666666671</c:v>
                </c:pt>
                <c:pt idx="115">
                  <c:v>1847.0943333333339</c:v>
                </c:pt>
                <c:pt idx="116">
                  <c:v>1863.2471666666672</c:v>
                </c:pt>
                <c:pt idx="117">
                  <c:v>1880.7916666666672</c:v>
                </c:pt>
                <c:pt idx="118">
                  <c:v>1900.7130000000004</c:v>
                </c:pt>
                <c:pt idx="119">
                  <c:v>1920.3906666666671</c:v>
                </c:pt>
                <c:pt idx="120">
                  <c:v>1939.8583333333338</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2-54BE-4634-A1FA-2DDBD036D6F0}"/>
            </c:ext>
          </c:extLst>
        </c:ser>
        <c:dLbls>
          <c:showLegendKey val="0"/>
          <c:showVal val="0"/>
          <c:showCatName val="0"/>
          <c:showSerName val="0"/>
          <c:showPercent val="0"/>
          <c:showBubbleSize val="0"/>
        </c:dLbls>
        <c:axId val="1871357087"/>
        <c:axId val="1871355423"/>
      </c:scatterChart>
      <c:valAx>
        <c:axId val="1871357087"/>
        <c:scaling>
          <c:orientation val="minMax"/>
        </c:scaling>
        <c:delete val="1"/>
        <c:axPos val="b"/>
        <c:numFmt formatCode="yyyy/mm/dd;@" sourceLinked="0"/>
        <c:majorTickMark val="none"/>
        <c:minorTickMark val="none"/>
        <c:tickLblPos val="low"/>
        <c:crossAx val="1871355423"/>
        <c:crosses val="autoZero"/>
        <c:crossBetween val="midCat"/>
        <c:majorUnit val="100"/>
        <c:minorUnit val="5"/>
      </c:valAx>
      <c:valAx>
        <c:axId val="1871355423"/>
        <c:scaling>
          <c:orientation val="minMax"/>
          <c:max val="2800"/>
          <c:min val="1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713570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'Supply &amp; Demand'!$D$2</c:f>
              <c:strCache>
                <c:ptCount val="1"/>
                <c:pt idx="0">
                  <c:v>Gold Demanded</c:v>
                </c:pt>
              </c:strCache>
            </c:strRef>
          </c:tx>
          <c:spPr>
            <a:gradFill>
              <a:gsLst>
                <a:gs pos="9000">
                  <a:srgbClr val="AAA9AD"/>
                </a:gs>
                <a:gs pos="36000">
                  <a:srgbClr val="FFFFFF"/>
                </a:gs>
                <a:gs pos="59000">
                  <a:srgbClr val="E1E0E4"/>
                </a:gs>
                <a:gs pos="83000">
                  <a:srgbClr val="E1E0E4"/>
                </a:gs>
              </a:gsLst>
              <a:lin ang="5400000" scaled="1"/>
            </a:gradFill>
            <a:ln>
              <a:noFill/>
            </a:ln>
            <a:effectLst/>
          </c:spPr>
          <c:invertIfNegative val="0"/>
          <c:cat>
            <c:strRef>
              <c:f>'Supply &amp; Demand'!$B$3:$B$61</c:f>
              <c:strCache>
                <c:ptCount val="59"/>
                <c:pt idx="0">
                  <c:v>Q1 '10</c:v>
                </c:pt>
                <c:pt idx="1">
                  <c:v>Q2 '10</c:v>
                </c:pt>
                <c:pt idx="2">
                  <c:v>Q3 '10</c:v>
                </c:pt>
                <c:pt idx="3">
                  <c:v>Q4 '10</c:v>
                </c:pt>
                <c:pt idx="4">
                  <c:v>Q1 '11</c:v>
                </c:pt>
                <c:pt idx="5">
                  <c:v>Q2 '11</c:v>
                </c:pt>
                <c:pt idx="6">
                  <c:v>Q3 '11</c:v>
                </c:pt>
                <c:pt idx="7">
                  <c:v>Q4 '11</c:v>
                </c:pt>
                <c:pt idx="8">
                  <c:v>Q1 '12</c:v>
                </c:pt>
                <c:pt idx="9">
                  <c:v>Q2 '12</c:v>
                </c:pt>
                <c:pt idx="10">
                  <c:v>Q3 '12</c:v>
                </c:pt>
                <c:pt idx="11">
                  <c:v>Q4 '12</c:v>
                </c:pt>
                <c:pt idx="12">
                  <c:v>Q1 '13</c:v>
                </c:pt>
                <c:pt idx="13">
                  <c:v>Q2 '13</c:v>
                </c:pt>
                <c:pt idx="14">
                  <c:v>Q3 '13</c:v>
                </c:pt>
                <c:pt idx="15">
                  <c:v>Q4 '13</c:v>
                </c:pt>
                <c:pt idx="16">
                  <c:v>Q1 '14</c:v>
                </c:pt>
                <c:pt idx="17">
                  <c:v>Q2 '14</c:v>
                </c:pt>
                <c:pt idx="18">
                  <c:v>Q3 '14</c:v>
                </c:pt>
                <c:pt idx="19">
                  <c:v>Q4 '14</c:v>
                </c:pt>
                <c:pt idx="20">
                  <c:v>Q1 '15</c:v>
                </c:pt>
                <c:pt idx="21">
                  <c:v>Q2 '15</c:v>
                </c:pt>
                <c:pt idx="22">
                  <c:v>Q3 '15</c:v>
                </c:pt>
                <c:pt idx="23">
                  <c:v>Q4 '15</c:v>
                </c:pt>
                <c:pt idx="24">
                  <c:v>Q1 '16</c:v>
                </c:pt>
                <c:pt idx="25">
                  <c:v>Q2 '16</c:v>
                </c:pt>
                <c:pt idx="26">
                  <c:v>Q3 '16</c:v>
                </c:pt>
                <c:pt idx="27">
                  <c:v>Q4 '16</c:v>
                </c:pt>
                <c:pt idx="28">
                  <c:v>Q1 '17</c:v>
                </c:pt>
                <c:pt idx="29">
                  <c:v>Q2 '17</c:v>
                </c:pt>
                <c:pt idx="30">
                  <c:v>Q3 '17</c:v>
                </c:pt>
                <c:pt idx="31">
                  <c:v>Q4 '17</c:v>
                </c:pt>
                <c:pt idx="32">
                  <c:v>Q1 '18</c:v>
                </c:pt>
                <c:pt idx="33">
                  <c:v>Q2 '18</c:v>
                </c:pt>
                <c:pt idx="34">
                  <c:v>Q3 '18</c:v>
                </c:pt>
                <c:pt idx="35">
                  <c:v>Q4 '18</c:v>
                </c:pt>
                <c:pt idx="36">
                  <c:v>Q1 '19</c:v>
                </c:pt>
                <c:pt idx="37">
                  <c:v>Q2 '19</c:v>
                </c:pt>
                <c:pt idx="38">
                  <c:v>Q3 '19</c:v>
                </c:pt>
                <c:pt idx="39">
                  <c:v>Q4 '19</c:v>
                </c:pt>
                <c:pt idx="40">
                  <c:v>Q1 '20</c:v>
                </c:pt>
                <c:pt idx="41">
                  <c:v>Q2 '20</c:v>
                </c:pt>
                <c:pt idx="42">
                  <c:v>Q3 '20</c:v>
                </c:pt>
                <c:pt idx="43">
                  <c:v>Q4 '20</c:v>
                </c:pt>
                <c:pt idx="44">
                  <c:v>Q1 '21</c:v>
                </c:pt>
                <c:pt idx="45">
                  <c:v>Q2 '21</c:v>
                </c:pt>
                <c:pt idx="46">
                  <c:v>Q3 '21</c:v>
                </c:pt>
                <c:pt idx="47">
                  <c:v>Q4 '21</c:v>
                </c:pt>
                <c:pt idx="48">
                  <c:v>Q1 '22</c:v>
                </c:pt>
                <c:pt idx="49">
                  <c:v>Q2 '22</c:v>
                </c:pt>
                <c:pt idx="50">
                  <c:v>Q3 '22</c:v>
                </c:pt>
                <c:pt idx="51">
                  <c:v>Q4 '22</c:v>
                </c:pt>
                <c:pt idx="52">
                  <c:v>Q1 '23</c:v>
                </c:pt>
                <c:pt idx="53">
                  <c:v>Q2 '23</c:v>
                </c:pt>
                <c:pt idx="54">
                  <c:v>Q3 '23</c:v>
                </c:pt>
                <c:pt idx="55">
                  <c:v>Q4 '23</c:v>
                </c:pt>
                <c:pt idx="56">
                  <c:v>Q1 '24</c:v>
                </c:pt>
                <c:pt idx="57">
                  <c:v>Q2 '24</c:v>
                </c:pt>
                <c:pt idx="58">
                  <c:v>Q3 '24</c:v>
                </c:pt>
              </c:strCache>
            </c:strRef>
          </c:cat>
          <c:val>
            <c:numRef>
              <c:f>'Supply &amp; Demand'!$D$3:$D$61</c:f>
              <c:numCache>
                <c:formatCode>General</c:formatCode>
                <c:ptCount val="59"/>
                <c:pt idx="0">
                  <c:v>998.9</c:v>
                </c:pt>
                <c:pt idx="1">
                  <c:v>1159.0999999999999</c:v>
                </c:pt>
                <c:pt idx="2">
                  <c:v>1062.7</c:v>
                </c:pt>
                <c:pt idx="3">
                  <c:v>975.2</c:v>
                </c:pt>
                <c:pt idx="4">
                  <c:v>1193.3</c:v>
                </c:pt>
                <c:pt idx="5">
                  <c:v>1101.5999999999999</c:v>
                </c:pt>
                <c:pt idx="6">
                  <c:v>1291</c:v>
                </c:pt>
                <c:pt idx="7">
                  <c:v>1163</c:v>
                </c:pt>
                <c:pt idx="8">
                  <c:v>1176.8</c:v>
                </c:pt>
                <c:pt idx="9">
                  <c:v>1055.7</c:v>
                </c:pt>
                <c:pt idx="10">
                  <c:v>1207.8</c:v>
                </c:pt>
                <c:pt idx="11">
                  <c:v>1261.5999999999999</c:v>
                </c:pt>
                <c:pt idx="12">
                  <c:v>1112.7</c:v>
                </c:pt>
                <c:pt idx="13">
                  <c:v>1257.4000000000001</c:v>
                </c:pt>
                <c:pt idx="14">
                  <c:v>1114.3</c:v>
                </c:pt>
                <c:pt idx="15">
                  <c:v>1042.8</c:v>
                </c:pt>
                <c:pt idx="16">
                  <c:v>1104.5999999999999</c:v>
                </c:pt>
                <c:pt idx="17">
                  <c:v>1104</c:v>
                </c:pt>
                <c:pt idx="18">
                  <c:v>1113</c:v>
                </c:pt>
                <c:pt idx="19">
                  <c:v>1083.5999999999999</c:v>
                </c:pt>
                <c:pt idx="20">
                  <c:v>1106.5</c:v>
                </c:pt>
                <c:pt idx="21">
                  <c:v>977.6</c:v>
                </c:pt>
                <c:pt idx="22">
                  <c:v>1169.8</c:v>
                </c:pt>
                <c:pt idx="23">
                  <c:v>1110.4000000000001</c:v>
                </c:pt>
                <c:pt idx="24">
                  <c:v>1287.5999999999999</c:v>
                </c:pt>
                <c:pt idx="25">
                  <c:v>1078.8</c:v>
                </c:pt>
                <c:pt idx="26">
                  <c:v>1035.8</c:v>
                </c:pt>
                <c:pt idx="27">
                  <c:v>957</c:v>
                </c:pt>
                <c:pt idx="28">
                  <c:v>1134.8</c:v>
                </c:pt>
                <c:pt idx="29">
                  <c:v>1036.9000000000001</c:v>
                </c:pt>
                <c:pt idx="30">
                  <c:v>987.5</c:v>
                </c:pt>
                <c:pt idx="31">
                  <c:v>1131.3</c:v>
                </c:pt>
                <c:pt idx="32">
                  <c:v>989.4</c:v>
                </c:pt>
                <c:pt idx="33">
                  <c:v>1048.8</c:v>
                </c:pt>
                <c:pt idx="34">
                  <c:v>1111.5</c:v>
                </c:pt>
                <c:pt idx="35">
                  <c:v>1299.0999999999999</c:v>
                </c:pt>
                <c:pt idx="36">
                  <c:v>1072.3</c:v>
                </c:pt>
                <c:pt idx="37">
                  <c:v>1160.8</c:v>
                </c:pt>
                <c:pt idx="38">
                  <c:v>1096</c:v>
                </c:pt>
                <c:pt idx="39">
                  <c:v>1035.7</c:v>
                </c:pt>
                <c:pt idx="40">
                  <c:v>1098.8</c:v>
                </c:pt>
                <c:pt idx="41">
                  <c:v>922.9</c:v>
                </c:pt>
                <c:pt idx="42">
                  <c:v>888.5</c:v>
                </c:pt>
                <c:pt idx="43">
                  <c:v>772.6</c:v>
                </c:pt>
                <c:pt idx="44">
                  <c:v>913.3</c:v>
                </c:pt>
                <c:pt idx="45">
                  <c:v>1033.5999999999999</c:v>
                </c:pt>
                <c:pt idx="46">
                  <c:v>920.9</c:v>
                </c:pt>
                <c:pt idx="47">
                  <c:v>1142.0999999999999</c:v>
                </c:pt>
                <c:pt idx="48">
                  <c:v>1238.3</c:v>
                </c:pt>
                <c:pt idx="49">
                  <c:v>941</c:v>
                </c:pt>
                <c:pt idx="50">
                  <c:v>1220.8</c:v>
                </c:pt>
                <c:pt idx="51">
                  <c:v>1305.0999999999999</c:v>
                </c:pt>
                <c:pt idx="52">
                  <c:v>1170.9000000000001</c:v>
                </c:pt>
                <c:pt idx="53">
                  <c:v>998.2</c:v>
                </c:pt>
                <c:pt idx="54">
                  <c:v>1180.2</c:v>
                </c:pt>
                <c:pt idx="55">
                  <c:v>1140.7</c:v>
                </c:pt>
                <c:pt idx="56">
                  <c:v>1125.8</c:v>
                </c:pt>
                <c:pt idx="57">
                  <c:v>956.7</c:v>
                </c:pt>
                <c:pt idx="58">
                  <c:v>1176.5999999999999</c:v>
                </c:pt>
              </c:numCache>
            </c:numRef>
          </c:val>
          <c:extLst>
            <c:ext xmlns:c16="http://schemas.microsoft.com/office/drawing/2014/chart" uri="{C3380CC4-5D6E-409C-BE32-E72D297353CC}">
              <c16:uniqueId val="{00000000-65C5-4263-89AE-E630AA12FEF9}"/>
            </c:ext>
          </c:extLst>
        </c:ser>
        <c:ser>
          <c:idx val="2"/>
          <c:order val="2"/>
          <c:tx>
            <c:strRef>
              <c:f>'Supply &amp; Demand'!$E$2</c:f>
              <c:strCache>
                <c:ptCount val="1"/>
                <c:pt idx="0">
                  <c:v>Gold Supplied</c:v>
                </c:pt>
              </c:strCache>
            </c:strRef>
          </c:tx>
          <c:spPr>
            <a:gradFill>
              <a:gsLst>
                <a:gs pos="9000">
                  <a:srgbClr val="F2BA7A"/>
                </a:gs>
                <a:gs pos="36000">
                  <a:srgbClr val="AE492B"/>
                </a:gs>
                <a:gs pos="59000">
                  <a:srgbClr val="F2BA7A"/>
                </a:gs>
                <a:gs pos="98000">
                  <a:srgbClr val="AE492B"/>
                </a:gs>
              </a:gsLst>
              <a:lin ang="5400000" scaled="1"/>
            </a:gradFill>
            <a:ln>
              <a:noFill/>
            </a:ln>
            <a:effectLst/>
          </c:spPr>
          <c:invertIfNegative val="0"/>
          <c:cat>
            <c:strRef>
              <c:f>'Supply &amp; Demand'!$B$3:$B$61</c:f>
              <c:strCache>
                <c:ptCount val="59"/>
                <c:pt idx="0">
                  <c:v>Q1 '10</c:v>
                </c:pt>
                <c:pt idx="1">
                  <c:v>Q2 '10</c:v>
                </c:pt>
                <c:pt idx="2">
                  <c:v>Q3 '10</c:v>
                </c:pt>
                <c:pt idx="3">
                  <c:v>Q4 '10</c:v>
                </c:pt>
                <c:pt idx="4">
                  <c:v>Q1 '11</c:v>
                </c:pt>
                <c:pt idx="5">
                  <c:v>Q2 '11</c:v>
                </c:pt>
                <c:pt idx="6">
                  <c:v>Q3 '11</c:v>
                </c:pt>
                <c:pt idx="7">
                  <c:v>Q4 '11</c:v>
                </c:pt>
                <c:pt idx="8">
                  <c:v>Q1 '12</c:v>
                </c:pt>
                <c:pt idx="9">
                  <c:v>Q2 '12</c:v>
                </c:pt>
                <c:pt idx="10">
                  <c:v>Q3 '12</c:v>
                </c:pt>
                <c:pt idx="11">
                  <c:v>Q4 '12</c:v>
                </c:pt>
                <c:pt idx="12">
                  <c:v>Q1 '13</c:v>
                </c:pt>
                <c:pt idx="13">
                  <c:v>Q2 '13</c:v>
                </c:pt>
                <c:pt idx="14">
                  <c:v>Q3 '13</c:v>
                </c:pt>
                <c:pt idx="15">
                  <c:v>Q4 '13</c:v>
                </c:pt>
                <c:pt idx="16">
                  <c:v>Q1 '14</c:v>
                </c:pt>
                <c:pt idx="17">
                  <c:v>Q2 '14</c:v>
                </c:pt>
                <c:pt idx="18">
                  <c:v>Q3 '14</c:v>
                </c:pt>
                <c:pt idx="19">
                  <c:v>Q4 '14</c:v>
                </c:pt>
                <c:pt idx="20">
                  <c:v>Q1 '15</c:v>
                </c:pt>
                <c:pt idx="21">
                  <c:v>Q2 '15</c:v>
                </c:pt>
                <c:pt idx="22">
                  <c:v>Q3 '15</c:v>
                </c:pt>
                <c:pt idx="23">
                  <c:v>Q4 '15</c:v>
                </c:pt>
                <c:pt idx="24">
                  <c:v>Q1 '16</c:v>
                </c:pt>
                <c:pt idx="25">
                  <c:v>Q2 '16</c:v>
                </c:pt>
                <c:pt idx="26">
                  <c:v>Q3 '16</c:v>
                </c:pt>
                <c:pt idx="27">
                  <c:v>Q4 '16</c:v>
                </c:pt>
                <c:pt idx="28">
                  <c:v>Q1 '17</c:v>
                </c:pt>
                <c:pt idx="29">
                  <c:v>Q2 '17</c:v>
                </c:pt>
                <c:pt idx="30">
                  <c:v>Q3 '17</c:v>
                </c:pt>
                <c:pt idx="31">
                  <c:v>Q4 '17</c:v>
                </c:pt>
                <c:pt idx="32">
                  <c:v>Q1 '18</c:v>
                </c:pt>
                <c:pt idx="33">
                  <c:v>Q2 '18</c:v>
                </c:pt>
                <c:pt idx="34">
                  <c:v>Q3 '18</c:v>
                </c:pt>
                <c:pt idx="35">
                  <c:v>Q4 '18</c:v>
                </c:pt>
                <c:pt idx="36">
                  <c:v>Q1 '19</c:v>
                </c:pt>
                <c:pt idx="37">
                  <c:v>Q2 '19</c:v>
                </c:pt>
                <c:pt idx="38">
                  <c:v>Q3 '19</c:v>
                </c:pt>
                <c:pt idx="39">
                  <c:v>Q4 '19</c:v>
                </c:pt>
                <c:pt idx="40">
                  <c:v>Q1 '20</c:v>
                </c:pt>
                <c:pt idx="41">
                  <c:v>Q2 '20</c:v>
                </c:pt>
                <c:pt idx="42">
                  <c:v>Q3 '20</c:v>
                </c:pt>
                <c:pt idx="43">
                  <c:v>Q4 '20</c:v>
                </c:pt>
                <c:pt idx="44">
                  <c:v>Q1 '21</c:v>
                </c:pt>
                <c:pt idx="45">
                  <c:v>Q2 '21</c:v>
                </c:pt>
                <c:pt idx="46">
                  <c:v>Q3 '21</c:v>
                </c:pt>
                <c:pt idx="47">
                  <c:v>Q4 '21</c:v>
                </c:pt>
                <c:pt idx="48">
                  <c:v>Q1 '22</c:v>
                </c:pt>
                <c:pt idx="49">
                  <c:v>Q2 '22</c:v>
                </c:pt>
                <c:pt idx="50">
                  <c:v>Q3 '22</c:v>
                </c:pt>
                <c:pt idx="51">
                  <c:v>Q4 '22</c:v>
                </c:pt>
                <c:pt idx="52">
                  <c:v>Q1 '23</c:v>
                </c:pt>
                <c:pt idx="53">
                  <c:v>Q2 '23</c:v>
                </c:pt>
                <c:pt idx="54">
                  <c:v>Q3 '23</c:v>
                </c:pt>
                <c:pt idx="55">
                  <c:v>Q4 '23</c:v>
                </c:pt>
                <c:pt idx="56">
                  <c:v>Q1 '24</c:v>
                </c:pt>
                <c:pt idx="57">
                  <c:v>Q2 '24</c:v>
                </c:pt>
                <c:pt idx="58">
                  <c:v>Q3 '24</c:v>
                </c:pt>
              </c:strCache>
            </c:strRef>
          </c:cat>
          <c:val>
            <c:numRef>
              <c:f>'Supply &amp; Demand'!$E$3:$E$61</c:f>
              <c:numCache>
                <c:formatCode>General</c:formatCode>
                <c:ptCount val="59"/>
                <c:pt idx="0">
                  <c:v>996.6</c:v>
                </c:pt>
                <c:pt idx="1">
                  <c:v>1144.5999999999999</c:v>
                </c:pt>
                <c:pt idx="2">
                  <c:v>1055.9000000000001</c:v>
                </c:pt>
                <c:pt idx="3">
                  <c:v>1119.7</c:v>
                </c:pt>
                <c:pt idx="4">
                  <c:v>1034.5</c:v>
                </c:pt>
                <c:pt idx="5">
                  <c:v>1140.9000000000001</c:v>
                </c:pt>
                <c:pt idx="6">
                  <c:v>1212.0999999999999</c:v>
                </c:pt>
                <c:pt idx="7">
                  <c:v>1138.4000000000001</c:v>
                </c:pt>
                <c:pt idx="8">
                  <c:v>1086.4000000000001</c:v>
                </c:pt>
                <c:pt idx="9">
                  <c:v>1119.8</c:v>
                </c:pt>
                <c:pt idx="10">
                  <c:v>1214.7</c:v>
                </c:pt>
                <c:pt idx="11">
                  <c:v>1127.9000000000001</c:v>
                </c:pt>
                <c:pt idx="12">
                  <c:v>1057.0999999999999</c:v>
                </c:pt>
                <c:pt idx="13">
                  <c:v>1035.8</c:v>
                </c:pt>
                <c:pt idx="14">
                  <c:v>1136.5999999999999</c:v>
                </c:pt>
                <c:pt idx="15">
                  <c:v>1105.2</c:v>
                </c:pt>
                <c:pt idx="16">
                  <c:v>1120.5999999999999</c:v>
                </c:pt>
                <c:pt idx="17">
                  <c:v>1103.5999999999999</c:v>
                </c:pt>
                <c:pt idx="18">
                  <c:v>1108.7</c:v>
                </c:pt>
                <c:pt idx="19">
                  <c:v>1173.3</c:v>
                </c:pt>
                <c:pt idx="20">
                  <c:v>1122.5</c:v>
                </c:pt>
                <c:pt idx="21">
                  <c:v>1077</c:v>
                </c:pt>
                <c:pt idx="22">
                  <c:v>1130.7</c:v>
                </c:pt>
                <c:pt idx="23">
                  <c:v>1112</c:v>
                </c:pt>
                <c:pt idx="24">
                  <c:v>1253.0999999999999</c:v>
                </c:pt>
                <c:pt idx="25">
                  <c:v>1213</c:v>
                </c:pt>
                <c:pt idx="26">
                  <c:v>1183.5</c:v>
                </c:pt>
                <c:pt idx="27">
                  <c:v>1136.5</c:v>
                </c:pt>
                <c:pt idx="28">
                  <c:v>1089.0999999999999</c:v>
                </c:pt>
                <c:pt idx="29">
                  <c:v>1147</c:v>
                </c:pt>
                <c:pt idx="30">
                  <c:v>1237.2</c:v>
                </c:pt>
                <c:pt idx="31">
                  <c:v>1194.0999999999999</c:v>
                </c:pt>
                <c:pt idx="32">
                  <c:v>1154.7</c:v>
                </c:pt>
                <c:pt idx="33">
                  <c:v>1142.3</c:v>
                </c:pt>
                <c:pt idx="34">
                  <c:v>1240.9000000000001</c:v>
                </c:pt>
                <c:pt idx="35">
                  <c:v>1240.7</c:v>
                </c:pt>
                <c:pt idx="36">
                  <c:v>1121.9000000000001</c:v>
                </c:pt>
                <c:pt idx="37">
                  <c:v>1237.4000000000001</c:v>
                </c:pt>
                <c:pt idx="38">
                  <c:v>1286.7</c:v>
                </c:pt>
                <c:pt idx="39">
                  <c:v>1241</c:v>
                </c:pt>
                <c:pt idx="40">
                  <c:v>1182.5999999999999</c:v>
                </c:pt>
                <c:pt idx="41">
                  <c:v>1042.5</c:v>
                </c:pt>
                <c:pt idx="42">
                  <c:v>1280.2</c:v>
                </c:pt>
                <c:pt idx="43">
                  <c:v>1235.2</c:v>
                </c:pt>
                <c:pt idx="44">
                  <c:v>1105.2</c:v>
                </c:pt>
                <c:pt idx="45">
                  <c:v>1136.7</c:v>
                </c:pt>
                <c:pt idx="46">
                  <c:v>1210.0999999999999</c:v>
                </c:pt>
                <c:pt idx="47">
                  <c:v>1252</c:v>
                </c:pt>
                <c:pt idx="48">
                  <c:v>1160.4000000000001</c:v>
                </c:pt>
                <c:pt idx="49">
                  <c:v>1179.5</c:v>
                </c:pt>
                <c:pt idx="50">
                  <c:v>1193.9000000000001</c:v>
                </c:pt>
                <c:pt idx="51">
                  <c:v>1226.9000000000001</c:v>
                </c:pt>
                <c:pt idx="52">
                  <c:v>1204.0999999999999</c:v>
                </c:pt>
                <c:pt idx="53">
                  <c:v>1208</c:v>
                </c:pt>
                <c:pt idx="54">
                  <c:v>1249.5999999999999</c:v>
                </c:pt>
                <c:pt idx="55">
                  <c:v>1288.4000000000001</c:v>
                </c:pt>
                <c:pt idx="56">
                  <c:v>1197</c:v>
                </c:pt>
                <c:pt idx="57">
                  <c:v>1281.9000000000001</c:v>
                </c:pt>
                <c:pt idx="58">
                  <c:v>1313</c:v>
                </c:pt>
              </c:numCache>
            </c:numRef>
          </c:val>
          <c:extLst>
            <c:ext xmlns:c16="http://schemas.microsoft.com/office/drawing/2014/chart" uri="{C3380CC4-5D6E-409C-BE32-E72D297353CC}">
              <c16:uniqueId val="{00000001-65C5-4263-89AE-E630AA12FEF9}"/>
            </c:ext>
          </c:extLst>
        </c:ser>
        <c:dLbls>
          <c:showLegendKey val="0"/>
          <c:showVal val="0"/>
          <c:showCatName val="0"/>
          <c:showSerName val="0"/>
          <c:showPercent val="0"/>
          <c:showBubbleSize val="0"/>
        </c:dLbls>
        <c:gapWidth val="219"/>
        <c:axId val="1772592847"/>
        <c:axId val="1772589967"/>
      </c:barChart>
      <c:lineChart>
        <c:grouping val="standard"/>
        <c:varyColors val="0"/>
        <c:ser>
          <c:idx val="0"/>
          <c:order val="0"/>
          <c:tx>
            <c:strRef>
              <c:f>'Supply &amp; Demand'!$C$2</c:f>
              <c:strCache>
                <c:ptCount val="1"/>
                <c:pt idx="0">
                  <c:v>LMBA Gold Price</c:v>
                </c:pt>
              </c:strCache>
            </c:strRef>
          </c:tx>
          <c:spPr>
            <a:ln w="28575" cap="rnd">
              <a:gradFill>
                <a:gsLst>
                  <a:gs pos="0">
                    <a:srgbClr val="F7EF8A"/>
                  </a:gs>
                  <a:gs pos="32000">
                    <a:srgbClr val="D2AC47"/>
                  </a:gs>
                  <a:gs pos="58000">
                    <a:srgbClr val="F7EF8A"/>
                  </a:gs>
                  <a:gs pos="100000">
                    <a:srgbClr val="AE8625"/>
                  </a:gs>
                </a:gsLst>
                <a:lin ang="5400000" scaled="1"/>
              </a:gradFill>
              <a:round/>
            </a:ln>
            <a:effectLst/>
          </c:spPr>
          <c:marker>
            <c:symbol val="none"/>
          </c:marker>
          <c:cat>
            <c:strRef>
              <c:f>'Supply &amp; Demand'!$B$3:$B$61</c:f>
              <c:strCache>
                <c:ptCount val="59"/>
                <c:pt idx="0">
                  <c:v>Q1 '10</c:v>
                </c:pt>
                <c:pt idx="1">
                  <c:v>Q2 '10</c:v>
                </c:pt>
                <c:pt idx="2">
                  <c:v>Q3 '10</c:v>
                </c:pt>
                <c:pt idx="3">
                  <c:v>Q4 '10</c:v>
                </c:pt>
                <c:pt idx="4">
                  <c:v>Q1 '11</c:v>
                </c:pt>
                <c:pt idx="5">
                  <c:v>Q2 '11</c:v>
                </c:pt>
                <c:pt idx="6">
                  <c:v>Q3 '11</c:v>
                </c:pt>
                <c:pt idx="7">
                  <c:v>Q4 '11</c:v>
                </c:pt>
                <c:pt idx="8">
                  <c:v>Q1 '12</c:v>
                </c:pt>
                <c:pt idx="9">
                  <c:v>Q2 '12</c:v>
                </c:pt>
                <c:pt idx="10">
                  <c:v>Q3 '12</c:v>
                </c:pt>
                <c:pt idx="11">
                  <c:v>Q4 '12</c:v>
                </c:pt>
                <c:pt idx="12">
                  <c:v>Q1 '13</c:v>
                </c:pt>
                <c:pt idx="13">
                  <c:v>Q2 '13</c:v>
                </c:pt>
                <c:pt idx="14">
                  <c:v>Q3 '13</c:v>
                </c:pt>
                <c:pt idx="15">
                  <c:v>Q4 '13</c:v>
                </c:pt>
                <c:pt idx="16">
                  <c:v>Q1 '14</c:v>
                </c:pt>
                <c:pt idx="17">
                  <c:v>Q2 '14</c:v>
                </c:pt>
                <c:pt idx="18">
                  <c:v>Q3 '14</c:v>
                </c:pt>
                <c:pt idx="19">
                  <c:v>Q4 '14</c:v>
                </c:pt>
                <c:pt idx="20">
                  <c:v>Q1 '15</c:v>
                </c:pt>
                <c:pt idx="21">
                  <c:v>Q2 '15</c:v>
                </c:pt>
                <c:pt idx="22">
                  <c:v>Q3 '15</c:v>
                </c:pt>
                <c:pt idx="23">
                  <c:v>Q4 '15</c:v>
                </c:pt>
                <c:pt idx="24">
                  <c:v>Q1 '16</c:v>
                </c:pt>
                <c:pt idx="25">
                  <c:v>Q2 '16</c:v>
                </c:pt>
                <c:pt idx="26">
                  <c:v>Q3 '16</c:v>
                </c:pt>
                <c:pt idx="27">
                  <c:v>Q4 '16</c:v>
                </c:pt>
                <c:pt idx="28">
                  <c:v>Q1 '17</c:v>
                </c:pt>
                <c:pt idx="29">
                  <c:v>Q2 '17</c:v>
                </c:pt>
                <c:pt idx="30">
                  <c:v>Q3 '17</c:v>
                </c:pt>
                <c:pt idx="31">
                  <c:v>Q4 '17</c:v>
                </c:pt>
                <c:pt idx="32">
                  <c:v>Q1 '18</c:v>
                </c:pt>
                <c:pt idx="33">
                  <c:v>Q2 '18</c:v>
                </c:pt>
                <c:pt idx="34">
                  <c:v>Q3 '18</c:v>
                </c:pt>
                <c:pt idx="35">
                  <c:v>Q4 '18</c:v>
                </c:pt>
                <c:pt idx="36">
                  <c:v>Q1 '19</c:v>
                </c:pt>
                <c:pt idx="37">
                  <c:v>Q2 '19</c:v>
                </c:pt>
                <c:pt idx="38">
                  <c:v>Q3 '19</c:v>
                </c:pt>
                <c:pt idx="39">
                  <c:v>Q4 '19</c:v>
                </c:pt>
                <c:pt idx="40">
                  <c:v>Q1 '20</c:v>
                </c:pt>
                <c:pt idx="41">
                  <c:v>Q2 '20</c:v>
                </c:pt>
                <c:pt idx="42">
                  <c:v>Q3 '20</c:v>
                </c:pt>
                <c:pt idx="43">
                  <c:v>Q4 '20</c:v>
                </c:pt>
                <c:pt idx="44">
                  <c:v>Q1 '21</c:v>
                </c:pt>
                <c:pt idx="45">
                  <c:v>Q2 '21</c:v>
                </c:pt>
                <c:pt idx="46">
                  <c:v>Q3 '21</c:v>
                </c:pt>
                <c:pt idx="47">
                  <c:v>Q4 '21</c:v>
                </c:pt>
                <c:pt idx="48">
                  <c:v>Q1 '22</c:v>
                </c:pt>
                <c:pt idx="49">
                  <c:v>Q2 '22</c:v>
                </c:pt>
                <c:pt idx="50">
                  <c:v>Q3 '22</c:v>
                </c:pt>
                <c:pt idx="51">
                  <c:v>Q4 '22</c:v>
                </c:pt>
                <c:pt idx="52">
                  <c:v>Q1 '23</c:v>
                </c:pt>
                <c:pt idx="53">
                  <c:v>Q2 '23</c:v>
                </c:pt>
                <c:pt idx="54">
                  <c:v>Q3 '23</c:v>
                </c:pt>
                <c:pt idx="55">
                  <c:v>Q4 '23</c:v>
                </c:pt>
                <c:pt idx="56">
                  <c:v>Q1 '24</c:v>
                </c:pt>
                <c:pt idx="57">
                  <c:v>Q2 '24</c:v>
                </c:pt>
                <c:pt idx="58">
                  <c:v>Q3 '24</c:v>
                </c:pt>
              </c:strCache>
            </c:strRef>
          </c:cat>
          <c:val>
            <c:numRef>
              <c:f>'Supply &amp; Demand'!$C$3:$C$61</c:f>
              <c:numCache>
                <c:formatCode>General</c:formatCode>
                <c:ptCount val="59"/>
                <c:pt idx="0">
                  <c:v>1109.0999999999999</c:v>
                </c:pt>
                <c:pt idx="1">
                  <c:v>1196.7</c:v>
                </c:pt>
                <c:pt idx="2">
                  <c:v>1226.8</c:v>
                </c:pt>
                <c:pt idx="3">
                  <c:v>1336.8</c:v>
                </c:pt>
                <c:pt idx="4">
                  <c:v>1386.3</c:v>
                </c:pt>
                <c:pt idx="5">
                  <c:v>1506.1</c:v>
                </c:pt>
                <c:pt idx="6">
                  <c:v>1702.1</c:v>
                </c:pt>
                <c:pt idx="7">
                  <c:v>1688</c:v>
                </c:pt>
                <c:pt idx="8">
                  <c:v>1690.6</c:v>
                </c:pt>
                <c:pt idx="9">
                  <c:v>1609.5</c:v>
                </c:pt>
                <c:pt idx="10">
                  <c:v>1652</c:v>
                </c:pt>
                <c:pt idx="11">
                  <c:v>1721.8</c:v>
                </c:pt>
                <c:pt idx="12">
                  <c:v>1631.8</c:v>
                </c:pt>
                <c:pt idx="13">
                  <c:v>1414.8</c:v>
                </c:pt>
                <c:pt idx="14">
                  <c:v>1326.3</c:v>
                </c:pt>
                <c:pt idx="15">
                  <c:v>1276.2</c:v>
                </c:pt>
                <c:pt idx="16">
                  <c:v>1293.0999999999999</c:v>
                </c:pt>
                <c:pt idx="17">
                  <c:v>1288.4000000000001</c:v>
                </c:pt>
                <c:pt idx="18">
                  <c:v>1281.9000000000001</c:v>
                </c:pt>
                <c:pt idx="19">
                  <c:v>1201.4000000000001</c:v>
                </c:pt>
                <c:pt idx="20">
                  <c:v>1218.5</c:v>
                </c:pt>
                <c:pt idx="21">
                  <c:v>1192.4000000000001</c:v>
                </c:pt>
                <c:pt idx="22">
                  <c:v>1124.3</c:v>
                </c:pt>
                <c:pt idx="23">
                  <c:v>1106.5</c:v>
                </c:pt>
                <c:pt idx="24">
                  <c:v>1182.5999999999999</c:v>
                </c:pt>
                <c:pt idx="25">
                  <c:v>1259.5999999999999</c:v>
                </c:pt>
                <c:pt idx="26">
                  <c:v>1334.8</c:v>
                </c:pt>
                <c:pt idx="27">
                  <c:v>1221.5999999999999</c:v>
                </c:pt>
                <c:pt idx="28">
                  <c:v>1219.5</c:v>
                </c:pt>
                <c:pt idx="29">
                  <c:v>1256.5999999999999</c:v>
                </c:pt>
                <c:pt idx="30">
                  <c:v>1277.9000000000001</c:v>
                </c:pt>
                <c:pt idx="31">
                  <c:v>1275.4000000000001</c:v>
                </c:pt>
                <c:pt idx="32">
                  <c:v>1329.3</c:v>
                </c:pt>
                <c:pt idx="33">
                  <c:v>1306</c:v>
                </c:pt>
                <c:pt idx="34">
                  <c:v>1213.2</c:v>
                </c:pt>
                <c:pt idx="35">
                  <c:v>1226.3</c:v>
                </c:pt>
                <c:pt idx="36">
                  <c:v>1303.8</c:v>
                </c:pt>
                <c:pt idx="37">
                  <c:v>1309.4000000000001</c:v>
                </c:pt>
                <c:pt idx="38">
                  <c:v>1472.5</c:v>
                </c:pt>
                <c:pt idx="39">
                  <c:v>1481</c:v>
                </c:pt>
                <c:pt idx="40">
                  <c:v>1582.8</c:v>
                </c:pt>
                <c:pt idx="41">
                  <c:v>1711.1</c:v>
                </c:pt>
                <c:pt idx="42">
                  <c:v>1908.6</c:v>
                </c:pt>
                <c:pt idx="43">
                  <c:v>1874.2</c:v>
                </c:pt>
                <c:pt idx="44">
                  <c:v>1794</c:v>
                </c:pt>
                <c:pt idx="45">
                  <c:v>1816.5</c:v>
                </c:pt>
                <c:pt idx="46">
                  <c:v>1789.5</c:v>
                </c:pt>
                <c:pt idx="47">
                  <c:v>1795.3</c:v>
                </c:pt>
                <c:pt idx="48">
                  <c:v>1877.2</c:v>
                </c:pt>
                <c:pt idx="49">
                  <c:v>1870.6</c:v>
                </c:pt>
                <c:pt idx="50">
                  <c:v>1728.9</c:v>
                </c:pt>
                <c:pt idx="51">
                  <c:v>1725.9</c:v>
                </c:pt>
                <c:pt idx="52">
                  <c:v>1889.9</c:v>
                </c:pt>
                <c:pt idx="53">
                  <c:v>1975.9</c:v>
                </c:pt>
                <c:pt idx="54">
                  <c:v>1928.5</c:v>
                </c:pt>
                <c:pt idx="55">
                  <c:v>1971.5</c:v>
                </c:pt>
                <c:pt idx="56">
                  <c:v>2069.8000000000002</c:v>
                </c:pt>
                <c:pt idx="57">
                  <c:v>2338.1999999999998</c:v>
                </c:pt>
                <c:pt idx="58">
                  <c:v>2474.3000000000002</c:v>
                </c:pt>
              </c:numCache>
            </c:numRef>
          </c:val>
          <c:smooth val="0"/>
          <c:extLst>
            <c:ext xmlns:c16="http://schemas.microsoft.com/office/drawing/2014/chart" uri="{C3380CC4-5D6E-409C-BE32-E72D297353CC}">
              <c16:uniqueId val="{00000002-65C5-4263-89AE-E630AA12FEF9}"/>
            </c:ext>
          </c:extLst>
        </c:ser>
        <c:dLbls>
          <c:showLegendKey val="0"/>
          <c:showVal val="0"/>
          <c:showCatName val="0"/>
          <c:showSerName val="0"/>
          <c:showPercent val="0"/>
          <c:showBubbleSize val="0"/>
        </c:dLbls>
        <c:marker val="1"/>
        <c:smooth val="0"/>
        <c:axId val="1772592847"/>
        <c:axId val="1772589967"/>
      </c:lineChart>
      <c:catAx>
        <c:axId val="17725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72589967"/>
        <c:crosses val="autoZero"/>
        <c:auto val="1"/>
        <c:lblAlgn val="ctr"/>
        <c:lblOffset val="100"/>
        <c:noMultiLvlLbl val="0"/>
      </c:catAx>
      <c:valAx>
        <c:axId val="1772589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7259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'SPDR Gold Shares (GLD)'!$Q$11</c:f>
              <c:strCache>
                <c:ptCount val="1"/>
                <c:pt idx="0">
                  <c:v>Frequency</c:v>
                </c:pt>
              </c:strCache>
            </c:strRef>
          </c:tx>
          <c:spPr>
            <a:ln w="31750" cap="rnd">
              <a:gradFill>
                <a:gsLst>
                  <a:gs pos="2000">
                    <a:srgbClr val="AE8625"/>
                  </a:gs>
                  <a:gs pos="22000">
                    <a:srgbClr val="D2AC47"/>
                  </a:gs>
                  <a:gs pos="51000">
                    <a:srgbClr val="F7EF8A"/>
                  </a:gs>
                  <a:gs pos="97000">
                    <a:srgbClr val="D2AC47"/>
                  </a:gs>
                </a:gsLst>
                <a:lin ang="5400000" scaled="1"/>
              </a:gradFill>
              <a:round/>
            </a:ln>
            <a:effectLst/>
          </c:spPr>
          <c:marker>
            <c:symbol val="none"/>
          </c:marker>
          <c:xVal>
            <c:numRef>
              <c:f>'SPDR Gold Shares (GLD)'!$P$12:$P$17</c:f>
              <c:numCache>
                <c:formatCode>0.00%</c:formatCode>
                <c:ptCount val="6"/>
                <c:pt idx="0">
                  <c:v>-8.7888394455026386E-2</c:v>
                </c:pt>
                <c:pt idx="1">
                  <c:v>-3.9750257407130972E-2</c:v>
                </c:pt>
                <c:pt idx="2">
                  <c:v>8.3878796407644424E-3</c:v>
                </c:pt>
                <c:pt idx="3">
                  <c:v>5.6526016688659857E-2</c:v>
                </c:pt>
                <c:pt idx="4">
                  <c:v>0.10466415373655527</c:v>
                </c:pt>
                <c:pt idx="5">
                  <c:v>0.15280229078445068</c:v>
                </c:pt>
              </c:numCache>
            </c:numRef>
          </c:xVal>
          <c:yVal>
            <c:numRef>
              <c:f>'SPDR Gold Shares (GLD)'!$Q$12:$Q$17</c:f>
              <c:numCache>
                <c:formatCode>General</c:formatCode>
                <c:ptCount val="6"/>
                <c:pt idx="0">
                  <c:v>5</c:v>
                </c:pt>
                <c:pt idx="1">
                  <c:v>26</c:v>
                </c:pt>
                <c:pt idx="2">
                  <c:v>95</c:v>
                </c:pt>
                <c:pt idx="3">
                  <c:v>75</c:v>
                </c:pt>
                <c:pt idx="4">
                  <c:v>31</c:v>
                </c:pt>
                <c:pt idx="5">
                  <c:v>9</c:v>
                </c:pt>
              </c:numCache>
            </c:numRef>
          </c:yVal>
          <c:smooth val="1"/>
          <c:extLst>
            <c:ext xmlns:c16="http://schemas.microsoft.com/office/drawing/2014/chart" uri="{C3380CC4-5D6E-409C-BE32-E72D297353CC}">
              <c16:uniqueId val="{00000000-2D8A-4C55-886D-7C715937901B}"/>
            </c:ext>
          </c:extLst>
        </c:ser>
        <c:dLbls>
          <c:showLegendKey val="0"/>
          <c:showVal val="0"/>
          <c:showCatName val="0"/>
          <c:showSerName val="0"/>
          <c:showPercent val="0"/>
          <c:showBubbleSize val="0"/>
        </c:dLbls>
        <c:axId val="902232800"/>
        <c:axId val="902232320"/>
      </c:scatterChart>
      <c:valAx>
        <c:axId val="902232800"/>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02232320"/>
        <c:crosses val="autoZero"/>
        <c:crossBetween val="midCat"/>
      </c:valAx>
      <c:valAx>
        <c:axId val="9022323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solidFill>
                      <a:schemeClr val="bg1"/>
                    </a:solidFill>
                  </a:rPr>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022328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'Gold Futures Data'!$C$2</c:f>
              <c:strCache>
                <c:ptCount val="1"/>
                <c:pt idx="0">
                  <c:v>Price</c:v>
                </c:pt>
              </c:strCache>
            </c:strRef>
          </c:tx>
          <c:spPr>
            <a:ln w="28575" cap="rnd">
              <a:gradFill>
                <a:gsLst>
                  <a:gs pos="8000">
                    <a:srgbClr val="D2AC47"/>
                  </a:gs>
                  <a:gs pos="41000">
                    <a:srgbClr val="EDC967"/>
                  </a:gs>
                  <a:gs pos="73000">
                    <a:srgbClr val="F7EF8A"/>
                  </a:gs>
                  <a:gs pos="100000">
                    <a:srgbClr val="AE8625"/>
                  </a:gs>
                </a:gsLst>
                <a:lin ang="5400000" scaled="1"/>
              </a:gradFill>
              <a:round/>
            </a:ln>
            <a:effectLst/>
          </c:spPr>
          <c:marker>
            <c:symbol val="none"/>
          </c:marker>
          <c:cat>
            <c:numRef>
              <c:f>'Gold Futures Data'!$B$3:$B$22</c:f>
              <c:numCache>
                <c:formatCode>General</c:formatCode>
                <c:ptCount val="20"/>
                <c:pt idx="0">
                  <c:v>1</c:v>
                </c:pt>
                <c:pt idx="1">
                  <c:v>3</c:v>
                </c:pt>
                <c:pt idx="2">
                  <c:v>5</c:v>
                </c:pt>
                <c:pt idx="3">
                  <c:v>7</c:v>
                </c:pt>
                <c:pt idx="4">
                  <c:v>9</c:v>
                </c:pt>
                <c:pt idx="5">
                  <c:v>11</c:v>
                </c:pt>
                <c:pt idx="6">
                  <c:v>13</c:v>
                </c:pt>
                <c:pt idx="7">
                  <c:v>15</c:v>
                </c:pt>
                <c:pt idx="8">
                  <c:v>17</c:v>
                </c:pt>
                <c:pt idx="9">
                  <c:v>19</c:v>
                </c:pt>
                <c:pt idx="10">
                  <c:v>21</c:v>
                </c:pt>
                <c:pt idx="11">
                  <c:v>23</c:v>
                </c:pt>
                <c:pt idx="12">
                  <c:v>29</c:v>
                </c:pt>
                <c:pt idx="13">
                  <c:v>35</c:v>
                </c:pt>
                <c:pt idx="14">
                  <c:v>41</c:v>
                </c:pt>
                <c:pt idx="15">
                  <c:v>47</c:v>
                </c:pt>
                <c:pt idx="16">
                  <c:v>53</c:v>
                </c:pt>
                <c:pt idx="17">
                  <c:v>59</c:v>
                </c:pt>
                <c:pt idx="18">
                  <c:v>65</c:v>
                </c:pt>
                <c:pt idx="19">
                  <c:v>71</c:v>
                </c:pt>
              </c:numCache>
            </c:numRef>
          </c:cat>
          <c:val>
            <c:numRef>
              <c:f>'Gold Futures Data'!$C$3:$C$22</c:f>
              <c:numCache>
                <c:formatCode>_("$"* #,##0.00_);_("$"* \(#,##0.00\);_("$"* "-"??_);_(@_)</c:formatCode>
                <c:ptCount val="20"/>
                <c:pt idx="0">
                  <c:v>2748.7</c:v>
                </c:pt>
                <c:pt idx="1">
                  <c:v>2775</c:v>
                </c:pt>
                <c:pt idx="2">
                  <c:v>2799.5</c:v>
                </c:pt>
                <c:pt idx="3">
                  <c:v>2822.9</c:v>
                </c:pt>
                <c:pt idx="4">
                  <c:v>2846.2</c:v>
                </c:pt>
                <c:pt idx="5">
                  <c:v>2869.3</c:v>
                </c:pt>
                <c:pt idx="6">
                  <c:v>2892.8</c:v>
                </c:pt>
                <c:pt idx="7">
                  <c:v>2913.2</c:v>
                </c:pt>
                <c:pt idx="8">
                  <c:v>2933.7</c:v>
                </c:pt>
                <c:pt idx="9">
                  <c:v>2955.4</c:v>
                </c:pt>
                <c:pt idx="10">
                  <c:v>2973.4</c:v>
                </c:pt>
                <c:pt idx="11">
                  <c:v>2990.7</c:v>
                </c:pt>
                <c:pt idx="12">
                  <c:v>3044.7</c:v>
                </c:pt>
                <c:pt idx="13">
                  <c:v>3097.7</c:v>
                </c:pt>
                <c:pt idx="14">
                  <c:v>3147.7</c:v>
                </c:pt>
                <c:pt idx="15">
                  <c:v>3197.7</c:v>
                </c:pt>
                <c:pt idx="16">
                  <c:v>3209.4</c:v>
                </c:pt>
                <c:pt idx="17">
                  <c:v>3228.9</c:v>
                </c:pt>
                <c:pt idx="18">
                  <c:v>3240.6</c:v>
                </c:pt>
                <c:pt idx="19">
                  <c:v>3260.1</c:v>
                </c:pt>
              </c:numCache>
            </c:numRef>
          </c:val>
          <c:smooth val="0"/>
          <c:extLst>
            <c:ext xmlns:c16="http://schemas.microsoft.com/office/drawing/2014/chart" uri="{C3380CC4-5D6E-409C-BE32-E72D297353CC}">
              <c16:uniqueId val="{00000000-AA06-443A-9371-B34546CE818B}"/>
            </c:ext>
          </c:extLst>
        </c:ser>
        <c:dLbls>
          <c:showLegendKey val="0"/>
          <c:showVal val="0"/>
          <c:showCatName val="0"/>
          <c:showSerName val="0"/>
          <c:showPercent val="0"/>
          <c:showBubbleSize val="0"/>
        </c:dLbls>
        <c:smooth val="0"/>
        <c:axId val="1094732960"/>
        <c:axId val="1094746400"/>
        <c:extLst>
          <c:ext xmlns:c15="http://schemas.microsoft.com/office/drawing/2012/chart" uri="{02D57815-91ED-43cb-92C2-25804820EDAC}">
            <c15:filteredLineSeries>
              <c15:ser>
                <c:idx val="0"/>
                <c:order val="0"/>
                <c:tx>
                  <c:strRef>
                    <c:extLst>
                      <c:ext uri="{02D57815-91ED-43cb-92C2-25804820EDAC}">
                        <c15:formulaRef>
                          <c15:sqref>'Gold Futures Data'!$B$2</c15:sqref>
                        </c15:formulaRef>
                      </c:ext>
                    </c:extLst>
                    <c:strCache>
                      <c:ptCount val="1"/>
                      <c:pt idx="0">
                        <c:v>Contract Length</c:v>
                      </c:pt>
                    </c:strCache>
                  </c:strRef>
                </c:tx>
                <c:spPr>
                  <a:ln w="28575" cap="rnd">
                    <a:solidFill>
                      <a:schemeClr val="accent1"/>
                    </a:solidFill>
                    <a:round/>
                  </a:ln>
                  <a:effectLst/>
                </c:spPr>
                <c:marker>
                  <c:symbol val="none"/>
                </c:marker>
                <c:cat>
                  <c:numRef>
                    <c:extLst>
                      <c:ext uri="{02D57815-91ED-43cb-92C2-25804820EDAC}">
                        <c15:formulaRef>
                          <c15:sqref>'Gold Futures Data'!$B$3:$B$22</c15:sqref>
                        </c15:formulaRef>
                      </c:ext>
                    </c:extLst>
                    <c:numCache>
                      <c:formatCode>General</c:formatCode>
                      <c:ptCount val="20"/>
                      <c:pt idx="0">
                        <c:v>1</c:v>
                      </c:pt>
                      <c:pt idx="1">
                        <c:v>3</c:v>
                      </c:pt>
                      <c:pt idx="2">
                        <c:v>5</c:v>
                      </c:pt>
                      <c:pt idx="3">
                        <c:v>7</c:v>
                      </c:pt>
                      <c:pt idx="4">
                        <c:v>9</c:v>
                      </c:pt>
                      <c:pt idx="5">
                        <c:v>11</c:v>
                      </c:pt>
                      <c:pt idx="6">
                        <c:v>13</c:v>
                      </c:pt>
                      <c:pt idx="7">
                        <c:v>15</c:v>
                      </c:pt>
                      <c:pt idx="8">
                        <c:v>17</c:v>
                      </c:pt>
                      <c:pt idx="9">
                        <c:v>19</c:v>
                      </c:pt>
                      <c:pt idx="10">
                        <c:v>21</c:v>
                      </c:pt>
                      <c:pt idx="11">
                        <c:v>23</c:v>
                      </c:pt>
                      <c:pt idx="12">
                        <c:v>29</c:v>
                      </c:pt>
                      <c:pt idx="13">
                        <c:v>35</c:v>
                      </c:pt>
                      <c:pt idx="14">
                        <c:v>41</c:v>
                      </c:pt>
                      <c:pt idx="15">
                        <c:v>47</c:v>
                      </c:pt>
                      <c:pt idx="16">
                        <c:v>53</c:v>
                      </c:pt>
                      <c:pt idx="17">
                        <c:v>59</c:v>
                      </c:pt>
                      <c:pt idx="18">
                        <c:v>65</c:v>
                      </c:pt>
                      <c:pt idx="19">
                        <c:v>71</c:v>
                      </c:pt>
                    </c:numCache>
                  </c:numRef>
                </c:cat>
                <c:val>
                  <c:numRef>
                    <c:extLst>
                      <c:ext uri="{02D57815-91ED-43cb-92C2-25804820EDAC}">
                        <c15:formulaRef>
                          <c15:sqref>'Gold Futures Data'!$B$3:$B$22</c15:sqref>
                        </c15:formulaRef>
                      </c:ext>
                    </c:extLst>
                    <c:numCache>
                      <c:formatCode>General</c:formatCode>
                      <c:ptCount val="20"/>
                      <c:pt idx="0">
                        <c:v>1</c:v>
                      </c:pt>
                      <c:pt idx="1">
                        <c:v>3</c:v>
                      </c:pt>
                      <c:pt idx="2">
                        <c:v>5</c:v>
                      </c:pt>
                      <c:pt idx="3">
                        <c:v>7</c:v>
                      </c:pt>
                      <c:pt idx="4">
                        <c:v>9</c:v>
                      </c:pt>
                      <c:pt idx="5">
                        <c:v>11</c:v>
                      </c:pt>
                      <c:pt idx="6">
                        <c:v>13</c:v>
                      </c:pt>
                      <c:pt idx="7">
                        <c:v>15</c:v>
                      </c:pt>
                      <c:pt idx="8">
                        <c:v>17</c:v>
                      </c:pt>
                      <c:pt idx="9">
                        <c:v>19</c:v>
                      </c:pt>
                      <c:pt idx="10">
                        <c:v>21</c:v>
                      </c:pt>
                      <c:pt idx="11">
                        <c:v>23</c:v>
                      </c:pt>
                      <c:pt idx="12">
                        <c:v>29</c:v>
                      </c:pt>
                      <c:pt idx="13">
                        <c:v>35</c:v>
                      </c:pt>
                      <c:pt idx="14">
                        <c:v>41</c:v>
                      </c:pt>
                      <c:pt idx="15">
                        <c:v>47</c:v>
                      </c:pt>
                      <c:pt idx="16">
                        <c:v>53</c:v>
                      </c:pt>
                      <c:pt idx="17">
                        <c:v>59</c:v>
                      </c:pt>
                      <c:pt idx="18">
                        <c:v>65</c:v>
                      </c:pt>
                      <c:pt idx="19">
                        <c:v>71</c:v>
                      </c:pt>
                    </c:numCache>
                  </c:numRef>
                </c:val>
                <c:smooth val="0"/>
                <c:extLst>
                  <c:ext xmlns:c16="http://schemas.microsoft.com/office/drawing/2014/chart" uri="{C3380CC4-5D6E-409C-BE32-E72D297353CC}">
                    <c16:uniqueId val="{00000001-AA06-443A-9371-B34546CE818B}"/>
                  </c:ext>
                </c:extLst>
              </c15:ser>
            </c15:filteredLineSeries>
          </c:ext>
        </c:extLst>
      </c:lineChart>
      <c:catAx>
        <c:axId val="1094732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Contract</a:t>
                </a:r>
                <a:r>
                  <a:rPr lang="en-CA" baseline="0" dirty="0">
                    <a:solidFill>
                      <a:schemeClr val="bg1"/>
                    </a:solidFill>
                  </a:rPr>
                  <a:t> Length</a:t>
                </a:r>
                <a:endParaRPr lang="en-CA" dirty="0">
                  <a:solidFill>
                    <a:schemeClr val="bg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4746400"/>
        <c:crosses val="autoZero"/>
        <c:auto val="1"/>
        <c:lblAlgn val="ctr"/>
        <c:lblOffset val="100"/>
        <c:noMultiLvlLbl val="0"/>
      </c:catAx>
      <c:valAx>
        <c:axId val="109474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solidFill>
                      <a:schemeClr val="bg1"/>
                    </a:solidFill>
                  </a:rPr>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473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After-Tax Unlevered IRR (%)</c:v>
                </c:pt>
              </c:strCache>
            </c:strRef>
          </c:tx>
          <c:spPr>
            <a:gradFill>
              <a:gsLst>
                <a:gs pos="16000">
                  <a:srgbClr val="AE8625"/>
                </a:gs>
                <a:gs pos="42000">
                  <a:srgbClr val="F7EF8A"/>
                </a:gs>
                <a:gs pos="71000">
                  <a:srgbClr val="D2AC47"/>
                </a:gs>
                <a:gs pos="97000">
                  <a:srgbClr val="EDC967"/>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Sheet3!$B$3:$B$10</c:f>
              <c:strCache>
                <c:ptCount val="8"/>
                <c:pt idx="0">
                  <c:v>Cabacal</c:v>
                </c:pt>
                <c:pt idx="1">
                  <c:v>Almas</c:v>
                </c:pt>
                <c:pt idx="2">
                  <c:v>Monte do Carmo</c:v>
                </c:pt>
                <c:pt idx="3">
                  <c:v>Matupa</c:v>
                </c:pt>
                <c:pt idx="4">
                  <c:v>Casetelo de Sonhos</c:v>
                </c:pt>
                <c:pt idx="5">
                  <c:v>Mara Rosa</c:v>
                </c:pt>
                <c:pt idx="6">
                  <c:v>Tocantinzinho</c:v>
                </c:pt>
                <c:pt idx="7">
                  <c:v>Borborema</c:v>
                </c:pt>
              </c:strCache>
            </c:strRef>
          </c:cat>
          <c:val>
            <c:numRef>
              <c:f>Sheet3!$C$3:$C$10</c:f>
              <c:numCache>
                <c:formatCode>0%</c:formatCode>
                <c:ptCount val="8"/>
                <c:pt idx="0" formatCode="0.00%">
                  <c:v>0.58399999999999996</c:v>
                </c:pt>
                <c:pt idx="1">
                  <c:v>0.56999999999999995</c:v>
                </c:pt>
                <c:pt idx="2">
                  <c:v>0.35</c:v>
                </c:pt>
                <c:pt idx="3" formatCode="0.00%">
                  <c:v>0.318</c:v>
                </c:pt>
                <c:pt idx="4">
                  <c:v>0.28000000000000003</c:v>
                </c:pt>
                <c:pt idx="5">
                  <c:v>0.28000000000000003</c:v>
                </c:pt>
                <c:pt idx="6" formatCode="0.00%">
                  <c:v>0.27300000000000002</c:v>
                </c:pt>
                <c:pt idx="7" formatCode="0.00%">
                  <c:v>0.219</c:v>
                </c:pt>
              </c:numCache>
            </c:numRef>
          </c:val>
          <c:extLst>
            <c:ext xmlns:c16="http://schemas.microsoft.com/office/drawing/2014/chart" uri="{C3380CC4-5D6E-409C-BE32-E72D297353CC}">
              <c16:uniqueId val="{00000000-53B0-4A7D-9D5E-4D6339717FA6}"/>
            </c:ext>
          </c:extLst>
        </c:ser>
        <c:dLbls>
          <c:dLblPos val="outEnd"/>
          <c:showLegendKey val="0"/>
          <c:showVal val="1"/>
          <c:showCatName val="0"/>
          <c:showSerName val="0"/>
          <c:showPercent val="0"/>
          <c:showBubbleSize val="0"/>
        </c:dLbls>
        <c:gapWidth val="219"/>
        <c:overlap val="-27"/>
        <c:axId val="1158780847"/>
        <c:axId val="1158780367"/>
      </c:barChart>
      <c:catAx>
        <c:axId val="1158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crossAx val="1158780367"/>
        <c:crosses val="autoZero"/>
        <c:auto val="1"/>
        <c:lblAlgn val="ctr"/>
        <c:lblOffset val="100"/>
        <c:noMultiLvlLbl val="0"/>
      </c:catAx>
      <c:valAx>
        <c:axId val="1158780367"/>
        <c:scaling>
          <c:orientation val="minMax"/>
        </c:scaling>
        <c:delete val="1"/>
        <c:axPos val="l"/>
        <c:numFmt formatCode="0.00%" sourceLinked="1"/>
        <c:majorTickMark val="none"/>
        <c:minorTickMark val="none"/>
        <c:tickLblPos val="nextTo"/>
        <c:crossAx val="115878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13000">
                  <a:srgbClr val="EDC967"/>
                </a:gs>
                <a:gs pos="37000">
                  <a:srgbClr val="F7EF8A"/>
                </a:gs>
                <a:gs pos="71000">
                  <a:srgbClr val="D2AC47"/>
                </a:gs>
                <a:gs pos="94000">
                  <a:srgbClr val="F7EF8A"/>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G Mining Ventures'!$C$256:$C$257</c:f>
              <c:strCache>
                <c:ptCount val="2"/>
                <c:pt idx="0">
                  <c:v>Tocantinzinho</c:v>
                </c:pt>
                <c:pt idx="1">
                  <c:v>Oko West</c:v>
                </c:pt>
              </c:strCache>
            </c:strRef>
          </c:cat>
          <c:val>
            <c:numRef>
              <c:f>'Dashboard - G Mining Ventures'!$D$256:$D$257</c:f>
              <c:numCache>
                <c:formatCode>_-"$"* #,##0_-;\-"$"* #,##0_-;_-"$"* "-"??_-;_-@_-</c:formatCode>
                <c:ptCount val="2"/>
                <c:pt idx="0">
                  <c:v>60000000</c:v>
                </c:pt>
                <c:pt idx="1">
                  <c:v>25500000</c:v>
                </c:pt>
              </c:numCache>
            </c:numRef>
          </c:val>
          <c:extLst>
            <c:ext xmlns:c16="http://schemas.microsoft.com/office/drawing/2014/chart" uri="{C3380CC4-5D6E-409C-BE32-E72D297353CC}">
              <c16:uniqueId val="{00000000-13F5-4E03-8B6D-DD1F28A2DC81}"/>
            </c:ext>
          </c:extLst>
        </c:ser>
        <c:dLbls>
          <c:showLegendKey val="0"/>
          <c:showVal val="0"/>
          <c:showCatName val="0"/>
          <c:showSerName val="0"/>
          <c:showPercent val="0"/>
          <c:showBubbleSize val="0"/>
        </c:dLbls>
        <c:gapWidth val="182"/>
        <c:axId val="1930707328"/>
        <c:axId val="1930707808"/>
      </c:barChart>
      <c:catAx>
        <c:axId val="193070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30707808"/>
        <c:crosses val="autoZero"/>
        <c:auto val="1"/>
        <c:lblAlgn val="ctr"/>
        <c:lblOffset val="100"/>
        <c:noMultiLvlLbl val="0"/>
      </c:catAx>
      <c:valAx>
        <c:axId val="1930707808"/>
        <c:scaling>
          <c:orientation val="minMax"/>
        </c:scaling>
        <c:delete val="1"/>
        <c:axPos val="b"/>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crossAx val="1930707328"/>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Sheet3!$J$2</c:f>
              <c:strCache>
                <c:ptCount val="1"/>
                <c:pt idx="0">
                  <c:v>Payback Period</c:v>
                </c:pt>
              </c:strCache>
            </c:strRef>
          </c:tx>
          <c:spPr>
            <a:gradFill>
              <a:gsLst>
                <a:gs pos="16000">
                  <a:srgbClr val="AE8625"/>
                </a:gs>
                <a:gs pos="42000">
                  <a:srgbClr val="F7EF8A"/>
                </a:gs>
                <a:gs pos="71000">
                  <a:srgbClr val="D2AC47"/>
                </a:gs>
                <a:gs pos="97000">
                  <a:srgbClr val="EDC967"/>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Sheet3!$I$3:$I$10</c:f>
              <c:strCache>
                <c:ptCount val="8"/>
                <c:pt idx="0">
                  <c:v>Cabacal</c:v>
                </c:pt>
                <c:pt idx="1">
                  <c:v>Almas</c:v>
                </c:pt>
                <c:pt idx="2">
                  <c:v>Matupa</c:v>
                </c:pt>
                <c:pt idx="3">
                  <c:v>Monte do Carmo</c:v>
                </c:pt>
                <c:pt idx="4">
                  <c:v>Castelo de Sonhos</c:v>
                </c:pt>
                <c:pt idx="5">
                  <c:v>Mara Rosa</c:v>
                </c:pt>
                <c:pt idx="6">
                  <c:v>Borborema</c:v>
                </c:pt>
                <c:pt idx="7">
                  <c:v>Tocantinzinho</c:v>
                </c:pt>
              </c:strCache>
            </c:strRef>
          </c:cat>
          <c:val>
            <c:numRef>
              <c:f>Sheet3!$J$3:$J$10</c:f>
              <c:numCache>
                <c:formatCode>0.00</c:formatCode>
                <c:ptCount val="8"/>
                <c:pt idx="0">
                  <c:v>0.9</c:v>
                </c:pt>
                <c:pt idx="1">
                  <c:v>2</c:v>
                </c:pt>
                <c:pt idx="2">
                  <c:v>2</c:v>
                </c:pt>
                <c:pt idx="3">
                  <c:v>2.4</c:v>
                </c:pt>
                <c:pt idx="4">
                  <c:v>2.8</c:v>
                </c:pt>
                <c:pt idx="5">
                  <c:v>3</c:v>
                </c:pt>
                <c:pt idx="6">
                  <c:v>3.2</c:v>
                </c:pt>
                <c:pt idx="7">
                  <c:v>3.2</c:v>
                </c:pt>
              </c:numCache>
            </c:numRef>
          </c:val>
          <c:extLst>
            <c:ext xmlns:c16="http://schemas.microsoft.com/office/drawing/2014/chart" uri="{C3380CC4-5D6E-409C-BE32-E72D297353CC}">
              <c16:uniqueId val="{00000000-E4F6-4D52-8BA0-F1EF0AE588FB}"/>
            </c:ext>
          </c:extLst>
        </c:ser>
        <c:dLbls>
          <c:dLblPos val="outEnd"/>
          <c:showLegendKey val="0"/>
          <c:showVal val="1"/>
          <c:showCatName val="0"/>
          <c:showSerName val="0"/>
          <c:showPercent val="0"/>
          <c:showBubbleSize val="0"/>
        </c:dLbls>
        <c:gapWidth val="219"/>
        <c:overlap val="-27"/>
        <c:axId val="293963855"/>
        <c:axId val="293966255"/>
      </c:barChart>
      <c:catAx>
        <c:axId val="29396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crossAx val="293966255"/>
        <c:crosses val="autoZero"/>
        <c:auto val="1"/>
        <c:lblAlgn val="ctr"/>
        <c:lblOffset val="100"/>
        <c:noMultiLvlLbl val="0"/>
      </c:catAx>
      <c:valAx>
        <c:axId val="293966255"/>
        <c:scaling>
          <c:orientation val="minMax"/>
        </c:scaling>
        <c:delete val="1"/>
        <c:axPos val="l"/>
        <c:numFmt formatCode="0.00" sourceLinked="1"/>
        <c:majorTickMark val="none"/>
        <c:minorTickMark val="none"/>
        <c:tickLblPos val="nextTo"/>
        <c:crossAx val="2939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'G Mining Ventures - Hist Data'!$G$1</c:f>
              <c:strCache>
                <c:ptCount val="1"/>
                <c:pt idx="0">
                  <c:v>Volume</c:v>
                </c:pt>
              </c:strCache>
            </c:strRef>
          </c:tx>
          <c:spPr>
            <a:gradFill>
              <a:gsLst>
                <a:gs pos="31000">
                  <a:srgbClr val="F7EF8A"/>
                </a:gs>
                <a:gs pos="0">
                  <a:srgbClr val="AE8625"/>
                </a:gs>
                <a:gs pos="100000">
                  <a:srgbClr val="D2AC47"/>
                </a:gs>
                <a:gs pos="64000">
                  <a:srgbClr val="EDC967"/>
                </a:gs>
              </a:gsLst>
              <a:lin ang="5400000" scaled="1"/>
            </a:gradFill>
            <a:ln>
              <a:noFill/>
            </a:ln>
            <a:effectLst/>
          </c:spPr>
          <c:invertIfNegative val="0"/>
          <c:cat>
            <c:numRef>
              <c:f>'G Mining Ventures - Hist Data'!$A$2:$A$194</c:f>
              <c:numCache>
                <c:formatCode>[$-F800]dddd\,\ mmmm\ dd\,\ yyyy</c:formatCode>
                <c:ptCount val="193"/>
                <c:pt idx="0">
                  <c:v>45667</c:v>
                </c:pt>
                <c:pt idx="1">
                  <c:v>45666</c:v>
                </c:pt>
                <c:pt idx="2">
                  <c:v>45665</c:v>
                </c:pt>
                <c:pt idx="3">
                  <c:v>45664</c:v>
                </c:pt>
                <c:pt idx="4">
                  <c:v>45663</c:v>
                </c:pt>
                <c:pt idx="5">
                  <c:v>45660</c:v>
                </c:pt>
                <c:pt idx="6">
                  <c:v>45659</c:v>
                </c:pt>
                <c:pt idx="7">
                  <c:v>45657</c:v>
                </c:pt>
                <c:pt idx="8">
                  <c:v>45656</c:v>
                </c:pt>
                <c:pt idx="9">
                  <c:v>45653</c:v>
                </c:pt>
                <c:pt idx="10">
                  <c:v>45650</c:v>
                </c:pt>
                <c:pt idx="11">
                  <c:v>45649</c:v>
                </c:pt>
                <c:pt idx="12">
                  <c:v>45646</c:v>
                </c:pt>
                <c:pt idx="13">
                  <c:v>45645</c:v>
                </c:pt>
                <c:pt idx="14">
                  <c:v>45644</c:v>
                </c:pt>
                <c:pt idx="15">
                  <c:v>45643</c:v>
                </c:pt>
                <c:pt idx="16">
                  <c:v>45642</c:v>
                </c:pt>
                <c:pt idx="17">
                  <c:v>45639</c:v>
                </c:pt>
                <c:pt idx="18">
                  <c:v>45638</c:v>
                </c:pt>
                <c:pt idx="19">
                  <c:v>45637</c:v>
                </c:pt>
                <c:pt idx="20">
                  <c:v>45636</c:v>
                </c:pt>
                <c:pt idx="21">
                  <c:v>45635</c:v>
                </c:pt>
                <c:pt idx="22">
                  <c:v>45632</c:v>
                </c:pt>
                <c:pt idx="23">
                  <c:v>45631</c:v>
                </c:pt>
                <c:pt idx="24">
                  <c:v>45630</c:v>
                </c:pt>
                <c:pt idx="25">
                  <c:v>45629</c:v>
                </c:pt>
                <c:pt idx="26">
                  <c:v>45628</c:v>
                </c:pt>
                <c:pt idx="27">
                  <c:v>45625</c:v>
                </c:pt>
                <c:pt idx="28">
                  <c:v>45624</c:v>
                </c:pt>
                <c:pt idx="29">
                  <c:v>45623</c:v>
                </c:pt>
                <c:pt idx="30">
                  <c:v>45622</c:v>
                </c:pt>
                <c:pt idx="31">
                  <c:v>45621</c:v>
                </c:pt>
                <c:pt idx="32">
                  <c:v>45618</c:v>
                </c:pt>
                <c:pt idx="33">
                  <c:v>45617</c:v>
                </c:pt>
                <c:pt idx="34">
                  <c:v>45616</c:v>
                </c:pt>
                <c:pt idx="35">
                  <c:v>45615</c:v>
                </c:pt>
                <c:pt idx="36">
                  <c:v>45614</c:v>
                </c:pt>
                <c:pt idx="37">
                  <c:v>45611</c:v>
                </c:pt>
                <c:pt idx="38">
                  <c:v>45610</c:v>
                </c:pt>
                <c:pt idx="39">
                  <c:v>45609</c:v>
                </c:pt>
                <c:pt idx="40">
                  <c:v>45608</c:v>
                </c:pt>
                <c:pt idx="41">
                  <c:v>45607</c:v>
                </c:pt>
                <c:pt idx="42">
                  <c:v>45604</c:v>
                </c:pt>
                <c:pt idx="43">
                  <c:v>45604</c:v>
                </c:pt>
                <c:pt idx="44">
                  <c:v>45602</c:v>
                </c:pt>
                <c:pt idx="45">
                  <c:v>45601</c:v>
                </c:pt>
                <c:pt idx="46">
                  <c:v>45600</c:v>
                </c:pt>
                <c:pt idx="47">
                  <c:v>45597</c:v>
                </c:pt>
                <c:pt idx="48">
                  <c:v>45596</c:v>
                </c:pt>
                <c:pt idx="49">
                  <c:v>45595</c:v>
                </c:pt>
                <c:pt idx="50">
                  <c:v>45594</c:v>
                </c:pt>
                <c:pt idx="51">
                  <c:v>45593</c:v>
                </c:pt>
                <c:pt idx="52">
                  <c:v>45590</c:v>
                </c:pt>
                <c:pt idx="53">
                  <c:v>45589</c:v>
                </c:pt>
                <c:pt idx="54">
                  <c:v>45588</c:v>
                </c:pt>
                <c:pt idx="55">
                  <c:v>45587</c:v>
                </c:pt>
                <c:pt idx="56">
                  <c:v>45586</c:v>
                </c:pt>
                <c:pt idx="57">
                  <c:v>45583</c:v>
                </c:pt>
                <c:pt idx="58">
                  <c:v>45582</c:v>
                </c:pt>
                <c:pt idx="59">
                  <c:v>45581</c:v>
                </c:pt>
                <c:pt idx="60">
                  <c:v>45580</c:v>
                </c:pt>
                <c:pt idx="61">
                  <c:v>45576</c:v>
                </c:pt>
                <c:pt idx="62">
                  <c:v>45575</c:v>
                </c:pt>
                <c:pt idx="63">
                  <c:v>45574</c:v>
                </c:pt>
                <c:pt idx="64">
                  <c:v>45573</c:v>
                </c:pt>
                <c:pt idx="65">
                  <c:v>45572</c:v>
                </c:pt>
                <c:pt idx="66">
                  <c:v>45569</c:v>
                </c:pt>
                <c:pt idx="67">
                  <c:v>45568</c:v>
                </c:pt>
                <c:pt idx="68">
                  <c:v>45567</c:v>
                </c:pt>
                <c:pt idx="69">
                  <c:v>45566</c:v>
                </c:pt>
                <c:pt idx="70">
                  <c:v>45565</c:v>
                </c:pt>
                <c:pt idx="71">
                  <c:v>45562</c:v>
                </c:pt>
                <c:pt idx="72">
                  <c:v>45561</c:v>
                </c:pt>
                <c:pt idx="73">
                  <c:v>45560</c:v>
                </c:pt>
                <c:pt idx="74">
                  <c:v>45559</c:v>
                </c:pt>
                <c:pt idx="75">
                  <c:v>45558</c:v>
                </c:pt>
                <c:pt idx="76">
                  <c:v>45555</c:v>
                </c:pt>
                <c:pt idx="77">
                  <c:v>45554</c:v>
                </c:pt>
                <c:pt idx="78">
                  <c:v>45553</c:v>
                </c:pt>
                <c:pt idx="79">
                  <c:v>45552</c:v>
                </c:pt>
                <c:pt idx="80">
                  <c:v>45551</c:v>
                </c:pt>
                <c:pt idx="81">
                  <c:v>45548</c:v>
                </c:pt>
                <c:pt idx="82">
                  <c:v>45547</c:v>
                </c:pt>
                <c:pt idx="83">
                  <c:v>45546</c:v>
                </c:pt>
                <c:pt idx="84">
                  <c:v>45545</c:v>
                </c:pt>
                <c:pt idx="85">
                  <c:v>45544</c:v>
                </c:pt>
                <c:pt idx="86">
                  <c:v>45541</c:v>
                </c:pt>
                <c:pt idx="87">
                  <c:v>45540</c:v>
                </c:pt>
                <c:pt idx="88">
                  <c:v>45539</c:v>
                </c:pt>
                <c:pt idx="89">
                  <c:v>45538</c:v>
                </c:pt>
                <c:pt idx="90">
                  <c:v>45534</c:v>
                </c:pt>
                <c:pt idx="91">
                  <c:v>45533</c:v>
                </c:pt>
                <c:pt idx="92">
                  <c:v>45532</c:v>
                </c:pt>
                <c:pt idx="93">
                  <c:v>45531</c:v>
                </c:pt>
                <c:pt idx="94">
                  <c:v>45530</c:v>
                </c:pt>
                <c:pt idx="95">
                  <c:v>45527</c:v>
                </c:pt>
                <c:pt idx="96">
                  <c:v>45526</c:v>
                </c:pt>
                <c:pt idx="97">
                  <c:v>45525</c:v>
                </c:pt>
                <c:pt idx="98">
                  <c:v>45524</c:v>
                </c:pt>
                <c:pt idx="99">
                  <c:v>45523</c:v>
                </c:pt>
                <c:pt idx="100">
                  <c:v>45520</c:v>
                </c:pt>
                <c:pt idx="101">
                  <c:v>45519</c:v>
                </c:pt>
                <c:pt idx="102">
                  <c:v>45518</c:v>
                </c:pt>
                <c:pt idx="103">
                  <c:v>45517</c:v>
                </c:pt>
                <c:pt idx="104">
                  <c:v>45516</c:v>
                </c:pt>
                <c:pt idx="105">
                  <c:v>45513</c:v>
                </c:pt>
                <c:pt idx="106">
                  <c:v>45512</c:v>
                </c:pt>
                <c:pt idx="107">
                  <c:v>45511</c:v>
                </c:pt>
                <c:pt idx="108">
                  <c:v>45510</c:v>
                </c:pt>
                <c:pt idx="109">
                  <c:v>45506</c:v>
                </c:pt>
                <c:pt idx="110">
                  <c:v>45505</c:v>
                </c:pt>
                <c:pt idx="111">
                  <c:v>45504</c:v>
                </c:pt>
                <c:pt idx="112">
                  <c:v>45503</c:v>
                </c:pt>
                <c:pt idx="113">
                  <c:v>45502</c:v>
                </c:pt>
                <c:pt idx="114">
                  <c:v>45499</c:v>
                </c:pt>
                <c:pt idx="115">
                  <c:v>45498</c:v>
                </c:pt>
                <c:pt idx="116">
                  <c:v>45497</c:v>
                </c:pt>
                <c:pt idx="117">
                  <c:v>45496</c:v>
                </c:pt>
                <c:pt idx="118">
                  <c:v>45495</c:v>
                </c:pt>
                <c:pt idx="119">
                  <c:v>45492</c:v>
                </c:pt>
                <c:pt idx="120">
                  <c:v>45491</c:v>
                </c:pt>
                <c:pt idx="121">
                  <c:v>45490</c:v>
                </c:pt>
                <c:pt idx="122">
                  <c:v>45489</c:v>
                </c:pt>
                <c:pt idx="123">
                  <c:v>45488</c:v>
                </c:pt>
                <c:pt idx="124">
                  <c:v>45485</c:v>
                </c:pt>
                <c:pt idx="125">
                  <c:v>45484</c:v>
                </c:pt>
                <c:pt idx="126">
                  <c:v>45483</c:v>
                </c:pt>
                <c:pt idx="127">
                  <c:v>45482</c:v>
                </c:pt>
                <c:pt idx="128">
                  <c:v>45481</c:v>
                </c:pt>
                <c:pt idx="129">
                  <c:v>45478</c:v>
                </c:pt>
                <c:pt idx="130">
                  <c:v>45477</c:v>
                </c:pt>
                <c:pt idx="131">
                  <c:v>45476</c:v>
                </c:pt>
                <c:pt idx="132">
                  <c:v>45475</c:v>
                </c:pt>
                <c:pt idx="133">
                  <c:v>45471</c:v>
                </c:pt>
                <c:pt idx="134">
                  <c:v>45470</c:v>
                </c:pt>
                <c:pt idx="135">
                  <c:v>45469</c:v>
                </c:pt>
                <c:pt idx="136">
                  <c:v>45468</c:v>
                </c:pt>
                <c:pt idx="137">
                  <c:v>45467</c:v>
                </c:pt>
                <c:pt idx="138">
                  <c:v>45464</c:v>
                </c:pt>
                <c:pt idx="139">
                  <c:v>45463</c:v>
                </c:pt>
                <c:pt idx="140">
                  <c:v>45462</c:v>
                </c:pt>
                <c:pt idx="141">
                  <c:v>45461</c:v>
                </c:pt>
                <c:pt idx="142">
                  <c:v>45460</c:v>
                </c:pt>
                <c:pt idx="143">
                  <c:v>45457</c:v>
                </c:pt>
                <c:pt idx="144">
                  <c:v>45456</c:v>
                </c:pt>
                <c:pt idx="145">
                  <c:v>45455</c:v>
                </c:pt>
                <c:pt idx="146">
                  <c:v>45454</c:v>
                </c:pt>
                <c:pt idx="147">
                  <c:v>45453</c:v>
                </c:pt>
                <c:pt idx="148">
                  <c:v>45450</c:v>
                </c:pt>
                <c:pt idx="149">
                  <c:v>45449</c:v>
                </c:pt>
                <c:pt idx="150">
                  <c:v>45448</c:v>
                </c:pt>
                <c:pt idx="151">
                  <c:v>45447</c:v>
                </c:pt>
                <c:pt idx="152">
                  <c:v>45446</c:v>
                </c:pt>
                <c:pt idx="153">
                  <c:v>45443</c:v>
                </c:pt>
                <c:pt idx="154">
                  <c:v>45442</c:v>
                </c:pt>
                <c:pt idx="155">
                  <c:v>45441</c:v>
                </c:pt>
                <c:pt idx="156">
                  <c:v>45440</c:v>
                </c:pt>
                <c:pt idx="157">
                  <c:v>45439</c:v>
                </c:pt>
                <c:pt idx="158">
                  <c:v>45436</c:v>
                </c:pt>
                <c:pt idx="159">
                  <c:v>45435</c:v>
                </c:pt>
                <c:pt idx="160">
                  <c:v>45434</c:v>
                </c:pt>
                <c:pt idx="161">
                  <c:v>45433</c:v>
                </c:pt>
                <c:pt idx="162">
                  <c:v>45429</c:v>
                </c:pt>
                <c:pt idx="163">
                  <c:v>45428</c:v>
                </c:pt>
                <c:pt idx="164">
                  <c:v>45427</c:v>
                </c:pt>
                <c:pt idx="165">
                  <c:v>45426</c:v>
                </c:pt>
                <c:pt idx="166">
                  <c:v>45425</c:v>
                </c:pt>
                <c:pt idx="167">
                  <c:v>45422</c:v>
                </c:pt>
                <c:pt idx="168">
                  <c:v>45421</c:v>
                </c:pt>
                <c:pt idx="169">
                  <c:v>45420</c:v>
                </c:pt>
                <c:pt idx="170">
                  <c:v>45419</c:v>
                </c:pt>
                <c:pt idx="171">
                  <c:v>45418</c:v>
                </c:pt>
                <c:pt idx="172">
                  <c:v>45415</c:v>
                </c:pt>
                <c:pt idx="173">
                  <c:v>45414</c:v>
                </c:pt>
                <c:pt idx="174">
                  <c:v>45413</c:v>
                </c:pt>
                <c:pt idx="175">
                  <c:v>45412</c:v>
                </c:pt>
                <c:pt idx="176">
                  <c:v>45411</c:v>
                </c:pt>
                <c:pt idx="177">
                  <c:v>45408</c:v>
                </c:pt>
                <c:pt idx="178">
                  <c:v>45407</c:v>
                </c:pt>
                <c:pt idx="179">
                  <c:v>45406</c:v>
                </c:pt>
                <c:pt idx="180">
                  <c:v>45405</c:v>
                </c:pt>
                <c:pt idx="181">
                  <c:v>45404</c:v>
                </c:pt>
                <c:pt idx="182">
                  <c:v>45401</c:v>
                </c:pt>
                <c:pt idx="183">
                  <c:v>45400</c:v>
                </c:pt>
                <c:pt idx="184">
                  <c:v>45399</c:v>
                </c:pt>
                <c:pt idx="185">
                  <c:v>45398</c:v>
                </c:pt>
                <c:pt idx="186">
                  <c:v>45397</c:v>
                </c:pt>
                <c:pt idx="187">
                  <c:v>45394</c:v>
                </c:pt>
                <c:pt idx="188">
                  <c:v>45393</c:v>
                </c:pt>
                <c:pt idx="189">
                  <c:v>45392</c:v>
                </c:pt>
                <c:pt idx="190">
                  <c:v>45391</c:v>
                </c:pt>
                <c:pt idx="191">
                  <c:v>45390</c:v>
                </c:pt>
                <c:pt idx="192">
                  <c:v>45387</c:v>
                </c:pt>
              </c:numCache>
            </c:numRef>
          </c:cat>
          <c:val>
            <c:numRef>
              <c:f>'G Mining Ventures - Hist Data'!$G$2:$G$194</c:f>
              <c:numCache>
                <c:formatCode>#,##0</c:formatCode>
                <c:ptCount val="193"/>
                <c:pt idx="0">
                  <c:v>638300</c:v>
                </c:pt>
                <c:pt idx="1">
                  <c:v>309600</c:v>
                </c:pt>
                <c:pt idx="2">
                  <c:v>554200</c:v>
                </c:pt>
                <c:pt idx="3">
                  <c:v>419400</c:v>
                </c:pt>
                <c:pt idx="4">
                  <c:v>207200</c:v>
                </c:pt>
                <c:pt idx="5">
                  <c:v>160300</c:v>
                </c:pt>
                <c:pt idx="6">
                  <c:v>404800</c:v>
                </c:pt>
                <c:pt idx="7">
                  <c:v>135900</c:v>
                </c:pt>
                <c:pt idx="8">
                  <c:v>112100</c:v>
                </c:pt>
                <c:pt idx="9">
                  <c:v>73900</c:v>
                </c:pt>
                <c:pt idx="10">
                  <c:v>35400</c:v>
                </c:pt>
                <c:pt idx="11">
                  <c:v>90100</c:v>
                </c:pt>
                <c:pt idx="12">
                  <c:v>366000</c:v>
                </c:pt>
                <c:pt idx="13">
                  <c:v>236800</c:v>
                </c:pt>
                <c:pt idx="14">
                  <c:v>242900</c:v>
                </c:pt>
                <c:pt idx="15">
                  <c:v>218600</c:v>
                </c:pt>
                <c:pt idx="16">
                  <c:v>214600</c:v>
                </c:pt>
                <c:pt idx="17">
                  <c:v>131800</c:v>
                </c:pt>
                <c:pt idx="18">
                  <c:v>111900</c:v>
                </c:pt>
                <c:pt idx="19">
                  <c:v>257900</c:v>
                </c:pt>
                <c:pt idx="20">
                  <c:v>181900</c:v>
                </c:pt>
                <c:pt idx="21">
                  <c:v>221200</c:v>
                </c:pt>
                <c:pt idx="22">
                  <c:v>159900</c:v>
                </c:pt>
                <c:pt idx="23">
                  <c:v>232700</c:v>
                </c:pt>
                <c:pt idx="24">
                  <c:v>175100</c:v>
                </c:pt>
                <c:pt idx="25">
                  <c:v>279100</c:v>
                </c:pt>
                <c:pt idx="26">
                  <c:v>184100</c:v>
                </c:pt>
                <c:pt idx="27">
                  <c:v>130000</c:v>
                </c:pt>
                <c:pt idx="28">
                  <c:v>108800</c:v>
                </c:pt>
                <c:pt idx="29">
                  <c:v>120500</c:v>
                </c:pt>
                <c:pt idx="30">
                  <c:v>170200</c:v>
                </c:pt>
                <c:pt idx="31">
                  <c:v>261400</c:v>
                </c:pt>
                <c:pt idx="32">
                  <c:v>152100</c:v>
                </c:pt>
                <c:pt idx="33">
                  <c:v>241400</c:v>
                </c:pt>
                <c:pt idx="34">
                  <c:v>162500</c:v>
                </c:pt>
                <c:pt idx="35">
                  <c:v>257600</c:v>
                </c:pt>
                <c:pt idx="36">
                  <c:v>218600</c:v>
                </c:pt>
                <c:pt idx="37">
                  <c:v>215000</c:v>
                </c:pt>
                <c:pt idx="38">
                  <c:v>252200</c:v>
                </c:pt>
                <c:pt idx="39">
                  <c:v>250200</c:v>
                </c:pt>
                <c:pt idx="40">
                  <c:v>273000</c:v>
                </c:pt>
                <c:pt idx="41">
                  <c:v>520700</c:v>
                </c:pt>
                <c:pt idx="42">
                  <c:v>113900</c:v>
                </c:pt>
                <c:pt idx="43">
                  <c:v>259000</c:v>
                </c:pt>
                <c:pt idx="44">
                  <c:v>440500</c:v>
                </c:pt>
                <c:pt idx="45">
                  <c:v>87070</c:v>
                </c:pt>
                <c:pt idx="46">
                  <c:v>131300</c:v>
                </c:pt>
                <c:pt idx="47">
                  <c:v>325300</c:v>
                </c:pt>
                <c:pt idx="48">
                  <c:v>226100</c:v>
                </c:pt>
                <c:pt idx="49">
                  <c:v>176100</c:v>
                </c:pt>
                <c:pt idx="50">
                  <c:v>286500</c:v>
                </c:pt>
                <c:pt idx="51">
                  <c:v>380900</c:v>
                </c:pt>
                <c:pt idx="52">
                  <c:v>402200</c:v>
                </c:pt>
                <c:pt idx="53">
                  <c:v>218300</c:v>
                </c:pt>
                <c:pt idx="54">
                  <c:v>344700</c:v>
                </c:pt>
                <c:pt idx="55">
                  <c:v>671900</c:v>
                </c:pt>
                <c:pt idx="56">
                  <c:v>722000</c:v>
                </c:pt>
                <c:pt idx="57">
                  <c:v>374900</c:v>
                </c:pt>
                <c:pt idx="58">
                  <c:v>300300</c:v>
                </c:pt>
                <c:pt idx="59">
                  <c:v>136900</c:v>
                </c:pt>
                <c:pt idx="60">
                  <c:v>259800</c:v>
                </c:pt>
                <c:pt idx="61">
                  <c:v>272300</c:v>
                </c:pt>
                <c:pt idx="62">
                  <c:v>208700</c:v>
                </c:pt>
                <c:pt idx="63">
                  <c:v>173300</c:v>
                </c:pt>
                <c:pt idx="64">
                  <c:v>149400</c:v>
                </c:pt>
                <c:pt idx="65">
                  <c:v>191900</c:v>
                </c:pt>
                <c:pt idx="66">
                  <c:v>212300</c:v>
                </c:pt>
                <c:pt idx="67">
                  <c:v>261600</c:v>
                </c:pt>
                <c:pt idx="68">
                  <c:v>311800</c:v>
                </c:pt>
                <c:pt idx="69">
                  <c:v>88600</c:v>
                </c:pt>
                <c:pt idx="70">
                  <c:v>129600</c:v>
                </c:pt>
                <c:pt idx="71">
                  <c:v>320200</c:v>
                </c:pt>
                <c:pt idx="72">
                  <c:v>750900</c:v>
                </c:pt>
                <c:pt idx="73">
                  <c:v>637100</c:v>
                </c:pt>
                <c:pt idx="74">
                  <c:v>505700</c:v>
                </c:pt>
                <c:pt idx="75">
                  <c:v>682500</c:v>
                </c:pt>
                <c:pt idx="76">
                  <c:v>848000</c:v>
                </c:pt>
                <c:pt idx="77">
                  <c:v>364100</c:v>
                </c:pt>
                <c:pt idx="78">
                  <c:v>354900</c:v>
                </c:pt>
                <c:pt idx="79">
                  <c:v>379600</c:v>
                </c:pt>
                <c:pt idx="80">
                  <c:v>316900</c:v>
                </c:pt>
                <c:pt idx="81">
                  <c:v>347500</c:v>
                </c:pt>
                <c:pt idx="82">
                  <c:v>880300</c:v>
                </c:pt>
                <c:pt idx="83">
                  <c:v>265700</c:v>
                </c:pt>
                <c:pt idx="84">
                  <c:v>665700</c:v>
                </c:pt>
                <c:pt idx="85">
                  <c:v>568600</c:v>
                </c:pt>
                <c:pt idx="86">
                  <c:v>175600</c:v>
                </c:pt>
                <c:pt idx="87">
                  <c:v>236000</c:v>
                </c:pt>
                <c:pt idx="88">
                  <c:v>146600</c:v>
                </c:pt>
                <c:pt idx="89">
                  <c:v>233100</c:v>
                </c:pt>
                <c:pt idx="90">
                  <c:v>944900</c:v>
                </c:pt>
                <c:pt idx="91">
                  <c:v>533900</c:v>
                </c:pt>
                <c:pt idx="92">
                  <c:v>224600</c:v>
                </c:pt>
                <c:pt idx="93">
                  <c:v>146600</c:v>
                </c:pt>
                <c:pt idx="94">
                  <c:v>126900</c:v>
                </c:pt>
                <c:pt idx="95">
                  <c:v>230800</c:v>
                </c:pt>
                <c:pt idx="96">
                  <c:v>271300</c:v>
                </c:pt>
                <c:pt idx="97">
                  <c:v>249400</c:v>
                </c:pt>
                <c:pt idx="98">
                  <c:v>232100</c:v>
                </c:pt>
                <c:pt idx="99">
                  <c:v>446800</c:v>
                </c:pt>
                <c:pt idx="100">
                  <c:v>450200</c:v>
                </c:pt>
                <c:pt idx="101">
                  <c:v>453800</c:v>
                </c:pt>
                <c:pt idx="102">
                  <c:v>173100</c:v>
                </c:pt>
                <c:pt idx="103">
                  <c:v>990200</c:v>
                </c:pt>
                <c:pt idx="104">
                  <c:v>465500</c:v>
                </c:pt>
                <c:pt idx="105">
                  <c:v>111700</c:v>
                </c:pt>
                <c:pt idx="106">
                  <c:v>163800</c:v>
                </c:pt>
                <c:pt idx="107">
                  <c:v>261200</c:v>
                </c:pt>
                <c:pt idx="108">
                  <c:v>145000</c:v>
                </c:pt>
                <c:pt idx="109">
                  <c:v>131400</c:v>
                </c:pt>
                <c:pt idx="110">
                  <c:v>174900</c:v>
                </c:pt>
                <c:pt idx="111">
                  <c:v>446700</c:v>
                </c:pt>
                <c:pt idx="112">
                  <c:v>148700</c:v>
                </c:pt>
                <c:pt idx="113">
                  <c:v>211100</c:v>
                </c:pt>
                <c:pt idx="114">
                  <c:v>524800</c:v>
                </c:pt>
                <c:pt idx="115">
                  <c:v>342200</c:v>
                </c:pt>
                <c:pt idx="116">
                  <c:v>214900</c:v>
                </c:pt>
                <c:pt idx="117">
                  <c:v>177900</c:v>
                </c:pt>
                <c:pt idx="118">
                  <c:v>276500</c:v>
                </c:pt>
                <c:pt idx="119">
                  <c:v>80800</c:v>
                </c:pt>
                <c:pt idx="120">
                  <c:v>133500</c:v>
                </c:pt>
                <c:pt idx="121">
                  <c:v>266900</c:v>
                </c:pt>
                <c:pt idx="122">
                  <c:v>302550</c:v>
                </c:pt>
                <c:pt idx="123">
                  <c:v>265550</c:v>
                </c:pt>
                <c:pt idx="124">
                  <c:v>310975</c:v>
                </c:pt>
                <c:pt idx="125">
                  <c:v>190350</c:v>
                </c:pt>
                <c:pt idx="126">
                  <c:v>183725</c:v>
                </c:pt>
                <c:pt idx="127">
                  <c:v>62525</c:v>
                </c:pt>
                <c:pt idx="128">
                  <c:v>116075</c:v>
                </c:pt>
                <c:pt idx="129">
                  <c:v>45225</c:v>
                </c:pt>
                <c:pt idx="130">
                  <c:v>84825</c:v>
                </c:pt>
                <c:pt idx="131">
                  <c:v>43900</c:v>
                </c:pt>
                <c:pt idx="132">
                  <c:v>101900</c:v>
                </c:pt>
                <c:pt idx="133">
                  <c:v>85550</c:v>
                </c:pt>
                <c:pt idx="134">
                  <c:v>323450</c:v>
                </c:pt>
                <c:pt idx="135">
                  <c:v>82575</c:v>
                </c:pt>
                <c:pt idx="136">
                  <c:v>14850</c:v>
                </c:pt>
                <c:pt idx="137">
                  <c:v>74200</c:v>
                </c:pt>
                <c:pt idx="138">
                  <c:v>222975</c:v>
                </c:pt>
                <c:pt idx="139">
                  <c:v>290575</c:v>
                </c:pt>
                <c:pt idx="140">
                  <c:v>82750</c:v>
                </c:pt>
                <c:pt idx="141">
                  <c:v>170475</c:v>
                </c:pt>
                <c:pt idx="142">
                  <c:v>143375</c:v>
                </c:pt>
                <c:pt idx="143">
                  <c:v>143175</c:v>
                </c:pt>
                <c:pt idx="144">
                  <c:v>95200</c:v>
                </c:pt>
                <c:pt idx="145">
                  <c:v>77450</c:v>
                </c:pt>
                <c:pt idx="146">
                  <c:v>91975</c:v>
                </c:pt>
                <c:pt idx="147">
                  <c:v>44300</c:v>
                </c:pt>
                <c:pt idx="148">
                  <c:v>79275</c:v>
                </c:pt>
                <c:pt idx="149">
                  <c:v>91950</c:v>
                </c:pt>
                <c:pt idx="150">
                  <c:v>128025</c:v>
                </c:pt>
                <c:pt idx="151">
                  <c:v>60700</c:v>
                </c:pt>
                <c:pt idx="152">
                  <c:v>79650</c:v>
                </c:pt>
                <c:pt idx="153">
                  <c:v>75975</c:v>
                </c:pt>
                <c:pt idx="154">
                  <c:v>100600</c:v>
                </c:pt>
                <c:pt idx="155">
                  <c:v>79375</c:v>
                </c:pt>
                <c:pt idx="156">
                  <c:v>221925</c:v>
                </c:pt>
                <c:pt idx="157">
                  <c:v>60825</c:v>
                </c:pt>
                <c:pt idx="158">
                  <c:v>97675</c:v>
                </c:pt>
                <c:pt idx="159">
                  <c:v>81800</c:v>
                </c:pt>
                <c:pt idx="160">
                  <c:v>209375</c:v>
                </c:pt>
                <c:pt idx="161">
                  <c:v>202725</c:v>
                </c:pt>
                <c:pt idx="162">
                  <c:v>78125</c:v>
                </c:pt>
                <c:pt idx="163">
                  <c:v>54650</c:v>
                </c:pt>
                <c:pt idx="164">
                  <c:v>112500</c:v>
                </c:pt>
                <c:pt idx="165">
                  <c:v>100175</c:v>
                </c:pt>
                <c:pt idx="166">
                  <c:v>57300</c:v>
                </c:pt>
                <c:pt idx="167">
                  <c:v>128200</c:v>
                </c:pt>
                <c:pt idx="168">
                  <c:v>112975</c:v>
                </c:pt>
                <c:pt idx="169">
                  <c:v>69925</c:v>
                </c:pt>
                <c:pt idx="170">
                  <c:v>52875</c:v>
                </c:pt>
                <c:pt idx="171">
                  <c:v>45025</c:v>
                </c:pt>
                <c:pt idx="172">
                  <c:v>41650</c:v>
                </c:pt>
                <c:pt idx="173">
                  <c:v>43625</c:v>
                </c:pt>
                <c:pt idx="174">
                  <c:v>16625</c:v>
                </c:pt>
                <c:pt idx="175">
                  <c:v>168975</c:v>
                </c:pt>
                <c:pt idx="176">
                  <c:v>88875</c:v>
                </c:pt>
                <c:pt idx="177">
                  <c:v>134550</c:v>
                </c:pt>
                <c:pt idx="178">
                  <c:v>75775</c:v>
                </c:pt>
                <c:pt idx="179">
                  <c:v>121400</c:v>
                </c:pt>
                <c:pt idx="180">
                  <c:v>294850</c:v>
                </c:pt>
                <c:pt idx="181">
                  <c:v>719300</c:v>
                </c:pt>
                <c:pt idx="182">
                  <c:v>154900</c:v>
                </c:pt>
                <c:pt idx="183">
                  <c:v>87500</c:v>
                </c:pt>
                <c:pt idx="184">
                  <c:v>91375</c:v>
                </c:pt>
                <c:pt idx="185">
                  <c:v>113050</c:v>
                </c:pt>
                <c:pt idx="186">
                  <c:v>99375</c:v>
                </c:pt>
                <c:pt idx="187">
                  <c:v>109575</c:v>
                </c:pt>
                <c:pt idx="188">
                  <c:v>25425</c:v>
                </c:pt>
                <c:pt idx="189">
                  <c:v>56450</c:v>
                </c:pt>
                <c:pt idx="190">
                  <c:v>222750</c:v>
                </c:pt>
                <c:pt idx="191">
                  <c:v>112950</c:v>
                </c:pt>
                <c:pt idx="192">
                  <c:v>57075</c:v>
                </c:pt>
              </c:numCache>
            </c:numRef>
          </c:val>
          <c:extLst>
            <c:ext xmlns:c16="http://schemas.microsoft.com/office/drawing/2014/chart" uri="{C3380CC4-5D6E-409C-BE32-E72D297353CC}">
              <c16:uniqueId val="{00000000-D512-42C7-BA33-A629F89CF49E}"/>
            </c:ext>
          </c:extLst>
        </c:ser>
        <c:dLbls>
          <c:showLegendKey val="0"/>
          <c:showVal val="0"/>
          <c:showCatName val="0"/>
          <c:showSerName val="0"/>
          <c:showPercent val="0"/>
          <c:showBubbleSize val="0"/>
        </c:dLbls>
        <c:gapWidth val="219"/>
        <c:axId val="779445056"/>
        <c:axId val="779465216"/>
      </c:barChart>
      <c:lineChart>
        <c:grouping val="standard"/>
        <c:varyColors val="0"/>
        <c:ser>
          <c:idx val="0"/>
          <c:order val="0"/>
          <c:tx>
            <c:strRef>
              <c:f>'G Mining Ventures - Hist Data'!$F$1</c:f>
              <c:strCache>
                <c:ptCount val="1"/>
                <c:pt idx="0">
                  <c:v>Adj Close</c:v>
                </c:pt>
              </c:strCache>
            </c:strRef>
          </c:tx>
          <c:spPr>
            <a:ln w="28575" cap="rnd">
              <a:gradFill>
                <a:gsLst>
                  <a:gs pos="31000">
                    <a:srgbClr val="F7EF8A"/>
                  </a:gs>
                  <a:gs pos="0">
                    <a:srgbClr val="AE8625"/>
                  </a:gs>
                  <a:gs pos="100000">
                    <a:srgbClr val="D2AC47"/>
                  </a:gs>
                  <a:gs pos="64000">
                    <a:srgbClr val="EDC967"/>
                  </a:gs>
                </a:gsLst>
                <a:lin ang="5400000" scaled="1"/>
              </a:gradFill>
              <a:round/>
            </a:ln>
            <a:effectLst/>
          </c:spPr>
          <c:marker>
            <c:symbol val="none"/>
          </c:marker>
          <c:cat>
            <c:numRef>
              <c:f>'G Mining Ventures - Hist Data'!$A$2:$A$194</c:f>
              <c:numCache>
                <c:formatCode>[$-F800]dddd\,\ mmmm\ dd\,\ yyyy</c:formatCode>
                <c:ptCount val="193"/>
                <c:pt idx="0">
                  <c:v>45667</c:v>
                </c:pt>
                <c:pt idx="1">
                  <c:v>45666</c:v>
                </c:pt>
                <c:pt idx="2">
                  <c:v>45665</c:v>
                </c:pt>
                <c:pt idx="3">
                  <c:v>45664</c:v>
                </c:pt>
                <c:pt idx="4">
                  <c:v>45663</c:v>
                </c:pt>
                <c:pt idx="5">
                  <c:v>45660</c:v>
                </c:pt>
                <c:pt idx="6">
                  <c:v>45659</c:v>
                </c:pt>
                <c:pt idx="7">
                  <c:v>45657</c:v>
                </c:pt>
                <c:pt idx="8">
                  <c:v>45656</c:v>
                </c:pt>
                <c:pt idx="9">
                  <c:v>45653</c:v>
                </c:pt>
                <c:pt idx="10">
                  <c:v>45650</c:v>
                </c:pt>
                <c:pt idx="11">
                  <c:v>45649</c:v>
                </c:pt>
                <c:pt idx="12">
                  <c:v>45646</c:v>
                </c:pt>
                <c:pt idx="13">
                  <c:v>45645</c:v>
                </c:pt>
                <c:pt idx="14">
                  <c:v>45644</c:v>
                </c:pt>
                <c:pt idx="15">
                  <c:v>45643</c:v>
                </c:pt>
                <c:pt idx="16">
                  <c:v>45642</c:v>
                </c:pt>
                <c:pt idx="17">
                  <c:v>45639</c:v>
                </c:pt>
                <c:pt idx="18">
                  <c:v>45638</c:v>
                </c:pt>
                <c:pt idx="19">
                  <c:v>45637</c:v>
                </c:pt>
                <c:pt idx="20">
                  <c:v>45636</c:v>
                </c:pt>
                <c:pt idx="21">
                  <c:v>45635</c:v>
                </c:pt>
                <c:pt idx="22">
                  <c:v>45632</c:v>
                </c:pt>
                <c:pt idx="23">
                  <c:v>45631</c:v>
                </c:pt>
                <c:pt idx="24">
                  <c:v>45630</c:v>
                </c:pt>
                <c:pt idx="25">
                  <c:v>45629</c:v>
                </c:pt>
                <c:pt idx="26">
                  <c:v>45628</c:v>
                </c:pt>
                <c:pt idx="27">
                  <c:v>45625</c:v>
                </c:pt>
                <c:pt idx="28">
                  <c:v>45624</c:v>
                </c:pt>
                <c:pt idx="29">
                  <c:v>45623</c:v>
                </c:pt>
                <c:pt idx="30">
                  <c:v>45622</c:v>
                </c:pt>
                <c:pt idx="31">
                  <c:v>45621</c:v>
                </c:pt>
                <c:pt idx="32">
                  <c:v>45618</c:v>
                </c:pt>
                <c:pt idx="33">
                  <c:v>45617</c:v>
                </c:pt>
                <c:pt idx="34">
                  <c:v>45616</c:v>
                </c:pt>
                <c:pt idx="35">
                  <c:v>45615</c:v>
                </c:pt>
                <c:pt idx="36">
                  <c:v>45614</c:v>
                </c:pt>
                <c:pt idx="37">
                  <c:v>45611</c:v>
                </c:pt>
                <c:pt idx="38">
                  <c:v>45610</c:v>
                </c:pt>
                <c:pt idx="39">
                  <c:v>45609</c:v>
                </c:pt>
                <c:pt idx="40">
                  <c:v>45608</c:v>
                </c:pt>
                <c:pt idx="41">
                  <c:v>45607</c:v>
                </c:pt>
                <c:pt idx="42">
                  <c:v>45604</c:v>
                </c:pt>
                <c:pt idx="43">
                  <c:v>45604</c:v>
                </c:pt>
                <c:pt idx="44">
                  <c:v>45602</c:v>
                </c:pt>
                <c:pt idx="45">
                  <c:v>45601</c:v>
                </c:pt>
                <c:pt idx="46">
                  <c:v>45600</c:v>
                </c:pt>
                <c:pt idx="47">
                  <c:v>45597</c:v>
                </c:pt>
                <c:pt idx="48">
                  <c:v>45596</c:v>
                </c:pt>
                <c:pt idx="49">
                  <c:v>45595</c:v>
                </c:pt>
                <c:pt idx="50">
                  <c:v>45594</c:v>
                </c:pt>
                <c:pt idx="51">
                  <c:v>45593</c:v>
                </c:pt>
                <c:pt idx="52">
                  <c:v>45590</c:v>
                </c:pt>
                <c:pt idx="53">
                  <c:v>45589</c:v>
                </c:pt>
                <c:pt idx="54">
                  <c:v>45588</c:v>
                </c:pt>
                <c:pt idx="55">
                  <c:v>45587</c:v>
                </c:pt>
                <c:pt idx="56">
                  <c:v>45586</c:v>
                </c:pt>
                <c:pt idx="57">
                  <c:v>45583</c:v>
                </c:pt>
                <c:pt idx="58">
                  <c:v>45582</c:v>
                </c:pt>
                <c:pt idx="59">
                  <c:v>45581</c:v>
                </c:pt>
                <c:pt idx="60">
                  <c:v>45580</c:v>
                </c:pt>
                <c:pt idx="61">
                  <c:v>45576</c:v>
                </c:pt>
                <c:pt idx="62">
                  <c:v>45575</c:v>
                </c:pt>
                <c:pt idx="63">
                  <c:v>45574</c:v>
                </c:pt>
                <c:pt idx="64">
                  <c:v>45573</c:v>
                </c:pt>
                <c:pt idx="65">
                  <c:v>45572</c:v>
                </c:pt>
                <c:pt idx="66">
                  <c:v>45569</c:v>
                </c:pt>
                <c:pt idx="67">
                  <c:v>45568</c:v>
                </c:pt>
                <c:pt idx="68">
                  <c:v>45567</c:v>
                </c:pt>
                <c:pt idx="69">
                  <c:v>45566</c:v>
                </c:pt>
                <c:pt idx="70">
                  <c:v>45565</c:v>
                </c:pt>
                <c:pt idx="71">
                  <c:v>45562</c:v>
                </c:pt>
                <c:pt idx="72">
                  <c:v>45561</c:v>
                </c:pt>
                <c:pt idx="73">
                  <c:v>45560</c:v>
                </c:pt>
                <c:pt idx="74">
                  <c:v>45559</c:v>
                </c:pt>
                <c:pt idx="75">
                  <c:v>45558</c:v>
                </c:pt>
                <c:pt idx="76">
                  <c:v>45555</c:v>
                </c:pt>
                <c:pt idx="77">
                  <c:v>45554</c:v>
                </c:pt>
                <c:pt idx="78">
                  <c:v>45553</c:v>
                </c:pt>
                <c:pt idx="79">
                  <c:v>45552</c:v>
                </c:pt>
                <c:pt idx="80">
                  <c:v>45551</c:v>
                </c:pt>
                <c:pt idx="81">
                  <c:v>45548</c:v>
                </c:pt>
                <c:pt idx="82">
                  <c:v>45547</c:v>
                </c:pt>
                <c:pt idx="83">
                  <c:v>45546</c:v>
                </c:pt>
                <c:pt idx="84">
                  <c:v>45545</c:v>
                </c:pt>
                <c:pt idx="85">
                  <c:v>45544</c:v>
                </c:pt>
                <c:pt idx="86">
                  <c:v>45541</c:v>
                </c:pt>
                <c:pt idx="87">
                  <c:v>45540</c:v>
                </c:pt>
                <c:pt idx="88">
                  <c:v>45539</c:v>
                </c:pt>
                <c:pt idx="89">
                  <c:v>45538</c:v>
                </c:pt>
                <c:pt idx="90">
                  <c:v>45534</c:v>
                </c:pt>
                <c:pt idx="91">
                  <c:v>45533</c:v>
                </c:pt>
                <c:pt idx="92">
                  <c:v>45532</c:v>
                </c:pt>
                <c:pt idx="93">
                  <c:v>45531</c:v>
                </c:pt>
                <c:pt idx="94">
                  <c:v>45530</c:v>
                </c:pt>
                <c:pt idx="95">
                  <c:v>45527</c:v>
                </c:pt>
                <c:pt idx="96">
                  <c:v>45526</c:v>
                </c:pt>
                <c:pt idx="97">
                  <c:v>45525</c:v>
                </c:pt>
                <c:pt idx="98">
                  <c:v>45524</c:v>
                </c:pt>
                <c:pt idx="99">
                  <c:v>45523</c:v>
                </c:pt>
                <c:pt idx="100">
                  <c:v>45520</c:v>
                </c:pt>
                <c:pt idx="101">
                  <c:v>45519</c:v>
                </c:pt>
                <c:pt idx="102">
                  <c:v>45518</c:v>
                </c:pt>
                <c:pt idx="103">
                  <c:v>45517</c:v>
                </c:pt>
                <c:pt idx="104">
                  <c:v>45516</c:v>
                </c:pt>
                <c:pt idx="105">
                  <c:v>45513</c:v>
                </c:pt>
                <c:pt idx="106">
                  <c:v>45512</c:v>
                </c:pt>
                <c:pt idx="107">
                  <c:v>45511</c:v>
                </c:pt>
                <c:pt idx="108">
                  <c:v>45510</c:v>
                </c:pt>
                <c:pt idx="109">
                  <c:v>45506</c:v>
                </c:pt>
                <c:pt idx="110">
                  <c:v>45505</c:v>
                </c:pt>
                <c:pt idx="111">
                  <c:v>45504</c:v>
                </c:pt>
                <c:pt idx="112">
                  <c:v>45503</c:v>
                </c:pt>
                <c:pt idx="113">
                  <c:v>45502</c:v>
                </c:pt>
                <c:pt idx="114">
                  <c:v>45499</c:v>
                </c:pt>
                <c:pt idx="115">
                  <c:v>45498</c:v>
                </c:pt>
                <c:pt idx="116">
                  <c:v>45497</c:v>
                </c:pt>
                <c:pt idx="117">
                  <c:v>45496</c:v>
                </c:pt>
                <c:pt idx="118">
                  <c:v>45495</c:v>
                </c:pt>
                <c:pt idx="119">
                  <c:v>45492</c:v>
                </c:pt>
                <c:pt idx="120">
                  <c:v>45491</c:v>
                </c:pt>
                <c:pt idx="121">
                  <c:v>45490</c:v>
                </c:pt>
                <c:pt idx="122">
                  <c:v>45489</c:v>
                </c:pt>
                <c:pt idx="123">
                  <c:v>45488</c:v>
                </c:pt>
                <c:pt idx="124">
                  <c:v>45485</c:v>
                </c:pt>
                <c:pt idx="125">
                  <c:v>45484</c:v>
                </c:pt>
                <c:pt idx="126">
                  <c:v>45483</c:v>
                </c:pt>
                <c:pt idx="127">
                  <c:v>45482</c:v>
                </c:pt>
                <c:pt idx="128">
                  <c:v>45481</c:v>
                </c:pt>
                <c:pt idx="129">
                  <c:v>45478</c:v>
                </c:pt>
                <c:pt idx="130">
                  <c:v>45477</c:v>
                </c:pt>
                <c:pt idx="131">
                  <c:v>45476</c:v>
                </c:pt>
                <c:pt idx="132">
                  <c:v>45475</c:v>
                </c:pt>
                <c:pt idx="133">
                  <c:v>45471</c:v>
                </c:pt>
                <c:pt idx="134">
                  <c:v>45470</c:v>
                </c:pt>
                <c:pt idx="135">
                  <c:v>45469</c:v>
                </c:pt>
                <c:pt idx="136">
                  <c:v>45468</c:v>
                </c:pt>
                <c:pt idx="137">
                  <c:v>45467</c:v>
                </c:pt>
                <c:pt idx="138">
                  <c:v>45464</c:v>
                </c:pt>
                <c:pt idx="139">
                  <c:v>45463</c:v>
                </c:pt>
                <c:pt idx="140">
                  <c:v>45462</c:v>
                </c:pt>
                <c:pt idx="141">
                  <c:v>45461</c:v>
                </c:pt>
                <c:pt idx="142">
                  <c:v>45460</c:v>
                </c:pt>
                <c:pt idx="143">
                  <c:v>45457</c:v>
                </c:pt>
                <c:pt idx="144">
                  <c:v>45456</c:v>
                </c:pt>
                <c:pt idx="145">
                  <c:v>45455</c:v>
                </c:pt>
                <c:pt idx="146">
                  <c:v>45454</c:v>
                </c:pt>
                <c:pt idx="147">
                  <c:v>45453</c:v>
                </c:pt>
                <c:pt idx="148">
                  <c:v>45450</c:v>
                </c:pt>
                <c:pt idx="149">
                  <c:v>45449</c:v>
                </c:pt>
                <c:pt idx="150">
                  <c:v>45448</c:v>
                </c:pt>
                <c:pt idx="151">
                  <c:v>45447</c:v>
                </c:pt>
                <c:pt idx="152">
                  <c:v>45446</c:v>
                </c:pt>
                <c:pt idx="153">
                  <c:v>45443</c:v>
                </c:pt>
                <c:pt idx="154">
                  <c:v>45442</c:v>
                </c:pt>
                <c:pt idx="155">
                  <c:v>45441</c:v>
                </c:pt>
                <c:pt idx="156">
                  <c:v>45440</c:v>
                </c:pt>
                <c:pt idx="157">
                  <c:v>45439</c:v>
                </c:pt>
                <c:pt idx="158">
                  <c:v>45436</c:v>
                </c:pt>
                <c:pt idx="159">
                  <c:v>45435</c:v>
                </c:pt>
                <c:pt idx="160">
                  <c:v>45434</c:v>
                </c:pt>
                <c:pt idx="161">
                  <c:v>45433</c:v>
                </c:pt>
                <c:pt idx="162">
                  <c:v>45429</c:v>
                </c:pt>
                <c:pt idx="163">
                  <c:v>45428</c:v>
                </c:pt>
                <c:pt idx="164">
                  <c:v>45427</c:v>
                </c:pt>
                <c:pt idx="165">
                  <c:v>45426</c:v>
                </c:pt>
                <c:pt idx="166">
                  <c:v>45425</c:v>
                </c:pt>
                <c:pt idx="167">
                  <c:v>45422</c:v>
                </c:pt>
                <c:pt idx="168">
                  <c:v>45421</c:v>
                </c:pt>
                <c:pt idx="169">
                  <c:v>45420</c:v>
                </c:pt>
                <c:pt idx="170">
                  <c:v>45419</c:v>
                </c:pt>
                <c:pt idx="171">
                  <c:v>45418</c:v>
                </c:pt>
                <c:pt idx="172">
                  <c:v>45415</c:v>
                </c:pt>
                <c:pt idx="173">
                  <c:v>45414</c:v>
                </c:pt>
                <c:pt idx="174">
                  <c:v>45413</c:v>
                </c:pt>
                <c:pt idx="175">
                  <c:v>45412</c:v>
                </c:pt>
                <c:pt idx="176">
                  <c:v>45411</c:v>
                </c:pt>
                <c:pt idx="177">
                  <c:v>45408</c:v>
                </c:pt>
                <c:pt idx="178">
                  <c:v>45407</c:v>
                </c:pt>
                <c:pt idx="179">
                  <c:v>45406</c:v>
                </c:pt>
                <c:pt idx="180">
                  <c:v>45405</c:v>
                </c:pt>
                <c:pt idx="181">
                  <c:v>45404</c:v>
                </c:pt>
                <c:pt idx="182">
                  <c:v>45401</c:v>
                </c:pt>
                <c:pt idx="183">
                  <c:v>45400</c:v>
                </c:pt>
                <c:pt idx="184">
                  <c:v>45399</c:v>
                </c:pt>
                <c:pt idx="185">
                  <c:v>45398</c:v>
                </c:pt>
                <c:pt idx="186">
                  <c:v>45397</c:v>
                </c:pt>
                <c:pt idx="187">
                  <c:v>45394</c:v>
                </c:pt>
                <c:pt idx="188">
                  <c:v>45393</c:v>
                </c:pt>
                <c:pt idx="189">
                  <c:v>45392</c:v>
                </c:pt>
                <c:pt idx="190">
                  <c:v>45391</c:v>
                </c:pt>
                <c:pt idx="191">
                  <c:v>45390</c:v>
                </c:pt>
                <c:pt idx="192">
                  <c:v>45387</c:v>
                </c:pt>
              </c:numCache>
            </c:numRef>
          </c:cat>
          <c:val>
            <c:numRef>
              <c:f>'G Mining Ventures - Hist Data'!$F$2:$F$194</c:f>
              <c:numCache>
                <c:formatCode>0.00</c:formatCode>
                <c:ptCount val="193"/>
                <c:pt idx="0">
                  <c:v>13.2</c:v>
                </c:pt>
                <c:pt idx="1">
                  <c:v>13.2</c:v>
                </c:pt>
                <c:pt idx="2">
                  <c:v>13</c:v>
                </c:pt>
                <c:pt idx="3">
                  <c:v>12.26</c:v>
                </c:pt>
                <c:pt idx="4">
                  <c:v>11.56</c:v>
                </c:pt>
                <c:pt idx="5">
                  <c:v>11.62</c:v>
                </c:pt>
                <c:pt idx="6">
                  <c:v>11.56</c:v>
                </c:pt>
                <c:pt idx="7">
                  <c:v>10.8</c:v>
                </c:pt>
                <c:pt idx="8">
                  <c:v>10.46</c:v>
                </c:pt>
                <c:pt idx="9">
                  <c:v>10.67</c:v>
                </c:pt>
                <c:pt idx="10">
                  <c:v>10.61</c:v>
                </c:pt>
                <c:pt idx="11">
                  <c:v>10.68</c:v>
                </c:pt>
                <c:pt idx="12">
                  <c:v>10.66</c:v>
                </c:pt>
                <c:pt idx="13">
                  <c:v>10.5</c:v>
                </c:pt>
                <c:pt idx="14">
                  <c:v>10.33</c:v>
                </c:pt>
                <c:pt idx="15">
                  <c:v>10.58</c:v>
                </c:pt>
                <c:pt idx="16">
                  <c:v>10.66</c:v>
                </c:pt>
                <c:pt idx="17">
                  <c:v>10.8</c:v>
                </c:pt>
                <c:pt idx="18">
                  <c:v>11.05</c:v>
                </c:pt>
                <c:pt idx="19">
                  <c:v>11.51</c:v>
                </c:pt>
                <c:pt idx="20">
                  <c:v>11.09</c:v>
                </c:pt>
                <c:pt idx="21">
                  <c:v>11.28</c:v>
                </c:pt>
                <c:pt idx="22">
                  <c:v>10.98</c:v>
                </c:pt>
                <c:pt idx="23">
                  <c:v>11</c:v>
                </c:pt>
                <c:pt idx="24">
                  <c:v>10.76</c:v>
                </c:pt>
                <c:pt idx="25">
                  <c:v>10.55</c:v>
                </c:pt>
                <c:pt idx="26">
                  <c:v>10.3</c:v>
                </c:pt>
                <c:pt idx="27">
                  <c:v>10.67</c:v>
                </c:pt>
                <c:pt idx="28">
                  <c:v>10.71</c:v>
                </c:pt>
                <c:pt idx="29">
                  <c:v>10.6</c:v>
                </c:pt>
                <c:pt idx="30">
                  <c:v>10.52</c:v>
                </c:pt>
                <c:pt idx="31">
                  <c:v>10.4</c:v>
                </c:pt>
                <c:pt idx="32">
                  <c:v>10.87</c:v>
                </c:pt>
                <c:pt idx="33">
                  <c:v>10.8</c:v>
                </c:pt>
                <c:pt idx="34">
                  <c:v>11.11</c:v>
                </c:pt>
                <c:pt idx="35">
                  <c:v>11.05</c:v>
                </c:pt>
                <c:pt idx="36">
                  <c:v>10.78</c:v>
                </c:pt>
                <c:pt idx="37">
                  <c:v>10.59</c:v>
                </c:pt>
                <c:pt idx="38">
                  <c:v>10.46</c:v>
                </c:pt>
                <c:pt idx="39">
                  <c:v>10.27</c:v>
                </c:pt>
                <c:pt idx="40">
                  <c:v>10.210000000000001</c:v>
                </c:pt>
                <c:pt idx="41">
                  <c:v>10.53</c:v>
                </c:pt>
                <c:pt idx="42">
                  <c:v>11.44</c:v>
                </c:pt>
                <c:pt idx="43">
                  <c:v>11.57</c:v>
                </c:pt>
                <c:pt idx="44">
                  <c:v>11.66</c:v>
                </c:pt>
                <c:pt idx="45">
                  <c:v>11.75</c:v>
                </c:pt>
                <c:pt idx="46">
                  <c:v>11.83</c:v>
                </c:pt>
                <c:pt idx="47">
                  <c:v>12.05</c:v>
                </c:pt>
                <c:pt idx="48">
                  <c:v>11.89</c:v>
                </c:pt>
                <c:pt idx="49">
                  <c:v>12.29</c:v>
                </c:pt>
                <c:pt idx="50">
                  <c:v>12.37</c:v>
                </c:pt>
                <c:pt idx="51">
                  <c:v>12.56</c:v>
                </c:pt>
                <c:pt idx="52">
                  <c:v>12.67</c:v>
                </c:pt>
                <c:pt idx="53">
                  <c:v>12.23</c:v>
                </c:pt>
                <c:pt idx="54">
                  <c:v>12.2</c:v>
                </c:pt>
                <c:pt idx="55">
                  <c:v>12.25</c:v>
                </c:pt>
                <c:pt idx="56">
                  <c:v>12.03</c:v>
                </c:pt>
                <c:pt idx="57">
                  <c:v>11.24</c:v>
                </c:pt>
                <c:pt idx="58">
                  <c:v>10.67</c:v>
                </c:pt>
                <c:pt idx="59">
                  <c:v>10.02</c:v>
                </c:pt>
                <c:pt idx="60">
                  <c:v>9.85</c:v>
                </c:pt>
                <c:pt idx="61">
                  <c:v>9.91</c:v>
                </c:pt>
                <c:pt idx="62">
                  <c:v>9.34</c:v>
                </c:pt>
                <c:pt idx="63">
                  <c:v>8.98</c:v>
                </c:pt>
                <c:pt idx="64">
                  <c:v>9.3000000000000007</c:v>
                </c:pt>
                <c:pt idx="65">
                  <c:v>9.23</c:v>
                </c:pt>
                <c:pt idx="66">
                  <c:v>9.32</c:v>
                </c:pt>
                <c:pt idx="67">
                  <c:v>9.19</c:v>
                </c:pt>
                <c:pt idx="68">
                  <c:v>9.3800000000000008</c:v>
                </c:pt>
                <c:pt idx="69">
                  <c:v>9.3800000000000008</c:v>
                </c:pt>
                <c:pt idx="70">
                  <c:v>9.3800000000000008</c:v>
                </c:pt>
                <c:pt idx="71">
                  <c:v>9.4499999999999993</c:v>
                </c:pt>
                <c:pt idx="72">
                  <c:v>10</c:v>
                </c:pt>
                <c:pt idx="73">
                  <c:v>10.050000000000001</c:v>
                </c:pt>
                <c:pt idx="74">
                  <c:v>10.1</c:v>
                </c:pt>
                <c:pt idx="75">
                  <c:v>10.09</c:v>
                </c:pt>
                <c:pt idx="76">
                  <c:v>9.65</c:v>
                </c:pt>
                <c:pt idx="77">
                  <c:v>9.3000000000000007</c:v>
                </c:pt>
                <c:pt idx="78">
                  <c:v>9.25</c:v>
                </c:pt>
                <c:pt idx="79">
                  <c:v>9.69</c:v>
                </c:pt>
                <c:pt idx="80">
                  <c:v>9.7799999999999994</c:v>
                </c:pt>
                <c:pt idx="81">
                  <c:v>9.85</c:v>
                </c:pt>
                <c:pt idx="82">
                  <c:v>9.3000000000000007</c:v>
                </c:pt>
                <c:pt idx="83">
                  <c:v>8.59</c:v>
                </c:pt>
                <c:pt idx="84">
                  <c:v>8.66</c:v>
                </c:pt>
                <c:pt idx="85">
                  <c:v>8.81</c:v>
                </c:pt>
                <c:pt idx="86">
                  <c:v>7.9</c:v>
                </c:pt>
                <c:pt idx="87">
                  <c:v>8.1</c:v>
                </c:pt>
                <c:pt idx="88">
                  <c:v>8.2899999999999991</c:v>
                </c:pt>
                <c:pt idx="89">
                  <c:v>8.32</c:v>
                </c:pt>
                <c:pt idx="90">
                  <c:v>8.57</c:v>
                </c:pt>
                <c:pt idx="91">
                  <c:v>8.6999999999999993</c:v>
                </c:pt>
                <c:pt idx="92">
                  <c:v>8.3800000000000008</c:v>
                </c:pt>
                <c:pt idx="93">
                  <c:v>8.43</c:v>
                </c:pt>
                <c:pt idx="94">
                  <c:v>8.39</c:v>
                </c:pt>
                <c:pt idx="95">
                  <c:v>8.48</c:v>
                </c:pt>
                <c:pt idx="96">
                  <c:v>8.43</c:v>
                </c:pt>
                <c:pt idx="97">
                  <c:v>8.91</c:v>
                </c:pt>
                <c:pt idx="98">
                  <c:v>8.98</c:v>
                </c:pt>
                <c:pt idx="99">
                  <c:v>9.0299999999999994</c:v>
                </c:pt>
                <c:pt idx="100">
                  <c:v>8.84</c:v>
                </c:pt>
                <c:pt idx="101">
                  <c:v>8.8000000000000007</c:v>
                </c:pt>
                <c:pt idx="102">
                  <c:v>8.8800000000000008</c:v>
                </c:pt>
                <c:pt idx="103">
                  <c:v>8.85</c:v>
                </c:pt>
                <c:pt idx="104">
                  <c:v>9.3800000000000008</c:v>
                </c:pt>
                <c:pt idx="105">
                  <c:v>8.76</c:v>
                </c:pt>
                <c:pt idx="106">
                  <c:v>8.6999999999999993</c:v>
                </c:pt>
                <c:pt idx="107">
                  <c:v>8.75</c:v>
                </c:pt>
                <c:pt idx="108">
                  <c:v>8.9700000000000006</c:v>
                </c:pt>
                <c:pt idx="109">
                  <c:v>9.61</c:v>
                </c:pt>
                <c:pt idx="110">
                  <c:v>9.64</c:v>
                </c:pt>
                <c:pt idx="111">
                  <c:v>9.69</c:v>
                </c:pt>
                <c:pt idx="112">
                  <c:v>9.36</c:v>
                </c:pt>
                <c:pt idx="113">
                  <c:v>9.1300000000000008</c:v>
                </c:pt>
                <c:pt idx="114">
                  <c:v>8.76</c:v>
                </c:pt>
                <c:pt idx="115">
                  <c:v>8.66</c:v>
                </c:pt>
                <c:pt idx="116">
                  <c:v>9.1300000000000008</c:v>
                </c:pt>
                <c:pt idx="117">
                  <c:v>9.44</c:v>
                </c:pt>
                <c:pt idx="118">
                  <c:v>9.5</c:v>
                </c:pt>
                <c:pt idx="119">
                  <c:v>9.6300000000000008</c:v>
                </c:pt>
                <c:pt idx="120">
                  <c:v>9.64</c:v>
                </c:pt>
                <c:pt idx="121">
                  <c:v>9.85</c:v>
                </c:pt>
                <c:pt idx="122">
                  <c:v>10.039999999999999</c:v>
                </c:pt>
                <c:pt idx="123">
                  <c:v>10.36</c:v>
                </c:pt>
                <c:pt idx="124">
                  <c:v>10.36</c:v>
                </c:pt>
                <c:pt idx="125">
                  <c:v>10.52</c:v>
                </c:pt>
                <c:pt idx="126">
                  <c:v>10</c:v>
                </c:pt>
                <c:pt idx="127">
                  <c:v>10.16</c:v>
                </c:pt>
                <c:pt idx="128">
                  <c:v>10.28</c:v>
                </c:pt>
                <c:pt idx="129">
                  <c:v>9.7200000000000006</c:v>
                </c:pt>
                <c:pt idx="130">
                  <c:v>9.7200000000000006</c:v>
                </c:pt>
                <c:pt idx="131">
                  <c:v>9.52</c:v>
                </c:pt>
                <c:pt idx="132">
                  <c:v>9.24</c:v>
                </c:pt>
                <c:pt idx="133">
                  <c:v>9.44</c:v>
                </c:pt>
                <c:pt idx="134">
                  <c:v>9.44</c:v>
                </c:pt>
                <c:pt idx="135">
                  <c:v>9.64</c:v>
                </c:pt>
                <c:pt idx="136">
                  <c:v>9.6</c:v>
                </c:pt>
                <c:pt idx="137">
                  <c:v>9.52</c:v>
                </c:pt>
                <c:pt idx="138">
                  <c:v>9.4</c:v>
                </c:pt>
                <c:pt idx="139">
                  <c:v>9.56</c:v>
                </c:pt>
                <c:pt idx="140">
                  <c:v>9.2799999999999994</c:v>
                </c:pt>
                <c:pt idx="141">
                  <c:v>9.52</c:v>
                </c:pt>
                <c:pt idx="142">
                  <c:v>8.76</c:v>
                </c:pt>
                <c:pt idx="143">
                  <c:v>8.6</c:v>
                </c:pt>
                <c:pt idx="144">
                  <c:v>8.1199999999999992</c:v>
                </c:pt>
                <c:pt idx="145">
                  <c:v>7.68</c:v>
                </c:pt>
                <c:pt idx="146">
                  <c:v>7.84</c:v>
                </c:pt>
                <c:pt idx="147">
                  <c:v>7.56</c:v>
                </c:pt>
                <c:pt idx="148">
                  <c:v>7.6</c:v>
                </c:pt>
                <c:pt idx="149">
                  <c:v>8.0399999999999991</c:v>
                </c:pt>
                <c:pt idx="150">
                  <c:v>7.92</c:v>
                </c:pt>
                <c:pt idx="151">
                  <c:v>8.24</c:v>
                </c:pt>
                <c:pt idx="152">
                  <c:v>8.16</c:v>
                </c:pt>
                <c:pt idx="153">
                  <c:v>8.36</c:v>
                </c:pt>
                <c:pt idx="154">
                  <c:v>8.6</c:v>
                </c:pt>
                <c:pt idx="155">
                  <c:v>8.56</c:v>
                </c:pt>
                <c:pt idx="156">
                  <c:v>8.7200000000000006</c:v>
                </c:pt>
                <c:pt idx="157">
                  <c:v>8.24</c:v>
                </c:pt>
                <c:pt idx="158">
                  <c:v>8.4</c:v>
                </c:pt>
                <c:pt idx="159">
                  <c:v>8.56</c:v>
                </c:pt>
                <c:pt idx="160">
                  <c:v>8.8000000000000007</c:v>
                </c:pt>
                <c:pt idx="161">
                  <c:v>9.08</c:v>
                </c:pt>
                <c:pt idx="162">
                  <c:v>8.68</c:v>
                </c:pt>
                <c:pt idx="163">
                  <c:v>8.36</c:v>
                </c:pt>
                <c:pt idx="164">
                  <c:v>8.24</c:v>
                </c:pt>
                <c:pt idx="165">
                  <c:v>8.64</c:v>
                </c:pt>
                <c:pt idx="166">
                  <c:v>8.52</c:v>
                </c:pt>
                <c:pt idx="167">
                  <c:v>8.92</c:v>
                </c:pt>
                <c:pt idx="168">
                  <c:v>8.8000000000000007</c:v>
                </c:pt>
                <c:pt idx="169">
                  <c:v>8.44</c:v>
                </c:pt>
                <c:pt idx="170">
                  <c:v>8.48</c:v>
                </c:pt>
                <c:pt idx="171">
                  <c:v>8.4</c:v>
                </c:pt>
                <c:pt idx="172">
                  <c:v>8.4</c:v>
                </c:pt>
                <c:pt idx="173">
                  <c:v>8.4</c:v>
                </c:pt>
                <c:pt idx="174">
                  <c:v>8.48</c:v>
                </c:pt>
                <c:pt idx="175">
                  <c:v>8.48</c:v>
                </c:pt>
                <c:pt idx="176">
                  <c:v>8.52</c:v>
                </c:pt>
                <c:pt idx="177">
                  <c:v>8.56</c:v>
                </c:pt>
                <c:pt idx="178">
                  <c:v>8.48</c:v>
                </c:pt>
                <c:pt idx="179">
                  <c:v>8.44</c:v>
                </c:pt>
                <c:pt idx="180">
                  <c:v>8.6</c:v>
                </c:pt>
                <c:pt idx="181">
                  <c:v>8.16</c:v>
                </c:pt>
                <c:pt idx="182">
                  <c:v>9.08</c:v>
                </c:pt>
                <c:pt idx="183">
                  <c:v>9.08</c:v>
                </c:pt>
                <c:pt idx="184">
                  <c:v>9.1999999999999993</c:v>
                </c:pt>
                <c:pt idx="185">
                  <c:v>9.16</c:v>
                </c:pt>
                <c:pt idx="186">
                  <c:v>9.1999999999999993</c:v>
                </c:pt>
                <c:pt idx="187">
                  <c:v>9.32</c:v>
                </c:pt>
                <c:pt idx="188">
                  <c:v>8.9600000000000009</c:v>
                </c:pt>
                <c:pt idx="189">
                  <c:v>8.7200000000000006</c:v>
                </c:pt>
                <c:pt idx="190">
                  <c:v>9.36</c:v>
                </c:pt>
                <c:pt idx="191">
                  <c:v>8.92</c:v>
                </c:pt>
                <c:pt idx="192">
                  <c:v>8.92</c:v>
                </c:pt>
              </c:numCache>
            </c:numRef>
          </c:val>
          <c:smooth val="0"/>
          <c:extLst>
            <c:ext xmlns:c16="http://schemas.microsoft.com/office/drawing/2014/chart" uri="{C3380CC4-5D6E-409C-BE32-E72D297353CC}">
              <c16:uniqueId val="{00000001-D512-42C7-BA33-A629F89CF49E}"/>
            </c:ext>
          </c:extLst>
        </c:ser>
        <c:dLbls>
          <c:showLegendKey val="0"/>
          <c:showVal val="0"/>
          <c:showCatName val="0"/>
          <c:showSerName val="0"/>
          <c:showPercent val="0"/>
          <c:showBubbleSize val="0"/>
        </c:dLbls>
        <c:marker val="1"/>
        <c:smooth val="0"/>
        <c:axId val="779450816"/>
        <c:axId val="779468576"/>
      </c:lineChart>
      <c:dateAx>
        <c:axId val="779445056"/>
        <c:scaling>
          <c:orientation val="minMax"/>
        </c:scaling>
        <c:delete val="1"/>
        <c:axPos val="b"/>
        <c:numFmt formatCode="[$-F800]dddd\,\ mmmm\ dd\,\ yyyy" sourceLinked="1"/>
        <c:majorTickMark val="out"/>
        <c:minorTickMark val="none"/>
        <c:tickLblPos val="nextTo"/>
        <c:crossAx val="779465216"/>
        <c:crosses val="autoZero"/>
        <c:auto val="1"/>
        <c:lblOffset val="100"/>
        <c:baseTimeUnit val="days"/>
      </c:dateAx>
      <c:valAx>
        <c:axId val="77946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79445056"/>
        <c:crosses val="autoZero"/>
        <c:crossBetween val="between"/>
      </c:valAx>
      <c:valAx>
        <c:axId val="7794685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79450816"/>
        <c:crosses val="max"/>
        <c:crossBetween val="between"/>
      </c:valAx>
      <c:dateAx>
        <c:axId val="779450816"/>
        <c:scaling>
          <c:orientation val="minMax"/>
        </c:scaling>
        <c:delete val="1"/>
        <c:axPos val="b"/>
        <c:numFmt formatCode="[$-F800]dddd\,\ mmmm\ dd\,\ yyyy" sourceLinked="1"/>
        <c:majorTickMark val="out"/>
        <c:minorTickMark val="none"/>
        <c:tickLblPos val="nextTo"/>
        <c:crossAx val="779468576"/>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'Dashboard - Omai Gold Mines'!$G$102</c:f>
              <c:strCache>
                <c:ptCount val="1"/>
                <c:pt idx="0">
                  <c:v>Gross Revenue</c:v>
                </c:pt>
              </c:strCache>
            </c:strRef>
          </c:tx>
          <c:spPr>
            <a:gradFill>
              <a:gsLst>
                <a:gs pos="13000">
                  <a:srgbClr val="AE8625"/>
                </a:gs>
                <a:gs pos="38000">
                  <a:srgbClr val="D2AC47"/>
                </a:gs>
                <a:gs pos="68000">
                  <a:srgbClr val="F7EF8A"/>
                </a:gs>
                <a:gs pos="94000">
                  <a:srgbClr val="EDC967"/>
                </a:gs>
              </a:gsLst>
              <a:lin ang="5400000" scaled="1"/>
            </a:gradFill>
            <a:ln>
              <a:noFill/>
            </a:ln>
            <a:effectLst/>
          </c:spPr>
          <c:invertIfNegative val="0"/>
          <c:val>
            <c:numRef>
              <c:f>'Dashboard - Omai Gold Mines'!$H$102:$U$102</c:f>
              <c:numCache>
                <c:formatCode>#,##0;\(#,##0\)</c:formatCode>
                <c:ptCount val="14"/>
                <c:pt idx="1">
                  <c:v>178599999.99999997</c:v>
                </c:pt>
                <c:pt idx="2">
                  <c:v>222800000</c:v>
                </c:pt>
                <c:pt idx="3">
                  <c:v>300200000</c:v>
                </c:pt>
                <c:pt idx="4">
                  <c:v>299200000</c:v>
                </c:pt>
                <c:pt idx="5">
                  <c:v>291000000</c:v>
                </c:pt>
                <c:pt idx="6">
                  <c:v>233400000</c:v>
                </c:pt>
                <c:pt idx="7">
                  <c:v>244799999.99999997</c:v>
                </c:pt>
                <c:pt idx="8">
                  <c:v>302400000</c:v>
                </c:pt>
                <c:pt idx="9">
                  <c:v>272600000</c:v>
                </c:pt>
                <c:pt idx="10">
                  <c:v>354000000</c:v>
                </c:pt>
                <c:pt idx="11">
                  <c:v>352000000</c:v>
                </c:pt>
                <c:pt idx="12">
                  <c:v>368799999.99999994</c:v>
                </c:pt>
                <c:pt idx="13">
                  <c:v>260600000.00000006</c:v>
                </c:pt>
              </c:numCache>
            </c:numRef>
          </c:val>
          <c:extLst>
            <c:ext xmlns:c16="http://schemas.microsoft.com/office/drawing/2014/chart" uri="{C3380CC4-5D6E-409C-BE32-E72D297353CC}">
              <c16:uniqueId val="{00000000-8077-440E-8E50-AA1C6D5CC158}"/>
            </c:ext>
          </c:extLst>
        </c:ser>
        <c:ser>
          <c:idx val="1"/>
          <c:order val="1"/>
          <c:tx>
            <c:strRef>
              <c:f>'Dashboard - Omai Gold Mines'!$G$103</c:f>
              <c:strCache>
                <c:ptCount val="1"/>
                <c:pt idx="0">
                  <c:v>Total Opex</c:v>
                </c:pt>
              </c:strCache>
            </c:strRef>
          </c:tx>
          <c:spPr>
            <a:solidFill>
              <a:schemeClr val="dk1">
                <a:tint val="55000"/>
              </a:schemeClr>
            </a:solidFill>
            <a:ln>
              <a:noFill/>
            </a:ln>
            <a:effectLst/>
          </c:spPr>
          <c:invertIfNegative val="0"/>
          <c:val>
            <c:numRef>
              <c:f>'Dashboard - Omai Gold Mines'!$H$103:$U$103</c:f>
              <c:numCache>
                <c:formatCode>General</c:formatCode>
                <c:ptCount val="14"/>
                <c:pt idx="1">
                  <c:v>-81100000</c:v>
                </c:pt>
                <c:pt idx="2">
                  <c:v>-94900000</c:v>
                </c:pt>
                <c:pt idx="3">
                  <c:v>-97200000</c:v>
                </c:pt>
                <c:pt idx="4">
                  <c:v>-121700000</c:v>
                </c:pt>
                <c:pt idx="5">
                  <c:v>-126000000</c:v>
                </c:pt>
                <c:pt idx="6">
                  <c:v>-136000000</c:v>
                </c:pt>
                <c:pt idx="7">
                  <c:v>-136900000</c:v>
                </c:pt>
                <c:pt idx="8">
                  <c:v>-129800000</c:v>
                </c:pt>
                <c:pt idx="9">
                  <c:v>-95500000</c:v>
                </c:pt>
                <c:pt idx="10">
                  <c:v>-98500000</c:v>
                </c:pt>
                <c:pt idx="11">
                  <c:v>-93000000</c:v>
                </c:pt>
                <c:pt idx="12">
                  <c:v>-94700000</c:v>
                </c:pt>
                <c:pt idx="13">
                  <c:v>-58900000</c:v>
                </c:pt>
              </c:numCache>
            </c:numRef>
          </c:val>
          <c:extLst>
            <c:ext xmlns:c16="http://schemas.microsoft.com/office/drawing/2014/chart" uri="{C3380CC4-5D6E-409C-BE32-E72D297353CC}">
              <c16:uniqueId val="{00000001-8077-440E-8E50-AA1C6D5CC158}"/>
            </c:ext>
          </c:extLst>
        </c:ser>
        <c:ser>
          <c:idx val="2"/>
          <c:order val="2"/>
          <c:tx>
            <c:strRef>
              <c:f>'Dashboard - Omai Gold Mines'!$G$104</c:f>
              <c:strCache>
                <c:ptCount val="1"/>
                <c:pt idx="0">
                  <c:v>Combined Royalty</c:v>
                </c:pt>
              </c:strCache>
            </c:strRef>
          </c:tx>
          <c:spPr>
            <a:solidFill>
              <a:schemeClr val="dk1">
                <a:tint val="75000"/>
              </a:schemeClr>
            </a:solidFill>
            <a:ln>
              <a:noFill/>
            </a:ln>
            <a:effectLst/>
          </c:spPr>
          <c:invertIfNegative val="0"/>
          <c:val>
            <c:numRef>
              <c:f>'Dashboard - Omai Gold Mines'!$H$104:$U$104</c:f>
              <c:numCache>
                <c:formatCode>General</c:formatCode>
                <c:ptCount val="14"/>
                <c:pt idx="1">
                  <c:v>-16086374.13394919</c:v>
                </c:pt>
                <c:pt idx="2">
                  <c:v>-20020009.263547938</c:v>
                </c:pt>
                <c:pt idx="3">
                  <c:v>-27046905.089408528</c:v>
                </c:pt>
                <c:pt idx="4">
                  <c:v>-26937288.72024836</c:v>
                </c:pt>
                <c:pt idx="5">
                  <c:v>-26201347.04005672</c:v>
                </c:pt>
                <c:pt idx="6">
                  <c:v>-21049336.870026525</c:v>
                </c:pt>
                <c:pt idx="7">
                  <c:v>-22085666.104553118</c:v>
                </c:pt>
                <c:pt idx="8">
                  <c:v>-27237666.325486183</c:v>
                </c:pt>
                <c:pt idx="9">
                  <c:v>-24556699.47009841</c:v>
                </c:pt>
                <c:pt idx="10">
                  <c:v>-31890962.099125363</c:v>
                </c:pt>
                <c:pt idx="11">
                  <c:v>-31681031.95543829</c:v>
                </c:pt>
                <c:pt idx="12">
                  <c:v>-33236383.991043936</c:v>
                </c:pt>
                <c:pt idx="13">
                  <c:v>-23428198.019801985</c:v>
                </c:pt>
              </c:numCache>
            </c:numRef>
          </c:val>
          <c:extLst>
            <c:ext xmlns:c16="http://schemas.microsoft.com/office/drawing/2014/chart" uri="{C3380CC4-5D6E-409C-BE32-E72D297353CC}">
              <c16:uniqueId val="{00000002-8077-440E-8E50-AA1C6D5CC158}"/>
            </c:ext>
          </c:extLst>
        </c:ser>
        <c:ser>
          <c:idx val="3"/>
          <c:order val="3"/>
          <c:tx>
            <c:strRef>
              <c:f>'Dashboard - Omai Gold Mines'!$G$105</c:f>
              <c:strCache>
                <c:ptCount val="1"/>
                <c:pt idx="0">
                  <c:v>Taxes</c:v>
                </c:pt>
              </c:strCache>
            </c:strRef>
          </c:tx>
          <c:spPr>
            <a:solidFill>
              <a:schemeClr val="dk1">
                <a:tint val="98500"/>
              </a:schemeClr>
            </a:solidFill>
            <a:ln>
              <a:noFill/>
            </a:ln>
            <a:effectLst/>
          </c:spPr>
          <c:invertIfNegative val="0"/>
          <c:val>
            <c:numRef>
              <c:f>'Dashboard - Omai Gold Mines'!$H$105:$U$105</c:f>
              <c:numCache>
                <c:formatCode>General</c:formatCode>
                <c:ptCount val="14"/>
                <c:pt idx="1">
                  <c:v>-9516699.7450402584</c:v>
                </c:pt>
                <c:pt idx="2">
                  <c:v>-13981806.437629497</c:v>
                </c:pt>
                <c:pt idx="3">
                  <c:v>-22173686.441871848</c:v>
                </c:pt>
                <c:pt idx="4">
                  <c:v>-17693793.167360816</c:v>
                </c:pt>
                <c:pt idx="5">
                  <c:v>-15359084.513613164</c:v>
                </c:pt>
                <c:pt idx="6">
                  <c:v>-6773429.8131942553</c:v>
                </c:pt>
                <c:pt idx="7">
                  <c:v>-8140866.6388615696</c:v>
                </c:pt>
                <c:pt idx="8">
                  <c:v>-16353083.234073708</c:v>
                </c:pt>
                <c:pt idx="9">
                  <c:v>-18391673.615901113</c:v>
                </c:pt>
                <c:pt idx="10">
                  <c:v>-28737727.335560977</c:v>
                </c:pt>
                <c:pt idx="11">
                  <c:v>-30071071.534818351</c:v>
                </c:pt>
                <c:pt idx="12">
                  <c:v>-32168830.999162033</c:v>
                </c:pt>
                <c:pt idx="13">
                  <c:v>-24044783.621736504</c:v>
                </c:pt>
              </c:numCache>
            </c:numRef>
          </c:val>
          <c:extLst>
            <c:ext xmlns:c16="http://schemas.microsoft.com/office/drawing/2014/chart" uri="{C3380CC4-5D6E-409C-BE32-E72D297353CC}">
              <c16:uniqueId val="{00000003-8077-440E-8E50-AA1C6D5CC158}"/>
            </c:ext>
          </c:extLst>
        </c:ser>
        <c:ser>
          <c:idx val="4"/>
          <c:order val="4"/>
          <c:tx>
            <c:strRef>
              <c:f>'Dashboard - Omai Gold Mines'!$G$106</c:f>
              <c:strCache>
                <c:ptCount val="1"/>
                <c:pt idx="0">
                  <c:v>Change in non-cash working capital</c:v>
                </c:pt>
              </c:strCache>
            </c:strRef>
          </c:tx>
          <c:spPr>
            <a:solidFill>
              <a:schemeClr val="dk1">
                <a:tint val="30000"/>
              </a:schemeClr>
            </a:solidFill>
            <a:ln>
              <a:noFill/>
            </a:ln>
            <a:effectLst/>
          </c:spPr>
          <c:invertIfNegative val="0"/>
          <c:val>
            <c:numRef>
              <c:f>'Dashboard - Omai Gold Mines'!$H$106:$U$106</c:f>
              <c:numCache>
                <c:formatCode>General</c:formatCode>
                <c:ptCount val="14"/>
                <c:pt idx="0" formatCode="#,##0;\(#,##0\)">
                  <c:v>-20300000</c:v>
                </c:pt>
              </c:numCache>
            </c:numRef>
          </c:val>
          <c:extLst>
            <c:ext xmlns:c16="http://schemas.microsoft.com/office/drawing/2014/chart" uri="{C3380CC4-5D6E-409C-BE32-E72D297353CC}">
              <c16:uniqueId val="{00000004-8077-440E-8E50-AA1C6D5CC158}"/>
            </c:ext>
          </c:extLst>
        </c:ser>
        <c:ser>
          <c:idx val="5"/>
          <c:order val="5"/>
          <c:tx>
            <c:strRef>
              <c:f>'Dashboard - Omai Gold Mines'!$G$107</c:f>
              <c:strCache>
                <c:ptCount val="1"/>
                <c:pt idx="0">
                  <c:v>Initial CapEx</c:v>
                </c:pt>
              </c:strCache>
            </c:strRef>
          </c:tx>
          <c:spPr>
            <a:solidFill>
              <a:schemeClr val="dk1">
                <a:tint val="60000"/>
              </a:schemeClr>
            </a:solidFill>
            <a:ln>
              <a:noFill/>
            </a:ln>
            <a:effectLst/>
          </c:spPr>
          <c:invertIfNegative val="0"/>
          <c:val>
            <c:numRef>
              <c:f>'Dashboard - Omai Gold Mines'!$H$107:$U$107</c:f>
              <c:numCache>
                <c:formatCode>General</c:formatCode>
                <c:ptCount val="14"/>
                <c:pt idx="0" formatCode="#,##0;\(#,##0\)">
                  <c:v>-186500000</c:v>
                </c:pt>
              </c:numCache>
            </c:numRef>
          </c:val>
          <c:extLst>
            <c:ext xmlns:c16="http://schemas.microsoft.com/office/drawing/2014/chart" uri="{C3380CC4-5D6E-409C-BE32-E72D297353CC}">
              <c16:uniqueId val="{00000005-8077-440E-8E50-AA1C6D5CC158}"/>
            </c:ext>
          </c:extLst>
        </c:ser>
        <c:ser>
          <c:idx val="6"/>
          <c:order val="6"/>
          <c:tx>
            <c:strRef>
              <c:f>'Dashboard - Omai Gold Mines'!$G$108</c:f>
              <c:strCache>
                <c:ptCount val="1"/>
                <c:pt idx="0">
                  <c:v>Sustaining Capital</c:v>
                </c:pt>
              </c:strCache>
            </c:strRef>
          </c:tx>
          <c:spPr>
            <a:solidFill>
              <a:schemeClr val="dk1">
                <a:tint val="80000"/>
              </a:schemeClr>
            </a:solidFill>
            <a:ln>
              <a:noFill/>
            </a:ln>
            <a:effectLst/>
          </c:spPr>
          <c:invertIfNegative val="0"/>
          <c:val>
            <c:numRef>
              <c:f>'Dashboard - Omai Gold Mines'!$H$108:$U$108</c:f>
              <c:numCache>
                <c:formatCode>#,##0;\(#,##0\)</c:formatCode>
                <c:ptCount val="14"/>
                <c:pt idx="0">
                  <c:v>0</c:v>
                </c:pt>
                <c:pt idx="1">
                  <c:v>-12800000</c:v>
                </c:pt>
                <c:pt idx="2">
                  <c:v>-18000000</c:v>
                </c:pt>
                <c:pt idx="3">
                  <c:v>-26700000</c:v>
                </c:pt>
                <c:pt idx="4">
                  <c:v>-23600000</c:v>
                </c:pt>
                <c:pt idx="5">
                  <c:v>-20500000</c:v>
                </c:pt>
                <c:pt idx="6">
                  <c:v>-16200000</c:v>
                </c:pt>
                <c:pt idx="7">
                  <c:v>-16600000.000000002</c:v>
                </c:pt>
                <c:pt idx="8">
                  <c:v>-17400000</c:v>
                </c:pt>
                <c:pt idx="9">
                  <c:v>-8500000</c:v>
                </c:pt>
                <c:pt idx="10">
                  <c:v>-6800000</c:v>
                </c:pt>
                <c:pt idx="11">
                  <c:v>-2300000</c:v>
                </c:pt>
                <c:pt idx="12">
                  <c:v>-2000000</c:v>
                </c:pt>
              </c:numCache>
            </c:numRef>
          </c:val>
          <c:extLst>
            <c:ext xmlns:c16="http://schemas.microsoft.com/office/drawing/2014/chart" uri="{C3380CC4-5D6E-409C-BE32-E72D297353CC}">
              <c16:uniqueId val="{00000006-8077-440E-8E50-AA1C6D5CC158}"/>
            </c:ext>
          </c:extLst>
        </c:ser>
        <c:ser>
          <c:idx val="7"/>
          <c:order val="7"/>
          <c:tx>
            <c:strRef>
              <c:f>'Dashboard - Omai Gold Mines'!$G$109</c:f>
              <c:strCache>
                <c:ptCount val="1"/>
                <c:pt idx="0">
                  <c:v>Closing Costs</c:v>
                </c:pt>
              </c:strCache>
            </c:strRef>
          </c:tx>
          <c:spPr>
            <a:solidFill>
              <a:schemeClr val="dk1">
                <a:tint val="88500"/>
              </a:schemeClr>
            </a:solidFill>
            <a:ln>
              <a:noFill/>
            </a:ln>
            <a:effectLst/>
          </c:spPr>
          <c:invertIfNegative val="0"/>
          <c:val>
            <c:numRef>
              <c:f>'Dashboard - Omai Gold Mines'!$H$109:$U$109</c:f>
              <c:numCache>
                <c:formatCode>General</c:formatCode>
                <c:ptCount val="14"/>
                <c:pt idx="13" formatCode="#,##0;\(#,##0\)">
                  <c:v>-10000</c:v>
                </c:pt>
              </c:numCache>
            </c:numRef>
          </c:val>
          <c:extLst>
            <c:ext xmlns:c16="http://schemas.microsoft.com/office/drawing/2014/chart" uri="{C3380CC4-5D6E-409C-BE32-E72D297353CC}">
              <c16:uniqueId val="{00000007-8077-440E-8E50-AA1C6D5CC158}"/>
            </c:ext>
          </c:extLst>
        </c:ser>
        <c:ser>
          <c:idx val="8"/>
          <c:order val="8"/>
          <c:tx>
            <c:strRef>
              <c:f>'Dashboard - Omai Gold Mines'!$G$110</c:f>
              <c:strCache>
                <c:ptCount val="1"/>
                <c:pt idx="0">
                  <c:v>Salvage Value</c:v>
                </c:pt>
              </c:strCache>
            </c:strRef>
          </c:tx>
          <c:spPr>
            <a:solidFill>
              <a:schemeClr val="dk1">
                <a:tint val="55000"/>
              </a:schemeClr>
            </a:solidFill>
            <a:ln>
              <a:noFill/>
            </a:ln>
            <a:effectLst/>
          </c:spPr>
          <c:invertIfNegative val="0"/>
          <c:val>
            <c:numRef>
              <c:f>'Dashboard - Omai Gold Mines'!$H$110:$U$110</c:f>
              <c:numCache>
                <c:formatCode>General</c:formatCode>
                <c:ptCount val="14"/>
                <c:pt idx="13" formatCode="#,##0;\(#,##0\)">
                  <c:v>10000</c:v>
                </c:pt>
              </c:numCache>
            </c:numRef>
          </c:val>
          <c:extLst>
            <c:ext xmlns:c16="http://schemas.microsoft.com/office/drawing/2014/chart" uri="{C3380CC4-5D6E-409C-BE32-E72D297353CC}">
              <c16:uniqueId val="{00000008-8077-440E-8E50-AA1C6D5CC158}"/>
            </c:ext>
          </c:extLst>
        </c:ser>
        <c:dLbls>
          <c:showLegendKey val="0"/>
          <c:showVal val="0"/>
          <c:showCatName val="0"/>
          <c:showSerName val="0"/>
          <c:showPercent val="0"/>
          <c:showBubbleSize val="0"/>
        </c:dLbls>
        <c:gapWidth val="219"/>
        <c:overlap val="100"/>
        <c:axId val="721224048"/>
        <c:axId val="721206288"/>
      </c:barChart>
      <c:catAx>
        <c:axId val="721224048"/>
        <c:scaling>
          <c:orientation val="minMax"/>
        </c:scaling>
        <c:delete val="1"/>
        <c:axPos val="b"/>
        <c:majorTickMark val="none"/>
        <c:minorTickMark val="none"/>
        <c:tickLblPos val="nextTo"/>
        <c:crossAx val="721206288"/>
        <c:crosses val="autoZero"/>
        <c:auto val="1"/>
        <c:lblAlgn val="ctr"/>
        <c:lblOffset val="100"/>
        <c:noMultiLvlLbl val="0"/>
      </c:catAx>
      <c:valAx>
        <c:axId val="721206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122404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'Omai Gold Mines - Hist Data'!$G$1</c:f>
              <c:strCache>
                <c:ptCount val="1"/>
                <c:pt idx="0">
                  <c:v>Volume</c:v>
                </c:pt>
              </c:strCache>
            </c:strRef>
          </c:tx>
          <c:spPr>
            <a:solidFill>
              <a:schemeClr val="accent2"/>
            </a:solidFill>
            <a:ln>
              <a:gradFill>
                <a:gsLst>
                  <a:gs pos="0">
                    <a:srgbClr val="AE8625"/>
                  </a:gs>
                  <a:gs pos="33000">
                    <a:srgbClr val="F7EF8A"/>
                  </a:gs>
                  <a:gs pos="100000">
                    <a:srgbClr val="D2AC47"/>
                  </a:gs>
                  <a:gs pos="63000">
                    <a:srgbClr val="F7EF8A"/>
                  </a:gs>
                </a:gsLst>
                <a:lin ang="5400000" scaled="1"/>
              </a:gradFill>
            </a:ln>
            <a:effectLst/>
          </c:spPr>
          <c:invertIfNegative val="0"/>
          <c:cat>
            <c:strRef>
              <c:f>'Omai Gold Mines - Hist Data'!$A$2:$A$252</c:f>
              <c:strCache>
                <c:ptCount val="251"/>
                <c:pt idx="0">
                  <c:v>Jan 17, 2024</c:v>
                </c:pt>
                <c:pt idx="1">
                  <c:v>Jan 18, 2024</c:v>
                </c:pt>
                <c:pt idx="2">
                  <c:v>Jan 19, 2024</c:v>
                </c:pt>
                <c:pt idx="3">
                  <c:v>Jan 22, 2024</c:v>
                </c:pt>
                <c:pt idx="4">
                  <c:v>Jan 23, 2024</c:v>
                </c:pt>
                <c:pt idx="5">
                  <c:v>Jan 24, 2024</c:v>
                </c:pt>
                <c:pt idx="6">
                  <c:v>Jan 25, 2024</c:v>
                </c:pt>
                <c:pt idx="7">
                  <c:v>Jan 26, 2024</c:v>
                </c:pt>
                <c:pt idx="8">
                  <c:v>Jan 29, 2024</c:v>
                </c:pt>
                <c:pt idx="9">
                  <c:v>Jan 30, 2024</c:v>
                </c:pt>
                <c:pt idx="10">
                  <c:v>Jan 31, 2024</c:v>
                </c:pt>
                <c:pt idx="11">
                  <c:v>Feb 1, 2024</c:v>
                </c:pt>
                <c:pt idx="12">
                  <c:v>Feb 2, 2024</c:v>
                </c:pt>
                <c:pt idx="13">
                  <c:v>Feb 5, 2024</c:v>
                </c:pt>
                <c:pt idx="14">
                  <c:v>Feb 6, 2024</c:v>
                </c:pt>
                <c:pt idx="15">
                  <c:v>Feb 7, 2024</c:v>
                </c:pt>
                <c:pt idx="16">
                  <c:v>Feb 8, 2024</c:v>
                </c:pt>
                <c:pt idx="17">
                  <c:v>Feb 9, 2024</c:v>
                </c:pt>
                <c:pt idx="18">
                  <c:v>Feb 12, 2024</c:v>
                </c:pt>
                <c:pt idx="19">
                  <c:v>Feb 13, 2024</c:v>
                </c:pt>
                <c:pt idx="20">
                  <c:v>Feb 14, 2024</c:v>
                </c:pt>
                <c:pt idx="21">
                  <c:v>Feb 15, 2024</c:v>
                </c:pt>
                <c:pt idx="22">
                  <c:v>Feb 16, 2024</c:v>
                </c:pt>
                <c:pt idx="23">
                  <c:v>Feb 20, 2024</c:v>
                </c:pt>
                <c:pt idx="24">
                  <c:v>Feb 21, 2024</c:v>
                </c:pt>
                <c:pt idx="25">
                  <c:v>Feb 22, 2024</c:v>
                </c:pt>
                <c:pt idx="26">
                  <c:v>Feb 23, 2024</c:v>
                </c:pt>
                <c:pt idx="27">
                  <c:v>Feb 26, 2024</c:v>
                </c:pt>
                <c:pt idx="28">
                  <c:v>Feb 27, 2024</c:v>
                </c:pt>
                <c:pt idx="29">
                  <c:v>Feb 28, 2024</c:v>
                </c:pt>
                <c:pt idx="30">
                  <c:v>Feb 29, 2024</c:v>
                </c:pt>
                <c:pt idx="31">
                  <c:v>Mar 1, 2024</c:v>
                </c:pt>
                <c:pt idx="32">
                  <c:v>Mar 4, 2024</c:v>
                </c:pt>
                <c:pt idx="33">
                  <c:v>Mar 5, 2024</c:v>
                </c:pt>
                <c:pt idx="34">
                  <c:v>Mar 6, 2024</c:v>
                </c:pt>
                <c:pt idx="35">
                  <c:v>Mar 7, 2024</c:v>
                </c:pt>
                <c:pt idx="36">
                  <c:v>Mar 8, 2024</c:v>
                </c:pt>
                <c:pt idx="37">
                  <c:v>Mar 11, 2024</c:v>
                </c:pt>
                <c:pt idx="38">
                  <c:v>Mar 12, 2024</c:v>
                </c:pt>
                <c:pt idx="39">
                  <c:v>Mar 13, 2024</c:v>
                </c:pt>
                <c:pt idx="40">
                  <c:v>Mar 14, 2024</c:v>
                </c:pt>
                <c:pt idx="41">
                  <c:v>Mar 15, 2024</c:v>
                </c:pt>
                <c:pt idx="42">
                  <c:v>Mar 18, 2024</c:v>
                </c:pt>
                <c:pt idx="43">
                  <c:v>Mar 19, 2024</c:v>
                </c:pt>
                <c:pt idx="44">
                  <c:v>Mar 20, 2024</c:v>
                </c:pt>
                <c:pt idx="45">
                  <c:v>Mar 21, 2024</c:v>
                </c:pt>
                <c:pt idx="46">
                  <c:v>Mar 22, 2024</c:v>
                </c:pt>
                <c:pt idx="47">
                  <c:v>Mar 25, 2024</c:v>
                </c:pt>
                <c:pt idx="48">
                  <c:v>Mar 26, 2024</c:v>
                </c:pt>
                <c:pt idx="49">
                  <c:v>Mar 27, 2024</c:v>
                </c:pt>
                <c:pt idx="50">
                  <c:v>Mar 28, 2024</c:v>
                </c:pt>
                <c:pt idx="51">
                  <c:v>Apr 1, 2024</c:v>
                </c:pt>
                <c:pt idx="52">
                  <c:v>Apr 2, 2024</c:v>
                </c:pt>
                <c:pt idx="53">
                  <c:v>Apr 3, 2024</c:v>
                </c:pt>
                <c:pt idx="54">
                  <c:v>Apr 4, 2024</c:v>
                </c:pt>
                <c:pt idx="55">
                  <c:v>Apr 5, 2024</c:v>
                </c:pt>
                <c:pt idx="56">
                  <c:v>Apr 8, 2024</c:v>
                </c:pt>
                <c:pt idx="57">
                  <c:v>Apr 9, 2024</c:v>
                </c:pt>
                <c:pt idx="58">
                  <c:v>Apr 10, 2024</c:v>
                </c:pt>
                <c:pt idx="59">
                  <c:v>Apr 11, 2024</c:v>
                </c:pt>
                <c:pt idx="60">
                  <c:v>Apr 12, 2024</c:v>
                </c:pt>
                <c:pt idx="61">
                  <c:v>Apr 15, 2024</c:v>
                </c:pt>
                <c:pt idx="62">
                  <c:v>Apr 16, 2024</c:v>
                </c:pt>
                <c:pt idx="63">
                  <c:v>Apr 17, 2024</c:v>
                </c:pt>
                <c:pt idx="64">
                  <c:v>Apr 18, 2024</c:v>
                </c:pt>
                <c:pt idx="65">
                  <c:v>Apr 19, 2024</c:v>
                </c:pt>
                <c:pt idx="66">
                  <c:v>Apr 22, 2024</c:v>
                </c:pt>
                <c:pt idx="67">
                  <c:v>Apr 23, 2024</c:v>
                </c:pt>
                <c:pt idx="68">
                  <c:v>Apr 24, 2024</c:v>
                </c:pt>
                <c:pt idx="69">
                  <c:v>Apr 25, 2024</c:v>
                </c:pt>
                <c:pt idx="70">
                  <c:v>Apr 26, 2024</c:v>
                </c:pt>
                <c:pt idx="71">
                  <c:v>Apr 29, 2024</c:v>
                </c:pt>
                <c:pt idx="72">
                  <c:v>Apr 30, 2024</c:v>
                </c:pt>
                <c:pt idx="73">
                  <c:v>May 1, 2024</c:v>
                </c:pt>
                <c:pt idx="74">
                  <c:v>May 2, 2024</c:v>
                </c:pt>
                <c:pt idx="75">
                  <c:v>May 3, 2024</c:v>
                </c:pt>
                <c:pt idx="76">
                  <c:v>May 6, 2024</c:v>
                </c:pt>
                <c:pt idx="77">
                  <c:v>May 7, 2024</c:v>
                </c:pt>
                <c:pt idx="78">
                  <c:v>May 8, 2024</c:v>
                </c:pt>
                <c:pt idx="79">
                  <c:v>May 9, 2024</c:v>
                </c:pt>
                <c:pt idx="80">
                  <c:v>May 10, 2024</c:v>
                </c:pt>
                <c:pt idx="81">
                  <c:v>May 13, 2024</c:v>
                </c:pt>
                <c:pt idx="82">
                  <c:v>May 14, 2024</c:v>
                </c:pt>
                <c:pt idx="83">
                  <c:v>May 15, 2024</c:v>
                </c:pt>
                <c:pt idx="84">
                  <c:v>May 16, 2024</c:v>
                </c:pt>
                <c:pt idx="85">
                  <c:v>May 17, 2024</c:v>
                </c:pt>
                <c:pt idx="86">
                  <c:v>May 21, 2024</c:v>
                </c:pt>
                <c:pt idx="87">
                  <c:v>May 22, 2024</c:v>
                </c:pt>
                <c:pt idx="88">
                  <c:v>May 23, 2024</c:v>
                </c:pt>
                <c:pt idx="89">
                  <c:v>May 24, 2024</c:v>
                </c:pt>
                <c:pt idx="90">
                  <c:v>May 27, 2024</c:v>
                </c:pt>
                <c:pt idx="91">
                  <c:v>May 28, 2024</c:v>
                </c:pt>
                <c:pt idx="92">
                  <c:v>May 29, 2024</c:v>
                </c:pt>
                <c:pt idx="93">
                  <c:v>May 30, 2024</c:v>
                </c:pt>
                <c:pt idx="94">
                  <c:v>May 31, 2024</c:v>
                </c:pt>
                <c:pt idx="95">
                  <c:v>Jun 3, 2024</c:v>
                </c:pt>
                <c:pt idx="96">
                  <c:v>Jun 4, 2024</c:v>
                </c:pt>
                <c:pt idx="97">
                  <c:v>Jun 5, 2024</c:v>
                </c:pt>
                <c:pt idx="98">
                  <c:v>Jun 6, 2024</c:v>
                </c:pt>
                <c:pt idx="99">
                  <c:v>Jun 7, 2024</c:v>
                </c:pt>
                <c:pt idx="100">
                  <c:v>Jun 10, 2024</c:v>
                </c:pt>
                <c:pt idx="101">
                  <c:v>Jun 11, 2024</c:v>
                </c:pt>
                <c:pt idx="102">
                  <c:v>Jun 12, 2024</c:v>
                </c:pt>
                <c:pt idx="103">
                  <c:v>Jun 13, 2024</c:v>
                </c:pt>
                <c:pt idx="104">
                  <c:v>Jun 14, 2024</c:v>
                </c:pt>
                <c:pt idx="105">
                  <c:v>Jun 17, 2024</c:v>
                </c:pt>
                <c:pt idx="106">
                  <c:v>Jun 18, 2024</c:v>
                </c:pt>
                <c:pt idx="107">
                  <c:v>Jun 19, 2024</c:v>
                </c:pt>
                <c:pt idx="108">
                  <c:v>Jun 20, 2024</c:v>
                </c:pt>
                <c:pt idx="109">
                  <c:v>Jun 21, 2024</c:v>
                </c:pt>
                <c:pt idx="110">
                  <c:v>Jun 24, 2024</c:v>
                </c:pt>
                <c:pt idx="111">
                  <c:v>Jun 25, 2024</c:v>
                </c:pt>
                <c:pt idx="112">
                  <c:v>Jun 26, 2024</c:v>
                </c:pt>
                <c:pt idx="113">
                  <c:v>Jun 27, 2024</c:v>
                </c:pt>
                <c:pt idx="114">
                  <c:v>Jun 28, 2024</c:v>
                </c:pt>
                <c:pt idx="115">
                  <c:v>Jul 2, 2024</c:v>
                </c:pt>
                <c:pt idx="116">
                  <c:v>Jul 3, 2024</c:v>
                </c:pt>
                <c:pt idx="117">
                  <c:v>Jul 4, 2024</c:v>
                </c:pt>
                <c:pt idx="118">
                  <c:v>Jul 5, 2024</c:v>
                </c:pt>
                <c:pt idx="119">
                  <c:v>Jul 8, 2024</c:v>
                </c:pt>
                <c:pt idx="120">
                  <c:v>Jul 9, 2024</c:v>
                </c:pt>
                <c:pt idx="121">
                  <c:v>Jul 10, 2024</c:v>
                </c:pt>
                <c:pt idx="122">
                  <c:v>Jul 11, 2024</c:v>
                </c:pt>
                <c:pt idx="123">
                  <c:v>Jul 12, 2024</c:v>
                </c:pt>
                <c:pt idx="124">
                  <c:v>Jul 15, 2024</c:v>
                </c:pt>
                <c:pt idx="125">
                  <c:v>Jul 16, 2024</c:v>
                </c:pt>
                <c:pt idx="126">
                  <c:v>Jul 17, 2024</c:v>
                </c:pt>
                <c:pt idx="127">
                  <c:v>Jul 18, 2024</c:v>
                </c:pt>
                <c:pt idx="128">
                  <c:v>Jul 19, 2024</c:v>
                </c:pt>
                <c:pt idx="129">
                  <c:v>Jul 22, 2024</c:v>
                </c:pt>
                <c:pt idx="130">
                  <c:v>Jul 23, 2024</c:v>
                </c:pt>
                <c:pt idx="131">
                  <c:v>Jul 24, 2024</c:v>
                </c:pt>
                <c:pt idx="132">
                  <c:v>Jul 25, 2024</c:v>
                </c:pt>
                <c:pt idx="133">
                  <c:v>Jul 26, 2024</c:v>
                </c:pt>
                <c:pt idx="134">
                  <c:v>Jul 29, 2024</c:v>
                </c:pt>
                <c:pt idx="135">
                  <c:v>Jul 30, 2024</c:v>
                </c:pt>
                <c:pt idx="136">
                  <c:v>Jul 31, 2024</c:v>
                </c:pt>
                <c:pt idx="137">
                  <c:v>Aug 1, 2024</c:v>
                </c:pt>
                <c:pt idx="138">
                  <c:v>Aug 2, 2024</c:v>
                </c:pt>
                <c:pt idx="139">
                  <c:v>Aug 6, 2024</c:v>
                </c:pt>
                <c:pt idx="140">
                  <c:v>Aug 7, 2024</c:v>
                </c:pt>
                <c:pt idx="141">
                  <c:v>Aug 8, 2024</c:v>
                </c:pt>
                <c:pt idx="142">
                  <c:v>Aug 9, 2024</c:v>
                </c:pt>
                <c:pt idx="143">
                  <c:v>Aug 12, 2024</c:v>
                </c:pt>
                <c:pt idx="144">
                  <c:v>Aug 13, 2024</c:v>
                </c:pt>
                <c:pt idx="145">
                  <c:v>Aug 14, 2024</c:v>
                </c:pt>
                <c:pt idx="146">
                  <c:v>Aug 15, 2024</c:v>
                </c:pt>
                <c:pt idx="147">
                  <c:v>Aug 16, 2024</c:v>
                </c:pt>
                <c:pt idx="148">
                  <c:v>Aug 19, 2024</c:v>
                </c:pt>
                <c:pt idx="149">
                  <c:v>Aug 20, 2024</c:v>
                </c:pt>
                <c:pt idx="150">
                  <c:v>Aug 21, 2024</c:v>
                </c:pt>
                <c:pt idx="151">
                  <c:v>Aug 22, 2024</c:v>
                </c:pt>
                <c:pt idx="152">
                  <c:v>Aug 23, 2024</c:v>
                </c:pt>
                <c:pt idx="153">
                  <c:v>Aug 26, 2024</c:v>
                </c:pt>
                <c:pt idx="154">
                  <c:v>Aug 26, 2024</c:v>
                </c:pt>
                <c:pt idx="155">
                  <c:v>Aug 27, 2024</c:v>
                </c:pt>
                <c:pt idx="156">
                  <c:v>Aug 28, 2024</c:v>
                </c:pt>
                <c:pt idx="157">
                  <c:v>Aug 29, 2024</c:v>
                </c:pt>
                <c:pt idx="158">
                  <c:v>Aug 30, 2024</c:v>
                </c:pt>
                <c:pt idx="159">
                  <c:v>Sep 3, 2024</c:v>
                </c:pt>
                <c:pt idx="160">
                  <c:v>Sep 4, 2024</c:v>
                </c:pt>
                <c:pt idx="161">
                  <c:v>Sep 5, 2024</c:v>
                </c:pt>
                <c:pt idx="162">
                  <c:v>Sep 6, 2024</c:v>
                </c:pt>
                <c:pt idx="163">
                  <c:v>Sep 9, 2024</c:v>
                </c:pt>
                <c:pt idx="164">
                  <c:v>Sep 10, 2024</c:v>
                </c:pt>
                <c:pt idx="165">
                  <c:v>Sep 11, 2024</c:v>
                </c:pt>
                <c:pt idx="166">
                  <c:v>Sep 12, 2024</c:v>
                </c:pt>
                <c:pt idx="167">
                  <c:v>Sep 13, 2024</c:v>
                </c:pt>
                <c:pt idx="168">
                  <c:v>Sep 16, 2024</c:v>
                </c:pt>
                <c:pt idx="169">
                  <c:v>Sep 17, 2024</c:v>
                </c:pt>
                <c:pt idx="170">
                  <c:v>Sep 18, 2024</c:v>
                </c:pt>
                <c:pt idx="171">
                  <c:v>Sep 19, 2024</c:v>
                </c:pt>
                <c:pt idx="172">
                  <c:v>Sep 20, 2024</c:v>
                </c:pt>
                <c:pt idx="173">
                  <c:v>Sep 23, 2024</c:v>
                </c:pt>
                <c:pt idx="174">
                  <c:v>Sep 24, 2024</c:v>
                </c:pt>
                <c:pt idx="175">
                  <c:v>Sep 25, 2024</c:v>
                </c:pt>
                <c:pt idx="176">
                  <c:v>Sep 26, 2024</c:v>
                </c:pt>
                <c:pt idx="177">
                  <c:v>Sep 27, 2024</c:v>
                </c:pt>
                <c:pt idx="178">
                  <c:v>Sep 30, 2024</c:v>
                </c:pt>
                <c:pt idx="179">
                  <c:v>Oct 1, 2024</c:v>
                </c:pt>
                <c:pt idx="180">
                  <c:v>Oct 2, 2024</c:v>
                </c:pt>
                <c:pt idx="181">
                  <c:v>Oct 3, 2024</c:v>
                </c:pt>
                <c:pt idx="182">
                  <c:v>Oct 4, 2024</c:v>
                </c:pt>
                <c:pt idx="183">
                  <c:v>Oct 7, 2024</c:v>
                </c:pt>
                <c:pt idx="184">
                  <c:v>Oct 8, 2024</c:v>
                </c:pt>
                <c:pt idx="185">
                  <c:v>Oct 9, 2024</c:v>
                </c:pt>
                <c:pt idx="186">
                  <c:v>Oct 10, 2024</c:v>
                </c:pt>
                <c:pt idx="187">
                  <c:v>Oct 11, 2024</c:v>
                </c:pt>
                <c:pt idx="188">
                  <c:v>Oct 15, 2024</c:v>
                </c:pt>
                <c:pt idx="189">
                  <c:v>Oct 16, 2024</c:v>
                </c:pt>
                <c:pt idx="190">
                  <c:v>Oct 17, 2024</c:v>
                </c:pt>
                <c:pt idx="191">
                  <c:v>Oct 18, 2024</c:v>
                </c:pt>
                <c:pt idx="192">
                  <c:v>Oct 21, 2024</c:v>
                </c:pt>
                <c:pt idx="193">
                  <c:v>Oct 22, 2024</c:v>
                </c:pt>
                <c:pt idx="194">
                  <c:v>Oct 23, 2024</c:v>
                </c:pt>
                <c:pt idx="195">
                  <c:v>Oct 24, 2024</c:v>
                </c:pt>
                <c:pt idx="196">
                  <c:v>Oct 25, 2024</c:v>
                </c:pt>
                <c:pt idx="197">
                  <c:v>Oct 28, 2024</c:v>
                </c:pt>
                <c:pt idx="198">
                  <c:v>Oct 29, 2024</c:v>
                </c:pt>
                <c:pt idx="199">
                  <c:v>Oct 30, 2024</c:v>
                </c:pt>
                <c:pt idx="200">
                  <c:v>Oct 31, 2024</c:v>
                </c:pt>
                <c:pt idx="201">
                  <c:v>Nov 1, 2024</c:v>
                </c:pt>
                <c:pt idx="202">
                  <c:v>Nov 4, 2024</c:v>
                </c:pt>
                <c:pt idx="203">
                  <c:v>Nov 5, 2024</c:v>
                </c:pt>
                <c:pt idx="204">
                  <c:v>Nov 6, 2024</c:v>
                </c:pt>
                <c:pt idx="205">
                  <c:v>Nov 7, 2024</c:v>
                </c:pt>
                <c:pt idx="206">
                  <c:v>Nov 8, 2024</c:v>
                </c:pt>
                <c:pt idx="207">
                  <c:v>Nov 11, 2024</c:v>
                </c:pt>
                <c:pt idx="208">
                  <c:v>Nov 12, 2024</c:v>
                </c:pt>
                <c:pt idx="209">
                  <c:v>Nov 13, 2024</c:v>
                </c:pt>
                <c:pt idx="210">
                  <c:v>Nov 14, 2024</c:v>
                </c:pt>
                <c:pt idx="211">
                  <c:v>Nov 15, 2024</c:v>
                </c:pt>
                <c:pt idx="212">
                  <c:v>Nov 18, 2024</c:v>
                </c:pt>
                <c:pt idx="213">
                  <c:v>Nov 19, 2024</c:v>
                </c:pt>
                <c:pt idx="214">
                  <c:v>Nov 20, 2024</c:v>
                </c:pt>
                <c:pt idx="215">
                  <c:v>Nov 21, 2024</c:v>
                </c:pt>
                <c:pt idx="216">
                  <c:v>Nov 22, 2024</c:v>
                </c:pt>
                <c:pt idx="217">
                  <c:v>Nov 25, 2024</c:v>
                </c:pt>
                <c:pt idx="218">
                  <c:v>Nov 26, 2024</c:v>
                </c:pt>
                <c:pt idx="219">
                  <c:v>Nov 27, 2024</c:v>
                </c:pt>
                <c:pt idx="220">
                  <c:v>Nov 28, 2024</c:v>
                </c:pt>
                <c:pt idx="221">
                  <c:v>Nov 29, 2024</c:v>
                </c:pt>
                <c:pt idx="222">
                  <c:v>Dec 2, 2024</c:v>
                </c:pt>
                <c:pt idx="223">
                  <c:v>Dec 3, 2024</c:v>
                </c:pt>
                <c:pt idx="224">
                  <c:v>Dec 4, 2024</c:v>
                </c:pt>
                <c:pt idx="225">
                  <c:v>Dec 5, 2024</c:v>
                </c:pt>
                <c:pt idx="226">
                  <c:v>Dec 6, 2024</c:v>
                </c:pt>
                <c:pt idx="227">
                  <c:v>Dec 9, 2024</c:v>
                </c:pt>
                <c:pt idx="228">
                  <c:v>Dec 10, 2024</c:v>
                </c:pt>
                <c:pt idx="229">
                  <c:v>Dec 11, 2024</c:v>
                </c:pt>
                <c:pt idx="230">
                  <c:v>Dec 12, 2024</c:v>
                </c:pt>
                <c:pt idx="231">
                  <c:v>Dec 13, 2024</c:v>
                </c:pt>
                <c:pt idx="232">
                  <c:v>Dec 16, 2024</c:v>
                </c:pt>
                <c:pt idx="233">
                  <c:v>Dec 17, 2024</c:v>
                </c:pt>
                <c:pt idx="234">
                  <c:v>Dec 18, 2024</c:v>
                </c:pt>
                <c:pt idx="235">
                  <c:v>Dec 19, 2024</c:v>
                </c:pt>
                <c:pt idx="236">
                  <c:v>Dec 20, 2024</c:v>
                </c:pt>
                <c:pt idx="237">
                  <c:v>Dec 23, 2024</c:v>
                </c:pt>
                <c:pt idx="238">
                  <c:v>Dec 24, 2024</c:v>
                </c:pt>
                <c:pt idx="239">
                  <c:v>Dec 27, 2024</c:v>
                </c:pt>
                <c:pt idx="240">
                  <c:v>Dec 30, 2024</c:v>
                </c:pt>
                <c:pt idx="241">
                  <c:v>Dec 31, 2024</c:v>
                </c:pt>
                <c:pt idx="242">
                  <c:v>Jan 2, 2025</c:v>
                </c:pt>
                <c:pt idx="243">
                  <c:v>Jan 3, 2025</c:v>
                </c:pt>
                <c:pt idx="244">
                  <c:v>Jan 6, 2025</c:v>
                </c:pt>
                <c:pt idx="245">
                  <c:v>Jan 7, 2025</c:v>
                </c:pt>
                <c:pt idx="246">
                  <c:v>Jan 8, 2025</c:v>
                </c:pt>
                <c:pt idx="247">
                  <c:v>Jan 9, 2025</c:v>
                </c:pt>
                <c:pt idx="248">
                  <c:v>Jan 10, 2025</c:v>
                </c:pt>
                <c:pt idx="249">
                  <c:v>Jan 13, 2025</c:v>
                </c:pt>
                <c:pt idx="250">
                  <c:v>Jan 14, 2025</c:v>
                </c:pt>
              </c:strCache>
            </c:strRef>
          </c:cat>
          <c:val>
            <c:numRef>
              <c:f>'Omai Gold Mines - Hist Data'!$G$2:$G$252</c:f>
              <c:numCache>
                <c:formatCode>#,##0_);\(#,##0\)</c:formatCode>
                <c:ptCount val="251"/>
                <c:pt idx="0">
                  <c:v>89000</c:v>
                </c:pt>
                <c:pt idx="1">
                  <c:v>21000</c:v>
                </c:pt>
                <c:pt idx="2">
                  <c:v>29000</c:v>
                </c:pt>
                <c:pt idx="3">
                  <c:v>2000</c:v>
                </c:pt>
                <c:pt idx="4">
                  <c:v>259500</c:v>
                </c:pt>
                <c:pt idx="5">
                  <c:v>12000</c:v>
                </c:pt>
                <c:pt idx="6">
                  <c:v>345900</c:v>
                </c:pt>
                <c:pt idx="7">
                  <c:v>20100</c:v>
                </c:pt>
                <c:pt idx="8">
                  <c:v>456500</c:v>
                </c:pt>
                <c:pt idx="9">
                  <c:v>30000</c:v>
                </c:pt>
                <c:pt idx="10">
                  <c:v>5000</c:v>
                </c:pt>
                <c:pt idx="11">
                  <c:v>9000</c:v>
                </c:pt>
                <c:pt idx="12">
                  <c:v>63100</c:v>
                </c:pt>
                <c:pt idx="13">
                  <c:v>502300</c:v>
                </c:pt>
                <c:pt idx="14">
                  <c:v>494700</c:v>
                </c:pt>
                <c:pt idx="15">
                  <c:v>81000</c:v>
                </c:pt>
                <c:pt idx="16">
                  <c:v>616200</c:v>
                </c:pt>
                <c:pt idx="17">
                  <c:v>179000</c:v>
                </c:pt>
                <c:pt idx="18">
                  <c:v>220500</c:v>
                </c:pt>
                <c:pt idx="19">
                  <c:v>1125000</c:v>
                </c:pt>
                <c:pt idx="20">
                  <c:v>271700</c:v>
                </c:pt>
                <c:pt idx="21">
                  <c:v>103000</c:v>
                </c:pt>
                <c:pt idx="22">
                  <c:v>104900</c:v>
                </c:pt>
                <c:pt idx="23">
                  <c:v>1267300</c:v>
                </c:pt>
                <c:pt idx="24">
                  <c:v>456000</c:v>
                </c:pt>
                <c:pt idx="25">
                  <c:v>306000</c:v>
                </c:pt>
                <c:pt idx="26">
                  <c:v>372500</c:v>
                </c:pt>
                <c:pt idx="27">
                  <c:v>652900</c:v>
                </c:pt>
                <c:pt idx="28">
                  <c:v>660900</c:v>
                </c:pt>
                <c:pt idx="29">
                  <c:v>350000</c:v>
                </c:pt>
                <c:pt idx="30">
                  <c:v>1686200</c:v>
                </c:pt>
                <c:pt idx="31">
                  <c:v>2288300</c:v>
                </c:pt>
                <c:pt idx="32">
                  <c:v>999800</c:v>
                </c:pt>
                <c:pt idx="33">
                  <c:v>611100</c:v>
                </c:pt>
                <c:pt idx="34">
                  <c:v>1042900</c:v>
                </c:pt>
                <c:pt idx="35">
                  <c:v>178200</c:v>
                </c:pt>
                <c:pt idx="36">
                  <c:v>240000</c:v>
                </c:pt>
                <c:pt idx="37">
                  <c:v>593000</c:v>
                </c:pt>
                <c:pt idx="38">
                  <c:v>287900</c:v>
                </c:pt>
                <c:pt idx="39">
                  <c:v>247400</c:v>
                </c:pt>
                <c:pt idx="40">
                  <c:v>680900</c:v>
                </c:pt>
                <c:pt idx="41">
                  <c:v>572500</c:v>
                </c:pt>
                <c:pt idx="42">
                  <c:v>150300</c:v>
                </c:pt>
                <c:pt idx="43">
                  <c:v>649500</c:v>
                </c:pt>
                <c:pt idx="44">
                  <c:v>239500</c:v>
                </c:pt>
                <c:pt idx="45">
                  <c:v>1149200</c:v>
                </c:pt>
                <c:pt idx="46">
                  <c:v>419300</c:v>
                </c:pt>
                <c:pt idx="47">
                  <c:v>752000</c:v>
                </c:pt>
                <c:pt idx="48">
                  <c:v>637300</c:v>
                </c:pt>
                <c:pt idx="49">
                  <c:v>605700</c:v>
                </c:pt>
                <c:pt idx="50">
                  <c:v>1191600</c:v>
                </c:pt>
                <c:pt idx="51">
                  <c:v>532600</c:v>
                </c:pt>
                <c:pt idx="52">
                  <c:v>711900</c:v>
                </c:pt>
                <c:pt idx="53">
                  <c:v>651000</c:v>
                </c:pt>
                <c:pt idx="54">
                  <c:v>1782800</c:v>
                </c:pt>
                <c:pt idx="55">
                  <c:v>1055300</c:v>
                </c:pt>
                <c:pt idx="56">
                  <c:v>1028300</c:v>
                </c:pt>
                <c:pt idx="57">
                  <c:v>1528900</c:v>
                </c:pt>
                <c:pt idx="58">
                  <c:v>435700</c:v>
                </c:pt>
                <c:pt idx="59">
                  <c:v>711400</c:v>
                </c:pt>
                <c:pt idx="60">
                  <c:v>206400</c:v>
                </c:pt>
                <c:pt idx="61">
                  <c:v>132500</c:v>
                </c:pt>
                <c:pt idx="62">
                  <c:v>163700</c:v>
                </c:pt>
                <c:pt idx="63">
                  <c:v>618800</c:v>
                </c:pt>
                <c:pt idx="64">
                  <c:v>88600</c:v>
                </c:pt>
                <c:pt idx="65">
                  <c:v>181300</c:v>
                </c:pt>
                <c:pt idx="66">
                  <c:v>677300</c:v>
                </c:pt>
                <c:pt idx="67">
                  <c:v>278900</c:v>
                </c:pt>
                <c:pt idx="68">
                  <c:v>326300</c:v>
                </c:pt>
                <c:pt idx="69">
                  <c:v>243800</c:v>
                </c:pt>
                <c:pt idx="70">
                  <c:v>998700</c:v>
                </c:pt>
                <c:pt idx="71">
                  <c:v>645300</c:v>
                </c:pt>
                <c:pt idx="72">
                  <c:v>273500</c:v>
                </c:pt>
                <c:pt idx="73">
                  <c:v>283800</c:v>
                </c:pt>
                <c:pt idx="74">
                  <c:v>226300</c:v>
                </c:pt>
                <c:pt idx="75">
                  <c:v>157000</c:v>
                </c:pt>
                <c:pt idx="76">
                  <c:v>64900</c:v>
                </c:pt>
                <c:pt idx="77">
                  <c:v>355500</c:v>
                </c:pt>
                <c:pt idx="78">
                  <c:v>189500</c:v>
                </c:pt>
                <c:pt idx="79">
                  <c:v>231500</c:v>
                </c:pt>
                <c:pt idx="80">
                  <c:v>248000</c:v>
                </c:pt>
                <c:pt idx="81">
                  <c:v>79000</c:v>
                </c:pt>
                <c:pt idx="82">
                  <c:v>398900</c:v>
                </c:pt>
                <c:pt idx="83">
                  <c:v>299100</c:v>
                </c:pt>
                <c:pt idx="84">
                  <c:v>56600</c:v>
                </c:pt>
                <c:pt idx="85">
                  <c:v>240000</c:v>
                </c:pt>
                <c:pt idx="86">
                  <c:v>700200</c:v>
                </c:pt>
                <c:pt idx="87">
                  <c:v>253400</c:v>
                </c:pt>
                <c:pt idx="88">
                  <c:v>104000</c:v>
                </c:pt>
                <c:pt idx="89">
                  <c:v>250000</c:v>
                </c:pt>
                <c:pt idx="90">
                  <c:v>159500</c:v>
                </c:pt>
                <c:pt idx="91">
                  <c:v>641200</c:v>
                </c:pt>
                <c:pt idx="92">
                  <c:v>269600</c:v>
                </c:pt>
                <c:pt idx="93">
                  <c:v>100100</c:v>
                </c:pt>
                <c:pt idx="94">
                  <c:v>387200</c:v>
                </c:pt>
                <c:pt idx="95">
                  <c:v>80500</c:v>
                </c:pt>
                <c:pt idx="96">
                  <c:v>323400</c:v>
                </c:pt>
                <c:pt idx="97">
                  <c:v>30400</c:v>
                </c:pt>
                <c:pt idx="98">
                  <c:v>115900</c:v>
                </c:pt>
                <c:pt idx="99">
                  <c:v>257800</c:v>
                </c:pt>
                <c:pt idx="100">
                  <c:v>934100</c:v>
                </c:pt>
                <c:pt idx="101">
                  <c:v>672800</c:v>
                </c:pt>
                <c:pt idx="102">
                  <c:v>278000</c:v>
                </c:pt>
                <c:pt idx="103">
                  <c:v>140100</c:v>
                </c:pt>
                <c:pt idx="104">
                  <c:v>371000</c:v>
                </c:pt>
                <c:pt idx="105">
                  <c:v>298700</c:v>
                </c:pt>
                <c:pt idx="106">
                  <c:v>97600</c:v>
                </c:pt>
                <c:pt idx="107">
                  <c:v>170600</c:v>
                </c:pt>
                <c:pt idx="108">
                  <c:v>481800</c:v>
                </c:pt>
                <c:pt idx="109">
                  <c:v>686500</c:v>
                </c:pt>
                <c:pt idx="110">
                  <c:v>604400</c:v>
                </c:pt>
                <c:pt idx="111">
                  <c:v>124100</c:v>
                </c:pt>
                <c:pt idx="112">
                  <c:v>663800</c:v>
                </c:pt>
                <c:pt idx="113">
                  <c:v>188000</c:v>
                </c:pt>
                <c:pt idx="114">
                  <c:v>48600</c:v>
                </c:pt>
                <c:pt idx="115">
                  <c:v>173900</c:v>
                </c:pt>
                <c:pt idx="116">
                  <c:v>234700</c:v>
                </c:pt>
                <c:pt idx="117">
                  <c:v>82900</c:v>
                </c:pt>
                <c:pt idx="118">
                  <c:v>513800</c:v>
                </c:pt>
                <c:pt idx="119">
                  <c:v>425800</c:v>
                </c:pt>
                <c:pt idx="120">
                  <c:v>256000</c:v>
                </c:pt>
                <c:pt idx="121">
                  <c:v>132300</c:v>
                </c:pt>
                <c:pt idx="122">
                  <c:v>1083000</c:v>
                </c:pt>
                <c:pt idx="123">
                  <c:v>336200</c:v>
                </c:pt>
                <c:pt idx="124">
                  <c:v>607400</c:v>
                </c:pt>
                <c:pt idx="125">
                  <c:v>103500</c:v>
                </c:pt>
                <c:pt idx="126">
                  <c:v>382700</c:v>
                </c:pt>
                <c:pt idx="127">
                  <c:v>317400</c:v>
                </c:pt>
                <c:pt idx="128">
                  <c:v>175600</c:v>
                </c:pt>
                <c:pt idx="129">
                  <c:v>60700</c:v>
                </c:pt>
                <c:pt idx="130">
                  <c:v>266600</c:v>
                </c:pt>
                <c:pt idx="131">
                  <c:v>148600</c:v>
                </c:pt>
                <c:pt idx="132">
                  <c:v>101000</c:v>
                </c:pt>
                <c:pt idx="133">
                  <c:v>58700</c:v>
                </c:pt>
                <c:pt idx="134">
                  <c:v>59300</c:v>
                </c:pt>
                <c:pt idx="135">
                  <c:v>95000</c:v>
                </c:pt>
                <c:pt idx="136">
                  <c:v>653400</c:v>
                </c:pt>
                <c:pt idx="137">
                  <c:v>273500</c:v>
                </c:pt>
                <c:pt idx="138">
                  <c:v>319200</c:v>
                </c:pt>
                <c:pt idx="139">
                  <c:v>568000</c:v>
                </c:pt>
                <c:pt idx="140">
                  <c:v>403900</c:v>
                </c:pt>
                <c:pt idx="141">
                  <c:v>235900</c:v>
                </c:pt>
                <c:pt idx="142">
                  <c:v>88000</c:v>
                </c:pt>
                <c:pt idx="143">
                  <c:v>107300</c:v>
                </c:pt>
                <c:pt idx="144">
                  <c:v>591900</c:v>
                </c:pt>
                <c:pt idx="145">
                  <c:v>152900</c:v>
                </c:pt>
                <c:pt idx="146">
                  <c:v>228100</c:v>
                </c:pt>
                <c:pt idx="147">
                  <c:v>617100</c:v>
                </c:pt>
                <c:pt idx="148">
                  <c:v>131700</c:v>
                </c:pt>
                <c:pt idx="149">
                  <c:v>438200</c:v>
                </c:pt>
                <c:pt idx="150">
                  <c:v>120400</c:v>
                </c:pt>
                <c:pt idx="151">
                  <c:v>83500</c:v>
                </c:pt>
                <c:pt idx="152">
                  <c:v>352900</c:v>
                </c:pt>
                <c:pt idx="153">
                  <c:v>156900</c:v>
                </c:pt>
                <c:pt idx="154">
                  <c:v>156900</c:v>
                </c:pt>
                <c:pt idx="155">
                  <c:v>283000</c:v>
                </c:pt>
                <c:pt idx="156">
                  <c:v>330200</c:v>
                </c:pt>
                <c:pt idx="157">
                  <c:v>1137500</c:v>
                </c:pt>
                <c:pt idx="158">
                  <c:v>752600</c:v>
                </c:pt>
                <c:pt idx="159">
                  <c:v>161000</c:v>
                </c:pt>
                <c:pt idx="160">
                  <c:v>519600</c:v>
                </c:pt>
                <c:pt idx="161">
                  <c:v>823600</c:v>
                </c:pt>
                <c:pt idx="162">
                  <c:v>550500</c:v>
                </c:pt>
                <c:pt idx="163">
                  <c:v>125000</c:v>
                </c:pt>
                <c:pt idx="164">
                  <c:v>97000</c:v>
                </c:pt>
                <c:pt idx="165">
                  <c:v>91300</c:v>
                </c:pt>
                <c:pt idx="166">
                  <c:v>595300</c:v>
                </c:pt>
                <c:pt idx="167">
                  <c:v>510700</c:v>
                </c:pt>
                <c:pt idx="168">
                  <c:v>1353200</c:v>
                </c:pt>
                <c:pt idx="169">
                  <c:v>925800</c:v>
                </c:pt>
                <c:pt idx="170">
                  <c:v>596100</c:v>
                </c:pt>
                <c:pt idx="171">
                  <c:v>279800</c:v>
                </c:pt>
                <c:pt idx="172">
                  <c:v>766500</c:v>
                </c:pt>
                <c:pt idx="173">
                  <c:v>743900</c:v>
                </c:pt>
                <c:pt idx="174">
                  <c:v>1144300</c:v>
                </c:pt>
                <c:pt idx="175">
                  <c:v>1721700</c:v>
                </c:pt>
                <c:pt idx="176">
                  <c:v>894200</c:v>
                </c:pt>
                <c:pt idx="177">
                  <c:v>362100</c:v>
                </c:pt>
                <c:pt idx="178">
                  <c:v>94200</c:v>
                </c:pt>
                <c:pt idx="179">
                  <c:v>615800</c:v>
                </c:pt>
                <c:pt idx="180">
                  <c:v>367400</c:v>
                </c:pt>
                <c:pt idx="181">
                  <c:v>270600</c:v>
                </c:pt>
                <c:pt idx="182">
                  <c:v>969600</c:v>
                </c:pt>
                <c:pt idx="183">
                  <c:v>299700</c:v>
                </c:pt>
                <c:pt idx="184">
                  <c:v>733500</c:v>
                </c:pt>
                <c:pt idx="185">
                  <c:v>170800</c:v>
                </c:pt>
                <c:pt idx="186">
                  <c:v>551200</c:v>
                </c:pt>
                <c:pt idx="187">
                  <c:v>309000</c:v>
                </c:pt>
                <c:pt idx="188">
                  <c:v>172600</c:v>
                </c:pt>
                <c:pt idx="189">
                  <c:v>87100</c:v>
                </c:pt>
                <c:pt idx="190">
                  <c:v>1059800</c:v>
                </c:pt>
                <c:pt idx="191">
                  <c:v>765300</c:v>
                </c:pt>
                <c:pt idx="192">
                  <c:v>499000</c:v>
                </c:pt>
                <c:pt idx="193">
                  <c:v>2338500</c:v>
                </c:pt>
                <c:pt idx="194">
                  <c:v>221600</c:v>
                </c:pt>
                <c:pt idx="195">
                  <c:v>1823000</c:v>
                </c:pt>
                <c:pt idx="196">
                  <c:v>1062900</c:v>
                </c:pt>
                <c:pt idx="197">
                  <c:v>287300</c:v>
                </c:pt>
                <c:pt idx="198">
                  <c:v>50800</c:v>
                </c:pt>
                <c:pt idx="199">
                  <c:v>339500</c:v>
                </c:pt>
                <c:pt idx="200">
                  <c:v>616000</c:v>
                </c:pt>
                <c:pt idx="201">
                  <c:v>136500</c:v>
                </c:pt>
                <c:pt idx="202">
                  <c:v>111000</c:v>
                </c:pt>
                <c:pt idx="203">
                  <c:v>96000</c:v>
                </c:pt>
                <c:pt idx="204">
                  <c:v>1055800</c:v>
                </c:pt>
                <c:pt idx="205">
                  <c:v>1055800</c:v>
                </c:pt>
                <c:pt idx="206">
                  <c:v>299000</c:v>
                </c:pt>
                <c:pt idx="207">
                  <c:v>232500</c:v>
                </c:pt>
                <c:pt idx="208">
                  <c:v>541000</c:v>
                </c:pt>
                <c:pt idx="209">
                  <c:v>325200</c:v>
                </c:pt>
                <c:pt idx="210">
                  <c:v>314000</c:v>
                </c:pt>
                <c:pt idx="211">
                  <c:v>184900</c:v>
                </c:pt>
                <c:pt idx="212">
                  <c:v>1037000</c:v>
                </c:pt>
                <c:pt idx="213">
                  <c:v>545500</c:v>
                </c:pt>
                <c:pt idx="214">
                  <c:v>82500</c:v>
                </c:pt>
                <c:pt idx="215">
                  <c:v>80200</c:v>
                </c:pt>
                <c:pt idx="216">
                  <c:v>254300</c:v>
                </c:pt>
                <c:pt idx="217">
                  <c:v>598500</c:v>
                </c:pt>
                <c:pt idx="218">
                  <c:v>75500</c:v>
                </c:pt>
                <c:pt idx="219">
                  <c:v>472400</c:v>
                </c:pt>
                <c:pt idx="220">
                  <c:v>72000</c:v>
                </c:pt>
                <c:pt idx="221">
                  <c:v>182000</c:v>
                </c:pt>
                <c:pt idx="222">
                  <c:v>296300</c:v>
                </c:pt>
                <c:pt idx="223">
                  <c:v>590800</c:v>
                </c:pt>
                <c:pt idx="224">
                  <c:v>2059200</c:v>
                </c:pt>
                <c:pt idx="225">
                  <c:v>3760000</c:v>
                </c:pt>
                <c:pt idx="226">
                  <c:v>239200</c:v>
                </c:pt>
                <c:pt idx="227">
                  <c:v>1717500</c:v>
                </c:pt>
                <c:pt idx="228">
                  <c:v>520300</c:v>
                </c:pt>
                <c:pt idx="229">
                  <c:v>624100</c:v>
                </c:pt>
                <c:pt idx="230">
                  <c:v>95500</c:v>
                </c:pt>
                <c:pt idx="231">
                  <c:v>122800</c:v>
                </c:pt>
                <c:pt idx="232">
                  <c:v>566000</c:v>
                </c:pt>
                <c:pt idx="233">
                  <c:v>806100</c:v>
                </c:pt>
                <c:pt idx="234">
                  <c:v>1550700</c:v>
                </c:pt>
                <c:pt idx="235">
                  <c:v>792000</c:v>
                </c:pt>
                <c:pt idx="236">
                  <c:v>409400</c:v>
                </c:pt>
                <c:pt idx="237">
                  <c:v>729500</c:v>
                </c:pt>
                <c:pt idx="238">
                  <c:v>193500</c:v>
                </c:pt>
                <c:pt idx="239">
                  <c:v>746200</c:v>
                </c:pt>
                <c:pt idx="240">
                  <c:v>817100</c:v>
                </c:pt>
                <c:pt idx="241">
                  <c:v>256200</c:v>
                </c:pt>
                <c:pt idx="242">
                  <c:v>529600</c:v>
                </c:pt>
                <c:pt idx="243">
                  <c:v>318300</c:v>
                </c:pt>
                <c:pt idx="244">
                  <c:v>563300</c:v>
                </c:pt>
                <c:pt idx="245">
                  <c:v>837300</c:v>
                </c:pt>
                <c:pt idx="246">
                  <c:v>447000</c:v>
                </c:pt>
                <c:pt idx="247">
                  <c:v>838800</c:v>
                </c:pt>
                <c:pt idx="248">
                  <c:v>243500</c:v>
                </c:pt>
                <c:pt idx="249">
                  <c:v>1288700</c:v>
                </c:pt>
                <c:pt idx="250">
                  <c:v>458478</c:v>
                </c:pt>
              </c:numCache>
            </c:numRef>
          </c:val>
          <c:extLst>
            <c:ext xmlns:c16="http://schemas.microsoft.com/office/drawing/2014/chart" uri="{C3380CC4-5D6E-409C-BE32-E72D297353CC}">
              <c16:uniqueId val="{00000000-EFE6-499E-B512-E639CC48A5ED}"/>
            </c:ext>
          </c:extLst>
        </c:ser>
        <c:dLbls>
          <c:showLegendKey val="0"/>
          <c:showVal val="0"/>
          <c:showCatName val="0"/>
          <c:showSerName val="0"/>
          <c:showPercent val="0"/>
          <c:showBubbleSize val="0"/>
        </c:dLbls>
        <c:gapWidth val="219"/>
        <c:axId val="622753072"/>
        <c:axId val="622752112"/>
      </c:barChart>
      <c:lineChart>
        <c:grouping val="standard"/>
        <c:varyColors val="0"/>
        <c:ser>
          <c:idx val="0"/>
          <c:order val="0"/>
          <c:tx>
            <c:strRef>
              <c:f>'Omai Gold Mines - Hist Data'!$F$1</c:f>
              <c:strCache>
                <c:ptCount val="1"/>
                <c:pt idx="0">
                  <c:v>Adj Close</c:v>
                </c:pt>
              </c:strCache>
            </c:strRef>
          </c:tx>
          <c:spPr>
            <a:ln w="28575" cap="rnd">
              <a:gradFill>
                <a:gsLst>
                  <a:gs pos="48000">
                    <a:srgbClr val="F7EF8A"/>
                  </a:gs>
                  <a:gs pos="12000">
                    <a:srgbClr val="D2AC47"/>
                  </a:gs>
                  <a:gs pos="83000">
                    <a:srgbClr val="EDC967"/>
                  </a:gs>
                </a:gsLst>
                <a:lin ang="5400000" scaled="1"/>
              </a:gradFill>
              <a:round/>
            </a:ln>
            <a:effectLst/>
          </c:spPr>
          <c:marker>
            <c:symbol val="none"/>
          </c:marker>
          <c:cat>
            <c:strRef>
              <c:f>'Omai Gold Mines - Hist Data'!$A$2:$A$252</c:f>
              <c:strCache>
                <c:ptCount val="251"/>
                <c:pt idx="0">
                  <c:v>Jan 17, 2024</c:v>
                </c:pt>
                <c:pt idx="1">
                  <c:v>Jan 18, 2024</c:v>
                </c:pt>
                <c:pt idx="2">
                  <c:v>Jan 19, 2024</c:v>
                </c:pt>
                <c:pt idx="3">
                  <c:v>Jan 22, 2024</c:v>
                </c:pt>
                <c:pt idx="4">
                  <c:v>Jan 23, 2024</c:v>
                </c:pt>
                <c:pt idx="5">
                  <c:v>Jan 24, 2024</c:v>
                </c:pt>
                <c:pt idx="6">
                  <c:v>Jan 25, 2024</c:v>
                </c:pt>
                <c:pt idx="7">
                  <c:v>Jan 26, 2024</c:v>
                </c:pt>
                <c:pt idx="8">
                  <c:v>Jan 29, 2024</c:v>
                </c:pt>
                <c:pt idx="9">
                  <c:v>Jan 30, 2024</c:v>
                </c:pt>
                <c:pt idx="10">
                  <c:v>Jan 31, 2024</c:v>
                </c:pt>
                <c:pt idx="11">
                  <c:v>Feb 1, 2024</c:v>
                </c:pt>
                <c:pt idx="12">
                  <c:v>Feb 2, 2024</c:v>
                </c:pt>
                <c:pt idx="13">
                  <c:v>Feb 5, 2024</c:v>
                </c:pt>
                <c:pt idx="14">
                  <c:v>Feb 6, 2024</c:v>
                </c:pt>
                <c:pt idx="15">
                  <c:v>Feb 7, 2024</c:v>
                </c:pt>
                <c:pt idx="16">
                  <c:v>Feb 8, 2024</c:v>
                </c:pt>
                <c:pt idx="17">
                  <c:v>Feb 9, 2024</c:v>
                </c:pt>
                <c:pt idx="18">
                  <c:v>Feb 12, 2024</c:v>
                </c:pt>
                <c:pt idx="19">
                  <c:v>Feb 13, 2024</c:v>
                </c:pt>
                <c:pt idx="20">
                  <c:v>Feb 14, 2024</c:v>
                </c:pt>
                <c:pt idx="21">
                  <c:v>Feb 15, 2024</c:v>
                </c:pt>
                <c:pt idx="22">
                  <c:v>Feb 16, 2024</c:v>
                </c:pt>
                <c:pt idx="23">
                  <c:v>Feb 20, 2024</c:v>
                </c:pt>
                <c:pt idx="24">
                  <c:v>Feb 21, 2024</c:v>
                </c:pt>
                <c:pt idx="25">
                  <c:v>Feb 22, 2024</c:v>
                </c:pt>
                <c:pt idx="26">
                  <c:v>Feb 23, 2024</c:v>
                </c:pt>
                <c:pt idx="27">
                  <c:v>Feb 26, 2024</c:v>
                </c:pt>
                <c:pt idx="28">
                  <c:v>Feb 27, 2024</c:v>
                </c:pt>
                <c:pt idx="29">
                  <c:v>Feb 28, 2024</c:v>
                </c:pt>
                <c:pt idx="30">
                  <c:v>Feb 29, 2024</c:v>
                </c:pt>
                <c:pt idx="31">
                  <c:v>Mar 1, 2024</c:v>
                </c:pt>
                <c:pt idx="32">
                  <c:v>Mar 4, 2024</c:v>
                </c:pt>
                <c:pt idx="33">
                  <c:v>Mar 5, 2024</c:v>
                </c:pt>
                <c:pt idx="34">
                  <c:v>Mar 6, 2024</c:v>
                </c:pt>
                <c:pt idx="35">
                  <c:v>Mar 7, 2024</c:v>
                </c:pt>
                <c:pt idx="36">
                  <c:v>Mar 8, 2024</c:v>
                </c:pt>
                <c:pt idx="37">
                  <c:v>Mar 11, 2024</c:v>
                </c:pt>
                <c:pt idx="38">
                  <c:v>Mar 12, 2024</c:v>
                </c:pt>
                <c:pt idx="39">
                  <c:v>Mar 13, 2024</c:v>
                </c:pt>
                <c:pt idx="40">
                  <c:v>Mar 14, 2024</c:v>
                </c:pt>
                <c:pt idx="41">
                  <c:v>Mar 15, 2024</c:v>
                </c:pt>
                <c:pt idx="42">
                  <c:v>Mar 18, 2024</c:v>
                </c:pt>
                <c:pt idx="43">
                  <c:v>Mar 19, 2024</c:v>
                </c:pt>
                <c:pt idx="44">
                  <c:v>Mar 20, 2024</c:v>
                </c:pt>
                <c:pt idx="45">
                  <c:v>Mar 21, 2024</c:v>
                </c:pt>
                <c:pt idx="46">
                  <c:v>Mar 22, 2024</c:v>
                </c:pt>
                <c:pt idx="47">
                  <c:v>Mar 25, 2024</c:v>
                </c:pt>
                <c:pt idx="48">
                  <c:v>Mar 26, 2024</c:v>
                </c:pt>
                <c:pt idx="49">
                  <c:v>Mar 27, 2024</c:v>
                </c:pt>
                <c:pt idx="50">
                  <c:v>Mar 28, 2024</c:v>
                </c:pt>
                <c:pt idx="51">
                  <c:v>Apr 1, 2024</c:v>
                </c:pt>
                <c:pt idx="52">
                  <c:v>Apr 2, 2024</c:v>
                </c:pt>
                <c:pt idx="53">
                  <c:v>Apr 3, 2024</c:v>
                </c:pt>
                <c:pt idx="54">
                  <c:v>Apr 4, 2024</c:v>
                </c:pt>
                <c:pt idx="55">
                  <c:v>Apr 5, 2024</c:v>
                </c:pt>
                <c:pt idx="56">
                  <c:v>Apr 8, 2024</c:v>
                </c:pt>
                <c:pt idx="57">
                  <c:v>Apr 9, 2024</c:v>
                </c:pt>
                <c:pt idx="58">
                  <c:v>Apr 10, 2024</c:v>
                </c:pt>
                <c:pt idx="59">
                  <c:v>Apr 11, 2024</c:v>
                </c:pt>
                <c:pt idx="60">
                  <c:v>Apr 12, 2024</c:v>
                </c:pt>
                <c:pt idx="61">
                  <c:v>Apr 15, 2024</c:v>
                </c:pt>
                <c:pt idx="62">
                  <c:v>Apr 16, 2024</c:v>
                </c:pt>
                <c:pt idx="63">
                  <c:v>Apr 17, 2024</c:v>
                </c:pt>
                <c:pt idx="64">
                  <c:v>Apr 18, 2024</c:v>
                </c:pt>
                <c:pt idx="65">
                  <c:v>Apr 19, 2024</c:v>
                </c:pt>
                <c:pt idx="66">
                  <c:v>Apr 22, 2024</c:v>
                </c:pt>
                <c:pt idx="67">
                  <c:v>Apr 23, 2024</c:v>
                </c:pt>
                <c:pt idx="68">
                  <c:v>Apr 24, 2024</c:v>
                </c:pt>
                <c:pt idx="69">
                  <c:v>Apr 25, 2024</c:v>
                </c:pt>
                <c:pt idx="70">
                  <c:v>Apr 26, 2024</c:v>
                </c:pt>
                <c:pt idx="71">
                  <c:v>Apr 29, 2024</c:v>
                </c:pt>
                <c:pt idx="72">
                  <c:v>Apr 30, 2024</c:v>
                </c:pt>
                <c:pt idx="73">
                  <c:v>May 1, 2024</c:v>
                </c:pt>
                <c:pt idx="74">
                  <c:v>May 2, 2024</c:v>
                </c:pt>
                <c:pt idx="75">
                  <c:v>May 3, 2024</c:v>
                </c:pt>
                <c:pt idx="76">
                  <c:v>May 6, 2024</c:v>
                </c:pt>
                <c:pt idx="77">
                  <c:v>May 7, 2024</c:v>
                </c:pt>
                <c:pt idx="78">
                  <c:v>May 8, 2024</c:v>
                </c:pt>
                <c:pt idx="79">
                  <c:v>May 9, 2024</c:v>
                </c:pt>
                <c:pt idx="80">
                  <c:v>May 10, 2024</c:v>
                </c:pt>
                <c:pt idx="81">
                  <c:v>May 13, 2024</c:v>
                </c:pt>
                <c:pt idx="82">
                  <c:v>May 14, 2024</c:v>
                </c:pt>
                <c:pt idx="83">
                  <c:v>May 15, 2024</c:v>
                </c:pt>
                <c:pt idx="84">
                  <c:v>May 16, 2024</c:v>
                </c:pt>
                <c:pt idx="85">
                  <c:v>May 17, 2024</c:v>
                </c:pt>
                <c:pt idx="86">
                  <c:v>May 21, 2024</c:v>
                </c:pt>
                <c:pt idx="87">
                  <c:v>May 22, 2024</c:v>
                </c:pt>
                <c:pt idx="88">
                  <c:v>May 23, 2024</c:v>
                </c:pt>
                <c:pt idx="89">
                  <c:v>May 24, 2024</c:v>
                </c:pt>
                <c:pt idx="90">
                  <c:v>May 27, 2024</c:v>
                </c:pt>
                <c:pt idx="91">
                  <c:v>May 28, 2024</c:v>
                </c:pt>
                <c:pt idx="92">
                  <c:v>May 29, 2024</c:v>
                </c:pt>
                <c:pt idx="93">
                  <c:v>May 30, 2024</c:v>
                </c:pt>
                <c:pt idx="94">
                  <c:v>May 31, 2024</c:v>
                </c:pt>
                <c:pt idx="95">
                  <c:v>Jun 3, 2024</c:v>
                </c:pt>
                <c:pt idx="96">
                  <c:v>Jun 4, 2024</c:v>
                </c:pt>
                <c:pt idx="97">
                  <c:v>Jun 5, 2024</c:v>
                </c:pt>
                <c:pt idx="98">
                  <c:v>Jun 6, 2024</c:v>
                </c:pt>
                <c:pt idx="99">
                  <c:v>Jun 7, 2024</c:v>
                </c:pt>
                <c:pt idx="100">
                  <c:v>Jun 10, 2024</c:v>
                </c:pt>
                <c:pt idx="101">
                  <c:v>Jun 11, 2024</c:v>
                </c:pt>
                <c:pt idx="102">
                  <c:v>Jun 12, 2024</c:v>
                </c:pt>
                <c:pt idx="103">
                  <c:v>Jun 13, 2024</c:v>
                </c:pt>
                <c:pt idx="104">
                  <c:v>Jun 14, 2024</c:v>
                </c:pt>
                <c:pt idx="105">
                  <c:v>Jun 17, 2024</c:v>
                </c:pt>
                <c:pt idx="106">
                  <c:v>Jun 18, 2024</c:v>
                </c:pt>
                <c:pt idx="107">
                  <c:v>Jun 19, 2024</c:v>
                </c:pt>
                <c:pt idx="108">
                  <c:v>Jun 20, 2024</c:v>
                </c:pt>
                <c:pt idx="109">
                  <c:v>Jun 21, 2024</c:v>
                </c:pt>
                <c:pt idx="110">
                  <c:v>Jun 24, 2024</c:v>
                </c:pt>
                <c:pt idx="111">
                  <c:v>Jun 25, 2024</c:v>
                </c:pt>
                <c:pt idx="112">
                  <c:v>Jun 26, 2024</c:v>
                </c:pt>
                <c:pt idx="113">
                  <c:v>Jun 27, 2024</c:v>
                </c:pt>
                <c:pt idx="114">
                  <c:v>Jun 28, 2024</c:v>
                </c:pt>
                <c:pt idx="115">
                  <c:v>Jul 2, 2024</c:v>
                </c:pt>
                <c:pt idx="116">
                  <c:v>Jul 3, 2024</c:v>
                </c:pt>
                <c:pt idx="117">
                  <c:v>Jul 4, 2024</c:v>
                </c:pt>
                <c:pt idx="118">
                  <c:v>Jul 5, 2024</c:v>
                </c:pt>
                <c:pt idx="119">
                  <c:v>Jul 8, 2024</c:v>
                </c:pt>
                <c:pt idx="120">
                  <c:v>Jul 9, 2024</c:v>
                </c:pt>
                <c:pt idx="121">
                  <c:v>Jul 10, 2024</c:v>
                </c:pt>
                <c:pt idx="122">
                  <c:v>Jul 11, 2024</c:v>
                </c:pt>
                <c:pt idx="123">
                  <c:v>Jul 12, 2024</c:v>
                </c:pt>
                <c:pt idx="124">
                  <c:v>Jul 15, 2024</c:v>
                </c:pt>
                <c:pt idx="125">
                  <c:v>Jul 16, 2024</c:v>
                </c:pt>
                <c:pt idx="126">
                  <c:v>Jul 17, 2024</c:v>
                </c:pt>
                <c:pt idx="127">
                  <c:v>Jul 18, 2024</c:v>
                </c:pt>
                <c:pt idx="128">
                  <c:v>Jul 19, 2024</c:v>
                </c:pt>
                <c:pt idx="129">
                  <c:v>Jul 22, 2024</c:v>
                </c:pt>
                <c:pt idx="130">
                  <c:v>Jul 23, 2024</c:v>
                </c:pt>
                <c:pt idx="131">
                  <c:v>Jul 24, 2024</c:v>
                </c:pt>
                <c:pt idx="132">
                  <c:v>Jul 25, 2024</c:v>
                </c:pt>
                <c:pt idx="133">
                  <c:v>Jul 26, 2024</c:v>
                </c:pt>
                <c:pt idx="134">
                  <c:v>Jul 29, 2024</c:v>
                </c:pt>
                <c:pt idx="135">
                  <c:v>Jul 30, 2024</c:v>
                </c:pt>
                <c:pt idx="136">
                  <c:v>Jul 31, 2024</c:v>
                </c:pt>
                <c:pt idx="137">
                  <c:v>Aug 1, 2024</c:v>
                </c:pt>
                <c:pt idx="138">
                  <c:v>Aug 2, 2024</c:v>
                </c:pt>
                <c:pt idx="139">
                  <c:v>Aug 6, 2024</c:v>
                </c:pt>
                <c:pt idx="140">
                  <c:v>Aug 7, 2024</c:v>
                </c:pt>
                <c:pt idx="141">
                  <c:v>Aug 8, 2024</c:v>
                </c:pt>
                <c:pt idx="142">
                  <c:v>Aug 9, 2024</c:v>
                </c:pt>
                <c:pt idx="143">
                  <c:v>Aug 12, 2024</c:v>
                </c:pt>
                <c:pt idx="144">
                  <c:v>Aug 13, 2024</c:v>
                </c:pt>
                <c:pt idx="145">
                  <c:v>Aug 14, 2024</c:v>
                </c:pt>
                <c:pt idx="146">
                  <c:v>Aug 15, 2024</c:v>
                </c:pt>
                <c:pt idx="147">
                  <c:v>Aug 16, 2024</c:v>
                </c:pt>
                <c:pt idx="148">
                  <c:v>Aug 19, 2024</c:v>
                </c:pt>
                <c:pt idx="149">
                  <c:v>Aug 20, 2024</c:v>
                </c:pt>
                <c:pt idx="150">
                  <c:v>Aug 21, 2024</c:v>
                </c:pt>
                <c:pt idx="151">
                  <c:v>Aug 22, 2024</c:v>
                </c:pt>
                <c:pt idx="152">
                  <c:v>Aug 23, 2024</c:v>
                </c:pt>
                <c:pt idx="153">
                  <c:v>Aug 26, 2024</c:v>
                </c:pt>
                <c:pt idx="154">
                  <c:v>Aug 26, 2024</c:v>
                </c:pt>
                <c:pt idx="155">
                  <c:v>Aug 27, 2024</c:v>
                </c:pt>
                <c:pt idx="156">
                  <c:v>Aug 28, 2024</c:v>
                </c:pt>
                <c:pt idx="157">
                  <c:v>Aug 29, 2024</c:v>
                </c:pt>
                <c:pt idx="158">
                  <c:v>Aug 30, 2024</c:v>
                </c:pt>
                <c:pt idx="159">
                  <c:v>Sep 3, 2024</c:v>
                </c:pt>
                <c:pt idx="160">
                  <c:v>Sep 4, 2024</c:v>
                </c:pt>
                <c:pt idx="161">
                  <c:v>Sep 5, 2024</c:v>
                </c:pt>
                <c:pt idx="162">
                  <c:v>Sep 6, 2024</c:v>
                </c:pt>
                <c:pt idx="163">
                  <c:v>Sep 9, 2024</c:v>
                </c:pt>
                <c:pt idx="164">
                  <c:v>Sep 10, 2024</c:v>
                </c:pt>
                <c:pt idx="165">
                  <c:v>Sep 11, 2024</c:v>
                </c:pt>
                <c:pt idx="166">
                  <c:v>Sep 12, 2024</c:v>
                </c:pt>
                <c:pt idx="167">
                  <c:v>Sep 13, 2024</c:v>
                </c:pt>
                <c:pt idx="168">
                  <c:v>Sep 16, 2024</c:v>
                </c:pt>
                <c:pt idx="169">
                  <c:v>Sep 17, 2024</c:v>
                </c:pt>
                <c:pt idx="170">
                  <c:v>Sep 18, 2024</c:v>
                </c:pt>
                <c:pt idx="171">
                  <c:v>Sep 19, 2024</c:v>
                </c:pt>
                <c:pt idx="172">
                  <c:v>Sep 20, 2024</c:v>
                </c:pt>
                <c:pt idx="173">
                  <c:v>Sep 23, 2024</c:v>
                </c:pt>
                <c:pt idx="174">
                  <c:v>Sep 24, 2024</c:v>
                </c:pt>
                <c:pt idx="175">
                  <c:v>Sep 25, 2024</c:v>
                </c:pt>
                <c:pt idx="176">
                  <c:v>Sep 26, 2024</c:v>
                </c:pt>
                <c:pt idx="177">
                  <c:v>Sep 27, 2024</c:v>
                </c:pt>
                <c:pt idx="178">
                  <c:v>Sep 30, 2024</c:v>
                </c:pt>
                <c:pt idx="179">
                  <c:v>Oct 1, 2024</c:v>
                </c:pt>
                <c:pt idx="180">
                  <c:v>Oct 2, 2024</c:v>
                </c:pt>
                <c:pt idx="181">
                  <c:v>Oct 3, 2024</c:v>
                </c:pt>
                <c:pt idx="182">
                  <c:v>Oct 4, 2024</c:v>
                </c:pt>
                <c:pt idx="183">
                  <c:v>Oct 7, 2024</c:v>
                </c:pt>
                <c:pt idx="184">
                  <c:v>Oct 8, 2024</c:v>
                </c:pt>
                <c:pt idx="185">
                  <c:v>Oct 9, 2024</c:v>
                </c:pt>
                <c:pt idx="186">
                  <c:v>Oct 10, 2024</c:v>
                </c:pt>
                <c:pt idx="187">
                  <c:v>Oct 11, 2024</c:v>
                </c:pt>
                <c:pt idx="188">
                  <c:v>Oct 15, 2024</c:v>
                </c:pt>
                <c:pt idx="189">
                  <c:v>Oct 16, 2024</c:v>
                </c:pt>
                <c:pt idx="190">
                  <c:v>Oct 17, 2024</c:v>
                </c:pt>
                <c:pt idx="191">
                  <c:v>Oct 18, 2024</c:v>
                </c:pt>
                <c:pt idx="192">
                  <c:v>Oct 21, 2024</c:v>
                </c:pt>
                <c:pt idx="193">
                  <c:v>Oct 22, 2024</c:v>
                </c:pt>
                <c:pt idx="194">
                  <c:v>Oct 23, 2024</c:v>
                </c:pt>
                <c:pt idx="195">
                  <c:v>Oct 24, 2024</c:v>
                </c:pt>
                <c:pt idx="196">
                  <c:v>Oct 25, 2024</c:v>
                </c:pt>
                <c:pt idx="197">
                  <c:v>Oct 28, 2024</c:v>
                </c:pt>
                <c:pt idx="198">
                  <c:v>Oct 29, 2024</c:v>
                </c:pt>
                <c:pt idx="199">
                  <c:v>Oct 30, 2024</c:v>
                </c:pt>
                <c:pt idx="200">
                  <c:v>Oct 31, 2024</c:v>
                </c:pt>
                <c:pt idx="201">
                  <c:v>Nov 1, 2024</c:v>
                </c:pt>
                <c:pt idx="202">
                  <c:v>Nov 4, 2024</c:v>
                </c:pt>
                <c:pt idx="203">
                  <c:v>Nov 5, 2024</c:v>
                </c:pt>
                <c:pt idx="204">
                  <c:v>Nov 6, 2024</c:v>
                </c:pt>
                <c:pt idx="205">
                  <c:v>Nov 7, 2024</c:v>
                </c:pt>
                <c:pt idx="206">
                  <c:v>Nov 8, 2024</c:v>
                </c:pt>
                <c:pt idx="207">
                  <c:v>Nov 11, 2024</c:v>
                </c:pt>
                <c:pt idx="208">
                  <c:v>Nov 12, 2024</c:v>
                </c:pt>
                <c:pt idx="209">
                  <c:v>Nov 13, 2024</c:v>
                </c:pt>
                <c:pt idx="210">
                  <c:v>Nov 14, 2024</c:v>
                </c:pt>
                <c:pt idx="211">
                  <c:v>Nov 15, 2024</c:v>
                </c:pt>
                <c:pt idx="212">
                  <c:v>Nov 18, 2024</c:v>
                </c:pt>
                <c:pt idx="213">
                  <c:v>Nov 19, 2024</c:v>
                </c:pt>
                <c:pt idx="214">
                  <c:v>Nov 20, 2024</c:v>
                </c:pt>
                <c:pt idx="215">
                  <c:v>Nov 21, 2024</c:v>
                </c:pt>
                <c:pt idx="216">
                  <c:v>Nov 22, 2024</c:v>
                </c:pt>
                <c:pt idx="217">
                  <c:v>Nov 25, 2024</c:v>
                </c:pt>
                <c:pt idx="218">
                  <c:v>Nov 26, 2024</c:v>
                </c:pt>
                <c:pt idx="219">
                  <c:v>Nov 27, 2024</c:v>
                </c:pt>
                <c:pt idx="220">
                  <c:v>Nov 28, 2024</c:v>
                </c:pt>
                <c:pt idx="221">
                  <c:v>Nov 29, 2024</c:v>
                </c:pt>
                <c:pt idx="222">
                  <c:v>Dec 2, 2024</c:v>
                </c:pt>
                <c:pt idx="223">
                  <c:v>Dec 3, 2024</c:v>
                </c:pt>
                <c:pt idx="224">
                  <c:v>Dec 4, 2024</c:v>
                </c:pt>
                <c:pt idx="225">
                  <c:v>Dec 5, 2024</c:v>
                </c:pt>
                <c:pt idx="226">
                  <c:v>Dec 6, 2024</c:v>
                </c:pt>
                <c:pt idx="227">
                  <c:v>Dec 9, 2024</c:v>
                </c:pt>
                <c:pt idx="228">
                  <c:v>Dec 10, 2024</c:v>
                </c:pt>
                <c:pt idx="229">
                  <c:v>Dec 11, 2024</c:v>
                </c:pt>
                <c:pt idx="230">
                  <c:v>Dec 12, 2024</c:v>
                </c:pt>
                <c:pt idx="231">
                  <c:v>Dec 13, 2024</c:v>
                </c:pt>
                <c:pt idx="232">
                  <c:v>Dec 16, 2024</c:v>
                </c:pt>
                <c:pt idx="233">
                  <c:v>Dec 17, 2024</c:v>
                </c:pt>
                <c:pt idx="234">
                  <c:v>Dec 18, 2024</c:v>
                </c:pt>
                <c:pt idx="235">
                  <c:v>Dec 19, 2024</c:v>
                </c:pt>
                <c:pt idx="236">
                  <c:v>Dec 20, 2024</c:v>
                </c:pt>
                <c:pt idx="237">
                  <c:v>Dec 23, 2024</c:v>
                </c:pt>
                <c:pt idx="238">
                  <c:v>Dec 24, 2024</c:v>
                </c:pt>
                <c:pt idx="239">
                  <c:v>Dec 27, 2024</c:v>
                </c:pt>
                <c:pt idx="240">
                  <c:v>Dec 30, 2024</c:v>
                </c:pt>
                <c:pt idx="241">
                  <c:v>Dec 31, 2024</c:v>
                </c:pt>
                <c:pt idx="242">
                  <c:v>Jan 2, 2025</c:v>
                </c:pt>
                <c:pt idx="243">
                  <c:v>Jan 3, 2025</c:v>
                </c:pt>
                <c:pt idx="244">
                  <c:v>Jan 6, 2025</c:v>
                </c:pt>
                <c:pt idx="245">
                  <c:v>Jan 7, 2025</c:v>
                </c:pt>
                <c:pt idx="246">
                  <c:v>Jan 8, 2025</c:v>
                </c:pt>
                <c:pt idx="247">
                  <c:v>Jan 9, 2025</c:v>
                </c:pt>
                <c:pt idx="248">
                  <c:v>Jan 10, 2025</c:v>
                </c:pt>
                <c:pt idx="249">
                  <c:v>Jan 13, 2025</c:v>
                </c:pt>
                <c:pt idx="250">
                  <c:v>Jan 14, 2025</c:v>
                </c:pt>
              </c:strCache>
            </c:strRef>
          </c:cat>
          <c:val>
            <c:numRef>
              <c:f>'Omai Gold Mines - Hist Data'!$F$2:$F$252</c:f>
              <c:numCache>
                <c:formatCode>0.00</c:formatCode>
                <c:ptCount val="251"/>
                <c:pt idx="0">
                  <c:v>6.5000000000000002E-2</c:v>
                </c:pt>
                <c:pt idx="1">
                  <c:v>6.5000000000000002E-2</c:v>
                </c:pt>
                <c:pt idx="2">
                  <c:v>6.5000000000000002E-2</c:v>
                </c:pt>
                <c:pt idx="3">
                  <c:v>0.06</c:v>
                </c:pt>
                <c:pt idx="4">
                  <c:v>0.06</c:v>
                </c:pt>
                <c:pt idx="5">
                  <c:v>0.06</c:v>
                </c:pt>
                <c:pt idx="6">
                  <c:v>0.06</c:v>
                </c:pt>
                <c:pt idx="7">
                  <c:v>5.5E-2</c:v>
                </c:pt>
                <c:pt idx="8">
                  <c:v>0.06</c:v>
                </c:pt>
                <c:pt idx="9">
                  <c:v>5.5E-2</c:v>
                </c:pt>
                <c:pt idx="10">
                  <c:v>5.5E-2</c:v>
                </c:pt>
                <c:pt idx="11">
                  <c:v>5.5E-2</c:v>
                </c:pt>
                <c:pt idx="12">
                  <c:v>7.0000000000000007E-2</c:v>
                </c:pt>
                <c:pt idx="13">
                  <c:v>7.0000000000000007E-2</c:v>
                </c:pt>
                <c:pt idx="14">
                  <c:v>7.0000000000000007E-2</c:v>
                </c:pt>
                <c:pt idx="15">
                  <c:v>7.0000000000000007E-2</c:v>
                </c:pt>
                <c:pt idx="16">
                  <c:v>7.4999999999999997E-2</c:v>
                </c:pt>
                <c:pt idx="17">
                  <c:v>7.0000000000000007E-2</c:v>
                </c:pt>
                <c:pt idx="18">
                  <c:v>6.5000000000000002E-2</c:v>
                </c:pt>
                <c:pt idx="19">
                  <c:v>6.5000000000000002E-2</c:v>
                </c:pt>
                <c:pt idx="20">
                  <c:v>6.5000000000000002E-2</c:v>
                </c:pt>
                <c:pt idx="21">
                  <c:v>6.5000000000000002E-2</c:v>
                </c:pt>
                <c:pt idx="22">
                  <c:v>6.5000000000000002E-2</c:v>
                </c:pt>
                <c:pt idx="23">
                  <c:v>6.3E-2</c:v>
                </c:pt>
                <c:pt idx="24">
                  <c:v>6.5000000000000002E-2</c:v>
                </c:pt>
                <c:pt idx="25">
                  <c:v>6.5000000000000002E-2</c:v>
                </c:pt>
                <c:pt idx="26">
                  <c:v>6.5000000000000002E-2</c:v>
                </c:pt>
                <c:pt idx="27">
                  <c:v>6.5000000000000002E-2</c:v>
                </c:pt>
                <c:pt idx="28">
                  <c:v>7.4999999999999997E-2</c:v>
                </c:pt>
                <c:pt idx="29">
                  <c:v>7.4999999999999997E-2</c:v>
                </c:pt>
                <c:pt idx="30">
                  <c:v>0.09</c:v>
                </c:pt>
                <c:pt idx="31">
                  <c:v>0.11</c:v>
                </c:pt>
                <c:pt idx="32">
                  <c:v>0.12</c:v>
                </c:pt>
                <c:pt idx="33">
                  <c:v>0.115</c:v>
                </c:pt>
                <c:pt idx="34">
                  <c:v>0.115</c:v>
                </c:pt>
                <c:pt idx="35">
                  <c:v>0.115</c:v>
                </c:pt>
                <c:pt idx="36">
                  <c:v>0.11</c:v>
                </c:pt>
                <c:pt idx="37">
                  <c:v>0.11</c:v>
                </c:pt>
                <c:pt idx="38">
                  <c:v>0.11</c:v>
                </c:pt>
                <c:pt idx="39">
                  <c:v>0.11</c:v>
                </c:pt>
                <c:pt idx="40">
                  <c:v>0.105</c:v>
                </c:pt>
                <c:pt idx="41">
                  <c:v>0.105</c:v>
                </c:pt>
                <c:pt idx="42">
                  <c:v>0.105</c:v>
                </c:pt>
                <c:pt idx="43">
                  <c:v>0.1</c:v>
                </c:pt>
                <c:pt idx="44">
                  <c:v>0.105</c:v>
                </c:pt>
                <c:pt idx="45">
                  <c:v>0.12</c:v>
                </c:pt>
                <c:pt idx="46">
                  <c:v>0.12</c:v>
                </c:pt>
                <c:pt idx="47">
                  <c:v>0.12</c:v>
                </c:pt>
                <c:pt idx="48">
                  <c:v>0.125</c:v>
                </c:pt>
                <c:pt idx="49">
                  <c:v>0.13500000000000001</c:v>
                </c:pt>
                <c:pt idx="50">
                  <c:v>0.16500000000000001</c:v>
                </c:pt>
                <c:pt idx="51">
                  <c:v>0.17499999999999999</c:v>
                </c:pt>
                <c:pt idx="52">
                  <c:v>0.17</c:v>
                </c:pt>
                <c:pt idx="53">
                  <c:v>0.155</c:v>
                </c:pt>
                <c:pt idx="54">
                  <c:v>0.16500000000000001</c:v>
                </c:pt>
                <c:pt idx="55">
                  <c:v>0.14000000000000001</c:v>
                </c:pt>
                <c:pt idx="56">
                  <c:v>0.15</c:v>
                </c:pt>
                <c:pt idx="57">
                  <c:v>0.125</c:v>
                </c:pt>
                <c:pt idx="58">
                  <c:v>0.125</c:v>
                </c:pt>
                <c:pt idx="59">
                  <c:v>0.125</c:v>
                </c:pt>
                <c:pt idx="60">
                  <c:v>0.13</c:v>
                </c:pt>
                <c:pt idx="61">
                  <c:v>0.13500000000000001</c:v>
                </c:pt>
                <c:pt idx="62">
                  <c:v>0.13500000000000001</c:v>
                </c:pt>
                <c:pt idx="63">
                  <c:v>0.13500000000000001</c:v>
                </c:pt>
                <c:pt idx="64">
                  <c:v>0.125</c:v>
                </c:pt>
                <c:pt idx="65">
                  <c:v>0.115</c:v>
                </c:pt>
                <c:pt idx="66">
                  <c:v>0.12</c:v>
                </c:pt>
                <c:pt idx="67">
                  <c:v>0.115</c:v>
                </c:pt>
                <c:pt idx="68">
                  <c:v>0.115</c:v>
                </c:pt>
                <c:pt idx="69">
                  <c:v>0.12</c:v>
                </c:pt>
                <c:pt idx="70">
                  <c:v>0.15</c:v>
                </c:pt>
                <c:pt idx="71">
                  <c:v>0.155</c:v>
                </c:pt>
                <c:pt idx="72">
                  <c:v>0.15</c:v>
                </c:pt>
                <c:pt idx="73">
                  <c:v>0.14499999999999999</c:v>
                </c:pt>
                <c:pt idx="74">
                  <c:v>0.14499999999999999</c:v>
                </c:pt>
                <c:pt idx="75">
                  <c:v>0.14499999999999999</c:v>
                </c:pt>
                <c:pt idx="76">
                  <c:v>0.14499999999999999</c:v>
                </c:pt>
                <c:pt idx="77">
                  <c:v>0.14000000000000001</c:v>
                </c:pt>
                <c:pt idx="78">
                  <c:v>0.13500000000000001</c:v>
                </c:pt>
                <c:pt idx="79">
                  <c:v>0.14000000000000001</c:v>
                </c:pt>
                <c:pt idx="80">
                  <c:v>0.15</c:v>
                </c:pt>
                <c:pt idx="81">
                  <c:v>0.15</c:v>
                </c:pt>
                <c:pt idx="82">
                  <c:v>0.14499999999999999</c:v>
                </c:pt>
                <c:pt idx="83">
                  <c:v>0.14499999999999999</c:v>
                </c:pt>
                <c:pt idx="84">
                  <c:v>0.13500000000000001</c:v>
                </c:pt>
                <c:pt idx="85">
                  <c:v>0.13500000000000001</c:v>
                </c:pt>
                <c:pt idx="86">
                  <c:v>0.13500000000000001</c:v>
                </c:pt>
                <c:pt idx="87">
                  <c:v>0.155</c:v>
                </c:pt>
                <c:pt idx="88">
                  <c:v>0.155</c:v>
                </c:pt>
                <c:pt idx="89">
                  <c:v>0.155</c:v>
                </c:pt>
                <c:pt idx="90">
                  <c:v>0.15</c:v>
                </c:pt>
                <c:pt idx="91">
                  <c:v>0.15</c:v>
                </c:pt>
                <c:pt idx="92">
                  <c:v>0.14499999999999999</c:v>
                </c:pt>
                <c:pt idx="93">
                  <c:v>0.14000000000000001</c:v>
                </c:pt>
                <c:pt idx="94">
                  <c:v>0.14000000000000001</c:v>
                </c:pt>
                <c:pt idx="95">
                  <c:v>0.15</c:v>
                </c:pt>
                <c:pt idx="96">
                  <c:v>0.14000000000000001</c:v>
                </c:pt>
                <c:pt idx="97">
                  <c:v>0.13500000000000001</c:v>
                </c:pt>
                <c:pt idx="98">
                  <c:v>0.13500000000000001</c:v>
                </c:pt>
                <c:pt idx="99">
                  <c:v>0.13</c:v>
                </c:pt>
                <c:pt idx="100">
                  <c:v>0.12</c:v>
                </c:pt>
                <c:pt idx="101">
                  <c:v>0.12</c:v>
                </c:pt>
                <c:pt idx="102">
                  <c:v>0.12</c:v>
                </c:pt>
                <c:pt idx="103">
                  <c:v>0.115</c:v>
                </c:pt>
                <c:pt idx="104">
                  <c:v>0.115</c:v>
                </c:pt>
                <c:pt idx="105">
                  <c:v>0.105</c:v>
                </c:pt>
                <c:pt idx="106">
                  <c:v>0.11</c:v>
                </c:pt>
                <c:pt idx="107">
                  <c:v>0.115</c:v>
                </c:pt>
                <c:pt idx="108">
                  <c:v>0.12</c:v>
                </c:pt>
                <c:pt idx="109">
                  <c:v>0.125</c:v>
                </c:pt>
                <c:pt idx="110">
                  <c:v>0.11799999999999999</c:v>
                </c:pt>
                <c:pt idx="111">
                  <c:v>0.11799999999999999</c:v>
                </c:pt>
                <c:pt idx="112">
                  <c:v>0.11</c:v>
                </c:pt>
                <c:pt idx="113">
                  <c:v>0.11</c:v>
                </c:pt>
                <c:pt idx="114">
                  <c:v>0.11</c:v>
                </c:pt>
                <c:pt idx="115">
                  <c:v>0.11</c:v>
                </c:pt>
                <c:pt idx="116">
                  <c:v>0.115</c:v>
                </c:pt>
                <c:pt idx="117">
                  <c:v>0.115</c:v>
                </c:pt>
                <c:pt idx="118">
                  <c:v>0.12</c:v>
                </c:pt>
                <c:pt idx="119">
                  <c:v>0.12</c:v>
                </c:pt>
                <c:pt idx="120">
                  <c:v>0.12</c:v>
                </c:pt>
                <c:pt idx="121">
                  <c:v>0.125</c:v>
                </c:pt>
                <c:pt idx="122">
                  <c:v>0.13</c:v>
                </c:pt>
                <c:pt idx="123">
                  <c:v>0.13</c:v>
                </c:pt>
                <c:pt idx="124">
                  <c:v>0.13</c:v>
                </c:pt>
                <c:pt idx="125">
                  <c:v>0.14499999999999999</c:v>
                </c:pt>
                <c:pt idx="126">
                  <c:v>0.14000000000000001</c:v>
                </c:pt>
                <c:pt idx="127">
                  <c:v>0.14000000000000001</c:v>
                </c:pt>
                <c:pt idx="128">
                  <c:v>0.14499999999999999</c:v>
                </c:pt>
                <c:pt idx="129">
                  <c:v>0.13500000000000001</c:v>
                </c:pt>
                <c:pt idx="130">
                  <c:v>0.13500000000000001</c:v>
                </c:pt>
                <c:pt idx="131">
                  <c:v>0.13500000000000001</c:v>
                </c:pt>
                <c:pt idx="132">
                  <c:v>0.13500000000000001</c:v>
                </c:pt>
                <c:pt idx="133">
                  <c:v>0.13500000000000001</c:v>
                </c:pt>
                <c:pt idx="134">
                  <c:v>0.13500000000000001</c:v>
                </c:pt>
                <c:pt idx="135">
                  <c:v>0.13500000000000001</c:v>
                </c:pt>
                <c:pt idx="136">
                  <c:v>0.14000000000000001</c:v>
                </c:pt>
                <c:pt idx="137">
                  <c:v>0.14000000000000001</c:v>
                </c:pt>
                <c:pt idx="138">
                  <c:v>0.13500000000000001</c:v>
                </c:pt>
                <c:pt idx="139">
                  <c:v>0.13</c:v>
                </c:pt>
                <c:pt idx="140">
                  <c:v>0.125</c:v>
                </c:pt>
                <c:pt idx="141">
                  <c:v>0.12</c:v>
                </c:pt>
                <c:pt idx="142">
                  <c:v>0.12</c:v>
                </c:pt>
                <c:pt idx="143">
                  <c:v>0.125</c:v>
                </c:pt>
                <c:pt idx="144">
                  <c:v>0.13</c:v>
                </c:pt>
                <c:pt idx="145">
                  <c:v>0.13</c:v>
                </c:pt>
                <c:pt idx="146">
                  <c:v>0.13500000000000001</c:v>
                </c:pt>
                <c:pt idx="147">
                  <c:v>0.13500000000000001</c:v>
                </c:pt>
                <c:pt idx="148">
                  <c:v>0.13</c:v>
                </c:pt>
                <c:pt idx="149">
                  <c:v>0.13</c:v>
                </c:pt>
                <c:pt idx="150">
                  <c:v>0.14000000000000001</c:v>
                </c:pt>
                <c:pt idx="151">
                  <c:v>0.14000000000000001</c:v>
                </c:pt>
                <c:pt idx="152">
                  <c:v>0.14499999999999999</c:v>
                </c:pt>
                <c:pt idx="153">
                  <c:v>0.14000000000000001</c:v>
                </c:pt>
                <c:pt idx="154">
                  <c:v>0.14000000000000001</c:v>
                </c:pt>
                <c:pt idx="155">
                  <c:v>0.14000000000000001</c:v>
                </c:pt>
                <c:pt idx="156">
                  <c:v>0.14000000000000001</c:v>
                </c:pt>
                <c:pt idx="157">
                  <c:v>0.14000000000000001</c:v>
                </c:pt>
                <c:pt idx="158">
                  <c:v>0.15</c:v>
                </c:pt>
                <c:pt idx="159">
                  <c:v>0.16</c:v>
                </c:pt>
                <c:pt idx="160">
                  <c:v>0.15</c:v>
                </c:pt>
                <c:pt idx="161">
                  <c:v>0.15</c:v>
                </c:pt>
                <c:pt idx="162">
                  <c:v>0.155</c:v>
                </c:pt>
                <c:pt idx="163">
                  <c:v>0.14499999999999999</c:v>
                </c:pt>
                <c:pt idx="164">
                  <c:v>0.14000000000000001</c:v>
                </c:pt>
                <c:pt idx="165">
                  <c:v>0.14000000000000001</c:v>
                </c:pt>
                <c:pt idx="166">
                  <c:v>0.14499999999999999</c:v>
                </c:pt>
                <c:pt idx="167">
                  <c:v>0.16</c:v>
                </c:pt>
                <c:pt idx="168">
                  <c:v>0.18</c:v>
                </c:pt>
                <c:pt idx="169">
                  <c:v>0.185</c:v>
                </c:pt>
                <c:pt idx="170">
                  <c:v>0.18</c:v>
                </c:pt>
                <c:pt idx="171">
                  <c:v>0.17</c:v>
                </c:pt>
                <c:pt idx="172">
                  <c:v>0.18</c:v>
                </c:pt>
                <c:pt idx="173">
                  <c:v>0.19</c:v>
                </c:pt>
                <c:pt idx="174">
                  <c:v>0.2</c:v>
                </c:pt>
                <c:pt idx="175">
                  <c:v>0.19</c:v>
                </c:pt>
                <c:pt idx="176">
                  <c:v>0.18</c:v>
                </c:pt>
                <c:pt idx="177">
                  <c:v>0.185</c:v>
                </c:pt>
                <c:pt idx="178">
                  <c:v>0.17499999999999999</c:v>
                </c:pt>
                <c:pt idx="179">
                  <c:v>0.17499999999999999</c:v>
                </c:pt>
                <c:pt idx="180">
                  <c:v>0.18</c:v>
                </c:pt>
                <c:pt idx="181">
                  <c:v>0.17499999999999999</c:v>
                </c:pt>
                <c:pt idx="182">
                  <c:v>0.17</c:v>
                </c:pt>
                <c:pt idx="183">
                  <c:v>0.17499999999999999</c:v>
                </c:pt>
                <c:pt idx="184">
                  <c:v>0.16500000000000001</c:v>
                </c:pt>
                <c:pt idx="185">
                  <c:v>0.155</c:v>
                </c:pt>
                <c:pt idx="186">
                  <c:v>0.16</c:v>
                </c:pt>
                <c:pt idx="187">
                  <c:v>0.16</c:v>
                </c:pt>
                <c:pt idx="188">
                  <c:v>0.16</c:v>
                </c:pt>
                <c:pt idx="189">
                  <c:v>0.16500000000000001</c:v>
                </c:pt>
                <c:pt idx="190">
                  <c:v>0.17499999999999999</c:v>
                </c:pt>
                <c:pt idx="191">
                  <c:v>0.17499999999999999</c:v>
                </c:pt>
                <c:pt idx="192">
                  <c:v>0.17499999999999999</c:v>
                </c:pt>
                <c:pt idx="193">
                  <c:v>0.18</c:v>
                </c:pt>
                <c:pt idx="194">
                  <c:v>0.18</c:v>
                </c:pt>
                <c:pt idx="195">
                  <c:v>0.17499999999999999</c:v>
                </c:pt>
                <c:pt idx="196">
                  <c:v>0.18</c:v>
                </c:pt>
                <c:pt idx="197">
                  <c:v>0.17799999999999999</c:v>
                </c:pt>
                <c:pt idx="198">
                  <c:v>0.17799999999999999</c:v>
                </c:pt>
                <c:pt idx="199">
                  <c:v>0.17799999999999999</c:v>
                </c:pt>
                <c:pt idx="200">
                  <c:v>0.17</c:v>
                </c:pt>
                <c:pt idx="201">
                  <c:v>0.17499999999999999</c:v>
                </c:pt>
                <c:pt idx="202">
                  <c:v>0.17499999999999999</c:v>
                </c:pt>
                <c:pt idx="203">
                  <c:v>0.17499999999999999</c:v>
                </c:pt>
                <c:pt idx="204">
                  <c:v>0.16500000000000001</c:v>
                </c:pt>
                <c:pt idx="205">
                  <c:v>0.17</c:v>
                </c:pt>
                <c:pt idx="206">
                  <c:v>0.16800000000000001</c:v>
                </c:pt>
                <c:pt idx="207">
                  <c:v>0.16</c:v>
                </c:pt>
                <c:pt idx="208">
                  <c:v>0.16</c:v>
                </c:pt>
                <c:pt idx="209">
                  <c:v>0.16</c:v>
                </c:pt>
                <c:pt idx="210">
                  <c:v>0.16500000000000001</c:v>
                </c:pt>
                <c:pt idx="211">
                  <c:v>0.16800000000000001</c:v>
                </c:pt>
                <c:pt idx="212">
                  <c:v>0.17</c:v>
                </c:pt>
                <c:pt idx="213">
                  <c:v>0.17</c:v>
                </c:pt>
                <c:pt idx="214">
                  <c:v>0.16500000000000001</c:v>
                </c:pt>
                <c:pt idx="215">
                  <c:v>0.17</c:v>
                </c:pt>
                <c:pt idx="216">
                  <c:v>0.17499999999999999</c:v>
                </c:pt>
                <c:pt idx="217">
                  <c:v>0.17499999999999999</c:v>
                </c:pt>
                <c:pt idx="218">
                  <c:v>0.17</c:v>
                </c:pt>
                <c:pt idx="219">
                  <c:v>0.17499999999999999</c:v>
                </c:pt>
                <c:pt idx="220">
                  <c:v>0.17499999999999999</c:v>
                </c:pt>
                <c:pt idx="221">
                  <c:v>0.17499999999999999</c:v>
                </c:pt>
                <c:pt idx="222">
                  <c:v>0.17499999999999999</c:v>
                </c:pt>
                <c:pt idx="223">
                  <c:v>0.17499999999999999</c:v>
                </c:pt>
                <c:pt idx="224">
                  <c:v>0.19500000000000001</c:v>
                </c:pt>
                <c:pt idx="225">
                  <c:v>0.2</c:v>
                </c:pt>
                <c:pt idx="226">
                  <c:v>0.2</c:v>
                </c:pt>
                <c:pt idx="227">
                  <c:v>0.2</c:v>
                </c:pt>
                <c:pt idx="228">
                  <c:v>0.2</c:v>
                </c:pt>
                <c:pt idx="229">
                  <c:v>0.2</c:v>
                </c:pt>
                <c:pt idx="230">
                  <c:v>0.19500000000000001</c:v>
                </c:pt>
                <c:pt idx="231">
                  <c:v>0.19500000000000001</c:v>
                </c:pt>
                <c:pt idx="232">
                  <c:v>0.2</c:v>
                </c:pt>
                <c:pt idx="233">
                  <c:v>0.20499999999999999</c:v>
                </c:pt>
                <c:pt idx="234">
                  <c:v>0.20499999999999999</c:v>
                </c:pt>
                <c:pt idx="235">
                  <c:v>0.22500000000000001</c:v>
                </c:pt>
                <c:pt idx="236">
                  <c:v>0.22500000000000001</c:v>
                </c:pt>
                <c:pt idx="237">
                  <c:v>0.22</c:v>
                </c:pt>
                <c:pt idx="238">
                  <c:v>0.23</c:v>
                </c:pt>
                <c:pt idx="239">
                  <c:v>0.23499999999999999</c:v>
                </c:pt>
                <c:pt idx="240">
                  <c:v>0.25</c:v>
                </c:pt>
                <c:pt idx="241">
                  <c:v>0.24</c:v>
                </c:pt>
                <c:pt idx="242">
                  <c:v>0.245</c:v>
                </c:pt>
                <c:pt idx="243">
                  <c:v>0.25</c:v>
                </c:pt>
                <c:pt idx="244">
                  <c:v>0.25</c:v>
                </c:pt>
                <c:pt idx="245">
                  <c:v>0.25</c:v>
                </c:pt>
                <c:pt idx="246">
                  <c:v>0.25</c:v>
                </c:pt>
                <c:pt idx="247">
                  <c:v>0.255</c:v>
                </c:pt>
                <c:pt idx="248">
                  <c:v>0.25</c:v>
                </c:pt>
                <c:pt idx="249">
                  <c:v>0.25</c:v>
                </c:pt>
                <c:pt idx="250">
                  <c:v>0.245</c:v>
                </c:pt>
              </c:numCache>
            </c:numRef>
          </c:val>
          <c:smooth val="0"/>
          <c:extLst>
            <c:ext xmlns:c16="http://schemas.microsoft.com/office/drawing/2014/chart" uri="{C3380CC4-5D6E-409C-BE32-E72D297353CC}">
              <c16:uniqueId val="{00000001-EFE6-499E-B512-E639CC48A5ED}"/>
            </c:ext>
          </c:extLst>
        </c:ser>
        <c:dLbls>
          <c:showLegendKey val="0"/>
          <c:showVal val="0"/>
          <c:showCatName val="0"/>
          <c:showSerName val="0"/>
          <c:showPercent val="0"/>
          <c:showBubbleSize val="0"/>
        </c:dLbls>
        <c:marker val="1"/>
        <c:smooth val="0"/>
        <c:axId val="619031040"/>
        <c:axId val="622751152"/>
      </c:lineChart>
      <c:catAx>
        <c:axId val="622753072"/>
        <c:scaling>
          <c:orientation val="minMax"/>
        </c:scaling>
        <c:delete val="1"/>
        <c:axPos val="b"/>
        <c:numFmt formatCode="General" sourceLinked="1"/>
        <c:majorTickMark val="none"/>
        <c:minorTickMark val="none"/>
        <c:tickLblPos val="nextTo"/>
        <c:crossAx val="622752112"/>
        <c:crosses val="autoZero"/>
        <c:auto val="1"/>
        <c:lblAlgn val="ctr"/>
        <c:lblOffset val="100"/>
        <c:noMultiLvlLbl val="0"/>
      </c:catAx>
      <c:valAx>
        <c:axId val="62275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22753072"/>
        <c:crosses val="autoZero"/>
        <c:crossBetween val="between"/>
      </c:valAx>
      <c:valAx>
        <c:axId val="62275115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CA" dirty="0">
                    <a:solidFill>
                      <a:schemeClr val="bg1"/>
                    </a:solidFill>
                  </a:rPr>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19031040"/>
        <c:crosses val="max"/>
        <c:crossBetween val="between"/>
      </c:valAx>
      <c:catAx>
        <c:axId val="619031040"/>
        <c:scaling>
          <c:orientation val="minMax"/>
        </c:scaling>
        <c:delete val="1"/>
        <c:axPos val="b"/>
        <c:numFmt formatCode="General" sourceLinked="1"/>
        <c:majorTickMark val="out"/>
        <c:minorTickMark val="none"/>
        <c:tickLblPos val="nextTo"/>
        <c:crossAx val="6227511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'Dashboard - Meridian Mining'!$G$112</c:f>
              <c:strCache>
                <c:ptCount val="1"/>
                <c:pt idx="0">
                  <c:v>Gross Revenue</c:v>
                </c:pt>
              </c:strCache>
            </c:strRef>
          </c:tx>
          <c:spPr>
            <a:gradFill>
              <a:gsLst>
                <a:gs pos="13000">
                  <a:srgbClr val="D2AC47"/>
                </a:gs>
                <a:gs pos="67000">
                  <a:srgbClr val="EDC967"/>
                </a:gs>
                <a:gs pos="42000">
                  <a:srgbClr val="F7EF8A"/>
                </a:gs>
                <a:gs pos="92000">
                  <a:srgbClr val="F7EF8A"/>
                </a:gs>
              </a:gsLst>
              <a:lin ang="5400000" scaled="1"/>
            </a:gradFill>
            <a:ln>
              <a:noFill/>
            </a:ln>
            <a:effectLst/>
          </c:spPr>
          <c:invertIfNegative val="0"/>
          <c:val>
            <c:numRef>
              <c:f>'Dashboard - Meridian Mining'!$H$112:$AF$112</c:f>
              <c:numCache>
                <c:formatCode>#,##0;\(#,##0\)</c:formatCode>
                <c:ptCount val="25"/>
                <c:pt idx="0">
                  <c:v>0</c:v>
                </c:pt>
                <c:pt idx="1">
                  <c:v>0</c:v>
                </c:pt>
                <c:pt idx="2">
                  <c:v>334000000</c:v>
                </c:pt>
                <c:pt idx="3">
                  <c:v>164000000</c:v>
                </c:pt>
                <c:pt idx="4">
                  <c:v>154000000</c:v>
                </c:pt>
                <c:pt idx="5">
                  <c:v>112000000</c:v>
                </c:pt>
                <c:pt idx="6">
                  <c:v>78000000</c:v>
                </c:pt>
                <c:pt idx="7">
                  <c:v>136000000</c:v>
                </c:pt>
                <c:pt idx="8">
                  <c:v>80000000</c:v>
                </c:pt>
                <c:pt idx="9">
                  <c:v>64000000</c:v>
                </c:pt>
                <c:pt idx="10">
                  <c:v>56000000</c:v>
                </c:pt>
                <c:pt idx="11">
                  <c:v>56000000</c:v>
                </c:pt>
                <c:pt idx="12">
                  <c:v>76000000</c:v>
                </c:pt>
                <c:pt idx="13">
                  <c:v>104000000</c:v>
                </c:pt>
                <c:pt idx="14">
                  <c:v>82000000</c:v>
                </c:pt>
                <c:pt idx="15">
                  <c:v>80000000</c:v>
                </c:pt>
                <c:pt idx="16">
                  <c:v>66000000</c:v>
                </c:pt>
                <c:pt idx="17">
                  <c:v>26000000</c:v>
                </c:pt>
                <c:pt idx="18">
                  <c:v>60000000</c:v>
                </c:pt>
                <c:pt idx="19">
                  <c:v>68000000</c:v>
                </c:pt>
                <c:pt idx="20">
                  <c:v>38000000</c:v>
                </c:pt>
                <c:pt idx="21">
                  <c:v>60000000</c:v>
                </c:pt>
                <c:pt idx="22">
                  <c:v>42000000</c:v>
                </c:pt>
                <c:pt idx="23">
                  <c:v>30000000</c:v>
                </c:pt>
                <c:pt idx="24">
                  <c:v>6000000</c:v>
                </c:pt>
              </c:numCache>
            </c:numRef>
          </c:val>
          <c:extLst>
            <c:ext xmlns:c16="http://schemas.microsoft.com/office/drawing/2014/chart" uri="{C3380CC4-5D6E-409C-BE32-E72D297353CC}">
              <c16:uniqueId val="{00000000-C20C-4DF5-976A-022C7A2D1B1B}"/>
            </c:ext>
          </c:extLst>
        </c:ser>
        <c:ser>
          <c:idx val="1"/>
          <c:order val="1"/>
          <c:tx>
            <c:strRef>
              <c:f>'Dashboard - Meridian Mining'!$G$113</c:f>
              <c:strCache>
                <c:ptCount val="1"/>
                <c:pt idx="0">
                  <c:v>By-Product</c:v>
                </c:pt>
              </c:strCache>
            </c:strRef>
          </c:tx>
          <c:spPr>
            <a:gradFill>
              <a:gsLst>
                <a:gs pos="13000">
                  <a:srgbClr val="E1E0E4"/>
                </a:gs>
                <a:gs pos="67000">
                  <a:srgbClr val="FFFFFF"/>
                </a:gs>
                <a:gs pos="42000">
                  <a:srgbClr val="AAA9AD"/>
                </a:gs>
                <a:gs pos="92000">
                  <a:srgbClr val="E1E0E4"/>
                </a:gs>
              </a:gsLst>
              <a:lin ang="5400000" scaled="1"/>
            </a:gradFill>
            <a:ln>
              <a:noFill/>
            </a:ln>
            <a:effectLst/>
          </c:spPr>
          <c:invertIfNegative val="0"/>
          <c:val>
            <c:numRef>
              <c:f>'Dashboard - Meridian Mining'!$H$113:$AF$113</c:f>
              <c:numCache>
                <c:formatCode>#,##0;\(#,##0\)</c:formatCode>
                <c:ptCount val="25"/>
                <c:pt idx="0">
                  <c:v>0</c:v>
                </c:pt>
                <c:pt idx="1">
                  <c:v>0</c:v>
                </c:pt>
                <c:pt idx="2">
                  <c:v>51519650</c:v>
                </c:pt>
                <c:pt idx="3">
                  <c:v>73337200</c:v>
                </c:pt>
                <c:pt idx="4">
                  <c:v>69875300</c:v>
                </c:pt>
                <c:pt idx="5">
                  <c:v>77460950</c:v>
                </c:pt>
                <c:pt idx="6">
                  <c:v>77503650</c:v>
                </c:pt>
                <c:pt idx="7">
                  <c:v>81050950</c:v>
                </c:pt>
                <c:pt idx="8">
                  <c:v>55280450</c:v>
                </c:pt>
                <c:pt idx="9">
                  <c:v>44126150</c:v>
                </c:pt>
                <c:pt idx="10">
                  <c:v>36882100</c:v>
                </c:pt>
                <c:pt idx="11">
                  <c:v>44275600</c:v>
                </c:pt>
                <c:pt idx="12">
                  <c:v>51541000</c:v>
                </c:pt>
                <c:pt idx="13">
                  <c:v>55365850</c:v>
                </c:pt>
                <c:pt idx="14">
                  <c:v>44147500</c:v>
                </c:pt>
                <c:pt idx="15">
                  <c:v>25727800</c:v>
                </c:pt>
                <c:pt idx="16">
                  <c:v>25813200</c:v>
                </c:pt>
                <c:pt idx="17">
                  <c:v>44489100</c:v>
                </c:pt>
                <c:pt idx="18">
                  <c:v>55365850</c:v>
                </c:pt>
                <c:pt idx="19">
                  <c:v>51562350</c:v>
                </c:pt>
                <c:pt idx="20">
                  <c:v>66584200</c:v>
                </c:pt>
                <c:pt idx="21">
                  <c:v>92824400</c:v>
                </c:pt>
                <c:pt idx="22">
                  <c:v>62802050</c:v>
                </c:pt>
                <c:pt idx="23">
                  <c:v>48164500</c:v>
                </c:pt>
                <c:pt idx="24">
                  <c:v>18633200</c:v>
                </c:pt>
              </c:numCache>
            </c:numRef>
          </c:val>
          <c:extLst>
            <c:ext xmlns:c16="http://schemas.microsoft.com/office/drawing/2014/chart" uri="{C3380CC4-5D6E-409C-BE32-E72D297353CC}">
              <c16:uniqueId val="{00000001-C20C-4DF5-976A-022C7A2D1B1B}"/>
            </c:ext>
          </c:extLst>
        </c:ser>
        <c:ser>
          <c:idx val="2"/>
          <c:order val="2"/>
          <c:tx>
            <c:strRef>
              <c:f>'Dashboard - Meridian Mining'!$G$114</c:f>
              <c:strCache>
                <c:ptCount val="1"/>
                <c:pt idx="0">
                  <c:v>Total Opex</c:v>
                </c:pt>
              </c:strCache>
            </c:strRef>
          </c:tx>
          <c:spPr>
            <a:solidFill>
              <a:schemeClr val="dk1">
                <a:tint val="75000"/>
              </a:schemeClr>
            </a:solidFill>
            <a:ln>
              <a:noFill/>
            </a:ln>
            <a:effectLst/>
          </c:spPr>
          <c:invertIfNegative val="0"/>
          <c:val>
            <c:numRef>
              <c:f>'Dashboard - Meridian Mining'!$H$114:$AF$114</c:f>
              <c:numCache>
                <c:formatCode>#,##0;\(#,##0\)</c:formatCode>
                <c:ptCount val="25"/>
                <c:pt idx="0">
                  <c:v>0</c:v>
                </c:pt>
                <c:pt idx="1">
                  <c:v>0</c:v>
                </c:pt>
                <c:pt idx="2">
                  <c:v>-62000000</c:v>
                </c:pt>
                <c:pt idx="3">
                  <c:v>-79000000</c:v>
                </c:pt>
                <c:pt idx="4">
                  <c:v>-78000000</c:v>
                </c:pt>
                <c:pt idx="5">
                  <c:v>-75000000</c:v>
                </c:pt>
                <c:pt idx="6">
                  <c:v>-71000000</c:v>
                </c:pt>
                <c:pt idx="7">
                  <c:v>-54000000</c:v>
                </c:pt>
                <c:pt idx="8">
                  <c:v>-56000000</c:v>
                </c:pt>
                <c:pt idx="9">
                  <c:v>-53000000</c:v>
                </c:pt>
                <c:pt idx="10">
                  <c:v>-53000000</c:v>
                </c:pt>
                <c:pt idx="11">
                  <c:v>-53000000</c:v>
                </c:pt>
                <c:pt idx="12">
                  <c:v>-54000000</c:v>
                </c:pt>
                <c:pt idx="13">
                  <c:v>-55000000</c:v>
                </c:pt>
                <c:pt idx="14">
                  <c:v>-55000000</c:v>
                </c:pt>
                <c:pt idx="15">
                  <c:v>-54000000</c:v>
                </c:pt>
                <c:pt idx="16">
                  <c:v>-54000000</c:v>
                </c:pt>
                <c:pt idx="17">
                  <c:v>-48000000</c:v>
                </c:pt>
                <c:pt idx="18">
                  <c:v>-49000000</c:v>
                </c:pt>
                <c:pt idx="19">
                  <c:v>-49000000</c:v>
                </c:pt>
                <c:pt idx="20">
                  <c:v>-48000000</c:v>
                </c:pt>
                <c:pt idx="21">
                  <c:v>-50000000</c:v>
                </c:pt>
                <c:pt idx="22">
                  <c:v>-46000000</c:v>
                </c:pt>
                <c:pt idx="23">
                  <c:v>-46000000</c:v>
                </c:pt>
                <c:pt idx="24">
                  <c:v>-14000000</c:v>
                </c:pt>
              </c:numCache>
            </c:numRef>
          </c:val>
          <c:extLst>
            <c:ext xmlns:c16="http://schemas.microsoft.com/office/drawing/2014/chart" uri="{C3380CC4-5D6E-409C-BE32-E72D297353CC}">
              <c16:uniqueId val="{00000002-C20C-4DF5-976A-022C7A2D1B1B}"/>
            </c:ext>
          </c:extLst>
        </c:ser>
        <c:ser>
          <c:idx val="3"/>
          <c:order val="3"/>
          <c:tx>
            <c:strRef>
              <c:f>'Dashboard - Meridian Mining'!$G$115</c:f>
              <c:strCache>
                <c:ptCount val="1"/>
                <c:pt idx="0">
                  <c:v>Combined Royalty</c:v>
                </c:pt>
              </c:strCache>
            </c:strRef>
          </c:tx>
          <c:spPr>
            <a:solidFill>
              <a:schemeClr val="dk1">
                <a:tint val="98500"/>
              </a:schemeClr>
            </a:solidFill>
            <a:ln>
              <a:noFill/>
            </a:ln>
            <a:effectLst/>
          </c:spPr>
          <c:invertIfNegative val="0"/>
          <c:val>
            <c:numRef>
              <c:f>'Dashboard - Meridian Mining'!$H$115:$AF$115</c:f>
              <c:numCache>
                <c:formatCode>#,##0;\(#,##0\)</c:formatCode>
                <c:ptCount val="25"/>
                <c:pt idx="0">
                  <c:v>0</c:v>
                </c:pt>
                <c:pt idx="1">
                  <c:v>0</c:v>
                </c:pt>
                <c:pt idx="2">
                  <c:v>-5782794.75</c:v>
                </c:pt>
                <c:pt idx="3">
                  <c:v>-3560058</c:v>
                </c:pt>
                <c:pt idx="4">
                  <c:v>-3358129.5</c:v>
                </c:pt>
                <c:pt idx="5">
                  <c:v>-2841914.25</c:v>
                </c:pt>
                <c:pt idx="6">
                  <c:v>-2332554.75</c:v>
                </c:pt>
                <c:pt idx="7">
                  <c:v>-3255764.25</c:v>
                </c:pt>
                <c:pt idx="8">
                  <c:v>-2029206.75</c:v>
                </c:pt>
                <c:pt idx="9">
                  <c:v>-1621892.25</c:v>
                </c:pt>
                <c:pt idx="10">
                  <c:v>-1393231.5</c:v>
                </c:pt>
                <c:pt idx="11">
                  <c:v>-1504134</c:v>
                </c:pt>
                <c:pt idx="12">
                  <c:v>-1913115</c:v>
                </c:pt>
                <c:pt idx="13">
                  <c:v>-2390487.75</c:v>
                </c:pt>
                <c:pt idx="14">
                  <c:v>-1892212.5</c:v>
                </c:pt>
                <c:pt idx="15">
                  <c:v>-1585917</c:v>
                </c:pt>
                <c:pt idx="16">
                  <c:v>-1377198</c:v>
                </c:pt>
                <c:pt idx="17">
                  <c:v>-1057336.5</c:v>
                </c:pt>
                <c:pt idx="18">
                  <c:v>-1730487.75</c:v>
                </c:pt>
                <c:pt idx="19">
                  <c:v>-1793435.25</c:v>
                </c:pt>
                <c:pt idx="20">
                  <c:v>-1568763</c:v>
                </c:pt>
                <c:pt idx="21">
                  <c:v>-2292366</c:v>
                </c:pt>
                <c:pt idx="22">
                  <c:v>-1572030.75</c:v>
                </c:pt>
                <c:pt idx="23">
                  <c:v>-1172467.5</c:v>
                </c:pt>
                <c:pt idx="24">
                  <c:v>-369498</c:v>
                </c:pt>
              </c:numCache>
            </c:numRef>
          </c:val>
          <c:extLst>
            <c:ext xmlns:c16="http://schemas.microsoft.com/office/drawing/2014/chart" uri="{C3380CC4-5D6E-409C-BE32-E72D297353CC}">
              <c16:uniqueId val="{00000003-C20C-4DF5-976A-022C7A2D1B1B}"/>
            </c:ext>
          </c:extLst>
        </c:ser>
        <c:ser>
          <c:idx val="4"/>
          <c:order val="4"/>
          <c:tx>
            <c:strRef>
              <c:f>'Dashboard - Meridian Mining'!$G$116</c:f>
              <c:strCache>
                <c:ptCount val="1"/>
                <c:pt idx="0">
                  <c:v>Taxes</c:v>
                </c:pt>
              </c:strCache>
            </c:strRef>
          </c:tx>
          <c:spPr>
            <a:solidFill>
              <a:schemeClr val="dk1">
                <a:tint val="30000"/>
              </a:schemeClr>
            </a:solidFill>
            <a:ln>
              <a:noFill/>
            </a:ln>
            <a:effectLst/>
          </c:spPr>
          <c:invertIfNegative val="0"/>
          <c:val>
            <c:numRef>
              <c:f>'Dashboard - Meridian Mining'!$H$116:$AF$116</c:f>
              <c:numCache>
                <c:formatCode>#,##0;\(#,##0\)</c:formatCode>
                <c:ptCount val="25"/>
                <c:pt idx="0">
                  <c:v>0</c:v>
                </c:pt>
                <c:pt idx="1">
                  <c:v>0</c:v>
                </c:pt>
                <c:pt idx="2">
                  <c:v>-47124940.850820147</c:v>
                </c:pt>
                <c:pt idx="3">
                  <c:v>-21063161.609148081</c:v>
                </c:pt>
                <c:pt idx="4">
                  <c:v>-18265751.315599468</c:v>
                </c:pt>
                <c:pt idx="5">
                  <c:v>-12555111.482193043</c:v>
                </c:pt>
                <c:pt idx="6">
                  <c:v>-7951060.1052700551</c:v>
                </c:pt>
                <c:pt idx="7">
                  <c:v>-20106550.606739312</c:v>
                </c:pt>
                <c:pt idx="8">
                  <c:v>-8148478.9187133526</c:v>
                </c:pt>
                <c:pt idx="9">
                  <c:v>-5312902.5240380419</c:v>
                </c:pt>
                <c:pt idx="10">
                  <c:v>-3204767.9665292883</c:v>
                </c:pt>
                <c:pt idx="11">
                  <c:v>-5216038.5015426679</c:v>
                </c:pt>
                <c:pt idx="12">
                  <c:v>-18442436.537587643</c:v>
                </c:pt>
                <c:pt idx="13">
                  <c:v>-30675963.71723713</c:v>
                </c:pt>
                <c:pt idx="14">
                  <c:v>-21552201.828520574</c:v>
                </c:pt>
                <c:pt idx="15">
                  <c:v>-16154911.602654716</c:v>
                </c:pt>
                <c:pt idx="16">
                  <c:v>-12033166.801827278</c:v>
                </c:pt>
                <c:pt idx="17">
                  <c:v>-4718930.6868819082</c:v>
                </c:pt>
                <c:pt idx="18">
                  <c:v>-20430136.392429758</c:v>
                </c:pt>
                <c:pt idx="19">
                  <c:v>-15021260.450732155</c:v>
                </c:pt>
                <c:pt idx="20">
                  <c:v>-17017023.703762729</c:v>
                </c:pt>
                <c:pt idx="21">
                  <c:v>-33920626.338449329</c:v>
                </c:pt>
                <c:pt idx="22">
                  <c:v>-19430490.782039061</c:v>
                </c:pt>
                <c:pt idx="23">
                  <c:v>-9191984.397436697</c:v>
                </c:pt>
                <c:pt idx="24">
                  <c:v>-73298.497150695446</c:v>
                </c:pt>
              </c:numCache>
            </c:numRef>
          </c:val>
          <c:extLst>
            <c:ext xmlns:c16="http://schemas.microsoft.com/office/drawing/2014/chart" uri="{C3380CC4-5D6E-409C-BE32-E72D297353CC}">
              <c16:uniqueId val="{00000004-C20C-4DF5-976A-022C7A2D1B1B}"/>
            </c:ext>
          </c:extLst>
        </c:ser>
        <c:ser>
          <c:idx val="5"/>
          <c:order val="5"/>
          <c:tx>
            <c:strRef>
              <c:f>'Dashboard - Meridian Mining'!$G$117</c:f>
              <c:strCache>
                <c:ptCount val="1"/>
                <c:pt idx="0">
                  <c:v>Change in non-cash working capital</c:v>
                </c:pt>
              </c:strCache>
            </c:strRef>
          </c:tx>
          <c:spPr>
            <a:solidFill>
              <a:schemeClr val="dk1">
                <a:tint val="60000"/>
              </a:schemeClr>
            </a:solidFill>
            <a:ln>
              <a:noFill/>
            </a:ln>
            <a:effectLst/>
          </c:spPr>
          <c:invertIfNegative val="0"/>
          <c:val>
            <c:numRef>
              <c:f>'Dashboard - Meridian Mining'!$H$117:$AF$117</c:f>
              <c:numCache>
                <c:formatCode>#,##0;\(#,##0\)</c:formatCode>
                <c:ptCount val="25"/>
                <c:pt idx="0">
                  <c:v>0</c:v>
                </c:pt>
                <c:pt idx="1">
                  <c:v>0</c:v>
                </c:pt>
                <c:pt idx="2">
                  <c:v>17260273.97260274</c:v>
                </c:pt>
                <c:pt idx="3">
                  <c:v>-16767123.287671233</c:v>
                </c:pt>
                <c:pt idx="4">
                  <c:v>-657534.24657534249</c:v>
                </c:pt>
                <c:pt idx="5">
                  <c:v>-2958904.1095890421</c:v>
                </c:pt>
                <c:pt idx="6">
                  <c:v>-2136986.3013698617</c:v>
                </c:pt>
                <c:pt idx="7">
                  <c:v>7561643.8356164368</c:v>
                </c:pt>
                <c:pt idx="8">
                  <c:v>-4931506.8493150678</c:v>
                </c:pt>
                <c:pt idx="9">
                  <c:v>-821917.80821917765</c:v>
                </c:pt>
                <c:pt idx="10">
                  <c:v>-657534.24657534249</c:v>
                </c:pt>
                <c:pt idx="11">
                  <c:v>0</c:v>
                </c:pt>
                <c:pt idx="12">
                  <c:v>1479452.0547945192</c:v>
                </c:pt>
                <c:pt idx="13">
                  <c:v>2136986.3013698654</c:v>
                </c:pt>
                <c:pt idx="14">
                  <c:v>-1808219.1780821923</c:v>
                </c:pt>
                <c:pt idx="15">
                  <c:v>0</c:v>
                </c:pt>
                <c:pt idx="16">
                  <c:v>-1150684.9315068498</c:v>
                </c:pt>
                <c:pt idx="17">
                  <c:v>-2301369.8630136959</c:v>
                </c:pt>
                <c:pt idx="18">
                  <c:v>2630136.986301369</c:v>
                </c:pt>
                <c:pt idx="19">
                  <c:v>657534.24657534249</c:v>
                </c:pt>
                <c:pt idx="20">
                  <c:v>-2301369.8630136987</c:v>
                </c:pt>
                <c:pt idx="21">
                  <c:v>1479452.0547945211</c:v>
                </c:pt>
                <c:pt idx="22">
                  <c:v>-821917.80821917858</c:v>
                </c:pt>
                <c:pt idx="23">
                  <c:v>-986301.36986301281</c:v>
                </c:pt>
                <c:pt idx="24">
                  <c:v>3287671.2328767111</c:v>
                </c:pt>
              </c:numCache>
            </c:numRef>
          </c:val>
          <c:extLst>
            <c:ext xmlns:c16="http://schemas.microsoft.com/office/drawing/2014/chart" uri="{C3380CC4-5D6E-409C-BE32-E72D297353CC}">
              <c16:uniqueId val="{00000005-C20C-4DF5-976A-022C7A2D1B1B}"/>
            </c:ext>
          </c:extLst>
        </c:ser>
        <c:ser>
          <c:idx val="6"/>
          <c:order val="6"/>
          <c:tx>
            <c:strRef>
              <c:f>'Dashboard - Meridian Mining'!$G$118</c:f>
              <c:strCache>
                <c:ptCount val="1"/>
                <c:pt idx="0">
                  <c:v>Initial CapEx</c:v>
                </c:pt>
              </c:strCache>
            </c:strRef>
          </c:tx>
          <c:spPr>
            <a:solidFill>
              <a:schemeClr val="dk1">
                <a:tint val="80000"/>
              </a:schemeClr>
            </a:solidFill>
            <a:ln>
              <a:noFill/>
            </a:ln>
            <a:effectLst/>
          </c:spPr>
          <c:invertIfNegative val="0"/>
          <c:val>
            <c:numRef>
              <c:f>'Dashboard - Meridian Mining'!$H$118:$AF$118</c:f>
              <c:numCache>
                <c:formatCode>#,##0;\(#,##0\)</c:formatCode>
                <c:ptCount val="25"/>
                <c:pt idx="0">
                  <c:v>-72000000</c:v>
                </c:pt>
                <c:pt idx="1">
                  <c:v>-108000000</c:v>
                </c:pt>
              </c:numCache>
            </c:numRef>
          </c:val>
          <c:extLst>
            <c:ext xmlns:c16="http://schemas.microsoft.com/office/drawing/2014/chart" uri="{C3380CC4-5D6E-409C-BE32-E72D297353CC}">
              <c16:uniqueId val="{00000006-C20C-4DF5-976A-022C7A2D1B1B}"/>
            </c:ext>
          </c:extLst>
        </c:ser>
        <c:ser>
          <c:idx val="7"/>
          <c:order val="7"/>
          <c:tx>
            <c:strRef>
              <c:f>'Dashboard - Meridian Mining'!$G$119</c:f>
              <c:strCache>
                <c:ptCount val="1"/>
                <c:pt idx="0">
                  <c:v>Sustaining Capital</c:v>
                </c:pt>
              </c:strCache>
            </c:strRef>
          </c:tx>
          <c:spPr>
            <a:solidFill>
              <a:schemeClr val="dk1">
                <a:tint val="88500"/>
              </a:schemeClr>
            </a:solidFill>
            <a:ln>
              <a:noFill/>
            </a:ln>
            <a:effectLst/>
          </c:spPr>
          <c:invertIfNegative val="0"/>
          <c:val>
            <c:numRef>
              <c:f>'Dashboard - Meridian Mining'!$H$119:$AF$119</c:f>
              <c:numCache>
                <c:formatCode>#,##0;\(#,##0\)</c:formatCode>
                <c:ptCount val="25"/>
                <c:pt idx="0">
                  <c:v>-108000000</c:v>
                </c:pt>
                <c:pt idx="1">
                  <c:v>0</c:v>
                </c:pt>
                <c:pt idx="5">
                  <c:v>-17000000</c:v>
                </c:pt>
                <c:pt idx="10">
                  <c:v>-10000000</c:v>
                </c:pt>
                <c:pt idx="12">
                  <c:v>-21000000</c:v>
                </c:pt>
                <c:pt idx="13">
                  <c:v>-4000000</c:v>
                </c:pt>
                <c:pt idx="17">
                  <c:v>-10000000</c:v>
                </c:pt>
                <c:pt idx="18">
                  <c:v>-3000000</c:v>
                </c:pt>
                <c:pt idx="19">
                  <c:v>-29000000</c:v>
                </c:pt>
                <c:pt idx="23">
                  <c:v>-4000000</c:v>
                </c:pt>
                <c:pt idx="24">
                  <c:v>-10000000</c:v>
                </c:pt>
              </c:numCache>
            </c:numRef>
          </c:val>
          <c:extLst>
            <c:ext xmlns:c16="http://schemas.microsoft.com/office/drawing/2014/chart" uri="{C3380CC4-5D6E-409C-BE32-E72D297353CC}">
              <c16:uniqueId val="{00000007-C20C-4DF5-976A-022C7A2D1B1B}"/>
            </c:ext>
          </c:extLst>
        </c:ser>
        <c:ser>
          <c:idx val="8"/>
          <c:order val="8"/>
          <c:tx>
            <c:strRef>
              <c:f>'Dashboard - Meridian Mining'!$G$120</c:f>
              <c:strCache>
                <c:ptCount val="1"/>
                <c:pt idx="0">
                  <c:v>Closing Costs</c:v>
                </c:pt>
              </c:strCache>
            </c:strRef>
          </c:tx>
          <c:spPr>
            <a:solidFill>
              <a:schemeClr val="dk1">
                <a:tint val="55000"/>
              </a:schemeClr>
            </a:solidFill>
            <a:ln>
              <a:noFill/>
            </a:ln>
            <a:effectLst/>
          </c:spPr>
          <c:invertIfNegative val="0"/>
          <c:val>
            <c:numRef>
              <c:f>'Dashboard - Meridian Mining'!$H$120:$AF$120</c:f>
              <c:numCache>
                <c:formatCode>#,##0;\(#,##0\)</c:formatCode>
                <c:ptCount val="25"/>
                <c:pt idx="0">
                  <c:v>0</c:v>
                </c:pt>
                <c:pt idx="1">
                  <c:v>0</c:v>
                </c:pt>
                <c:pt idx="24">
                  <c:v>-23000000</c:v>
                </c:pt>
              </c:numCache>
            </c:numRef>
          </c:val>
          <c:extLst>
            <c:ext xmlns:c16="http://schemas.microsoft.com/office/drawing/2014/chart" uri="{C3380CC4-5D6E-409C-BE32-E72D297353CC}">
              <c16:uniqueId val="{00000008-C20C-4DF5-976A-022C7A2D1B1B}"/>
            </c:ext>
          </c:extLst>
        </c:ser>
        <c:ser>
          <c:idx val="9"/>
          <c:order val="9"/>
          <c:tx>
            <c:strRef>
              <c:f>'Dashboard - Meridian Mining'!$G$121</c:f>
              <c:strCache>
                <c:ptCount val="1"/>
                <c:pt idx="0">
                  <c:v>Salvage Value</c:v>
                </c:pt>
              </c:strCache>
            </c:strRef>
          </c:tx>
          <c:spPr>
            <a:gradFill>
              <a:gsLst>
                <a:gs pos="13000">
                  <a:srgbClr val="9B111E"/>
                </a:gs>
                <a:gs pos="56000">
                  <a:srgbClr val="7D0008"/>
                </a:gs>
                <a:gs pos="92000">
                  <a:srgbClr val="5F0000"/>
                </a:gs>
              </a:gsLst>
              <a:lin ang="5400000" scaled="1"/>
            </a:gradFill>
            <a:ln>
              <a:noFill/>
            </a:ln>
            <a:effectLst/>
          </c:spPr>
          <c:invertIfNegative val="0"/>
          <c:val>
            <c:numRef>
              <c:f>'Dashboard - Meridian Mining'!$H$121:$AF$121</c:f>
              <c:numCache>
                <c:formatCode>#,##0;\(#,##0\)</c:formatCode>
                <c:ptCount val="25"/>
                <c:pt idx="0">
                  <c:v>0</c:v>
                </c:pt>
                <c:pt idx="1">
                  <c:v>0</c:v>
                </c:pt>
                <c:pt idx="24">
                  <c:v>27000000</c:v>
                </c:pt>
              </c:numCache>
            </c:numRef>
          </c:val>
          <c:extLst>
            <c:ext xmlns:c16="http://schemas.microsoft.com/office/drawing/2014/chart" uri="{C3380CC4-5D6E-409C-BE32-E72D297353CC}">
              <c16:uniqueId val="{00000009-C20C-4DF5-976A-022C7A2D1B1B}"/>
            </c:ext>
          </c:extLst>
        </c:ser>
        <c:dLbls>
          <c:showLegendKey val="0"/>
          <c:showVal val="0"/>
          <c:showCatName val="0"/>
          <c:showSerName val="0"/>
          <c:showPercent val="0"/>
          <c:showBubbleSize val="0"/>
        </c:dLbls>
        <c:gapWidth val="219"/>
        <c:overlap val="100"/>
        <c:axId val="1728817776"/>
        <c:axId val="1728816816"/>
      </c:barChart>
      <c:catAx>
        <c:axId val="1728817776"/>
        <c:scaling>
          <c:orientation val="minMax"/>
        </c:scaling>
        <c:delete val="1"/>
        <c:axPos val="b"/>
        <c:majorTickMark val="none"/>
        <c:minorTickMark val="none"/>
        <c:tickLblPos val="nextTo"/>
        <c:crossAx val="1728816816"/>
        <c:crosses val="autoZero"/>
        <c:auto val="1"/>
        <c:lblAlgn val="ctr"/>
        <c:lblOffset val="100"/>
        <c:noMultiLvlLbl val="0"/>
      </c:catAx>
      <c:valAx>
        <c:axId val="1728816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2881777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noFill/>
            <a:ln>
              <a:noFill/>
            </a:ln>
            <a:effectLst/>
          </c:spPr>
          <c:invertIfNegative val="0"/>
          <c:dLbls>
            <c:dLbl>
              <c:idx val="0"/>
              <c:layout>
                <c:manualLayout>
                  <c:x val="6.72761001201538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C7-4CF8-9823-E6AC3139CB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Mining'!$N$149</c:f>
              <c:strCache>
                <c:ptCount val="1"/>
                <c:pt idx="0">
                  <c:v>Gold</c:v>
                </c:pt>
              </c:strCache>
              <c:extLst/>
            </c:strRef>
          </c:cat>
          <c:val>
            <c:numRef>
              <c:f>'Dashboard - Meridian Mining'!$O$149</c:f>
              <c:numCache>
                <c:formatCode>#,##0"koz";\(#,##0\)"koz"</c:formatCode>
                <c:ptCount val="1"/>
                <c:pt idx="0">
                  <c:v>306</c:v>
                </c:pt>
              </c:numCache>
              <c:extLst/>
            </c:numRef>
          </c:val>
          <c:extLst>
            <c:ext xmlns:c16="http://schemas.microsoft.com/office/drawing/2014/chart" uri="{C3380CC4-5D6E-409C-BE32-E72D297353CC}">
              <c16:uniqueId val="{00000001-0DC7-4CF8-9823-E6AC3139CBF0}"/>
            </c:ext>
          </c:extLst>
        </c:ser>
        <c:ser>
          <c:idx val="1"/>
          <c:order val="1"/>
          <c:spPr>
            <a:gradFill>
              <a:gsLst>
                <a:gs pos="13000">
                  <a:srgbClr val="AE8625"/>
                </a:gs>
                <a:gs pos="38000">
                  <a:srgbClr val="EDC967"/>
                </a:gs>
                <a:gs pos="68000">
                  <a:srgbClr val="F7EF8A"/>
                </a:gs>
                <a:gs pos="94000">
                  <a:srgbClr val="D2AC47"/>
                </a:gs>
              </a:gsLst>
              <a:lin ang="5400000" scaled="1"/>
            </a:gradFill>
            <a:ln>
              <a:noFill/>
            </a:ln>
            <a:effectLst/>
          </c:spPr>
          <c:invertIfNegative val="0"/>
          <c:dLbls>
            <c:dLbl>
              <c:idx val="0"/>
              <c:layout>
                <c:manualLayout>
                  <c:x val="0.320150752030743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C7-4CF8-9823-E6AC3139CB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Mining'!$N$149</c:f>
              <c:strCache>
                <c:ptCount val="1"/>
                <c:pt idx="0">
                  <c:v>Gold</c:v>
                </c:pt>
              </c:strCache>
              <c:extLst/>
            </c:strRef>
          </c:cat>
          <c:val>
            <c:numRef>
              <c:f>'Dashboard - Meridian Mining'!$P$149</c:f>
              <c:numCache>
                <c:formatCode>#,##0"koz";\(#,##0\)"koz"</c:formatCode>
                <c:ptCount val="1"/>
                <c:pt idx="0">
                  <c:v>763</c:v>
                </c:pt>
              </c:numCache>
              <c:extLst/>
            </c:numRef>
          </c:val>
          <c:extLst>
            <c:ext xmlns:c16="http://schemas.microsoft.com/office/drawing/2014/chart" uri="{C3380CC4-5D6E-409C-BE32-E72D297353CC}">
              <c16:uniqueId val="{00000003-0DC7-4CF8-9823-E6AC3139CBF0}"/>
            </c:ext>
          </c:extLst>
        </c:ser>
        <c:dLbls>
          <c:showLegendKey val="0"/>
          <c:showVal val="0"/>
          <c:showCatName val="0"/>
          <c:showSerName val="0"/>
          <c:showPercent val="0"/>
          <c:showBubbleSize val="0"/>
        </c:dLbls>
        <c:gapWidth val="150"/>
        <c:overlap val="100"/>
        <c:axId val="392262224"/>
        <c:axId val="392264144"/>
      </c:barChart>
      <c:catAx>
        <c:axId val="392262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gradFill>
                  <a:gsLst>
                    <a:gs pos="13000">
                      <a:srgbClr val="AE8625"/>
                    </a:gs>
                    <a:gs pos="38000">
                      <a:srgbClr val="EDC967"/>
                    </a:gs>
                    <a:gs pos="68000">
                      <a:srgbClr val="F7EF8A"/>
                    </a:gs>
                    <a:gs pos="94000">
                      <a:srgbClr val="D2AC47"/>
                    </a:gs>
                  </a:gsLst>
                  <a:lin ang="5400000" scaled="1"/>
                </a:gradFill>
                <a:latin typeface="+mn-lt"/>
                <a:ea typeface="+mn-ea"/>
                <a:cs typeface="+mn-cs"/>
              </a:defRPr>
            </a:pPr>
            <a:endParaRPr lang="en-US"/>
          </a:p>
        </c:txPr>
        <c:crossAx val="392264144"/>
        <c:crosses val="autoZero"/>
        <c:auto val="1"/>
        <c:lblAlgn val="ctr"/>
        <c:lblOffset val="100"/>
        <c:noMultiLvlLbl val="0"/>
      </c:catAx>
      <c:valAx>
        <c:axId val="392264144"/>
        <c:scaling>
          <c:orientation val="minMax"/>
        </c:scaling>
        <c:delete val="1"/>
        <c:axPos val="b"/>
        <c:numFmt formatCode="#,##0&quot;koz&quot;;\(#,##0\)&quot;koz&quot;" sourceLinked="1"/>
        <c:majorTickMark val="none"/>
        <c:minorTickMark val="none"/>
        <c:tickLblPos val="nextTo"/>
        <c:crossAx val="3922622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noFill/>
            <a:ln>
              <a:noFill/>
            </a:ln>
            <a:effectLst/>
          </c:spPr>
          <c:invertIfNegative val="0"/>
          <c:dLbls>
            <c:dLbl>
              <c:idx val="0"/>
              <c:layout>
                <c:manualLayout>
                  <c:x val="4.5128457532007719E-2"/>
                  <c:y val="-6.13660487083908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96-42F9-8EB0-74AE90D363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Mining'!$N$150</c:f>
              <c:strCache>
                <c:ptCount val="1"/>
                <c:pt idx="0">
                  <c:v>Copper</c:v>
                </c:pt>
              </c:strCache>
              <c:extLst/>
            </c:strRef>
          </c:cat>
          <c:val>
            <c:numRef>
              <c:f>'Dashboard - Meridian Mining'!$O$150</c:f>
              <c:numCache>
                <c:formatCode>#,##0"Mlbs";\(#,##0\)"Mlbs"</c:formatCode>
                <c:ptCount val="1"/>
                <c:pt idx="0">
                  <c:v>141</c:v>
                </c:pt>
              </c:numCache>
              <c:extLst/>
            </c:numRef>
          </c:val>
          <c:extLst>
            <c:ext xmlns:c16="http://schemas.microsoft.com/office/drawing/2014/chart" uri="{C3380CC4-5D6E-409C-BE32-E72D297353CC}">
              <c16:uniqueId val="{00000001-E596-42F9-8EB0-74AE90D3635A}"/>
            </c:ext>
          </c:extLst>
        </c:ser>
        <c:ser>
          <c:idx val="1"/>
          <c:order val="1"/>
          <c:spPr>
            <a:gradFill>
              <a:gsLst>
                <a:gs pos="13000">
                  <a:srgbClr val="AE492B"/>
                </a:gs>
                <a:gs pos="38000">
                  <a:srgbClr val="F2BA7A"/>
                </a:gs>
                <a:gs pos="68000">
                  <a:srgbClr val="AE492B"/>
                </a:gs>
                <a:gs pos="94000">
                  <a:srgbClr val="F2BA7A"/>
                </a:gs>
              </a:gsLst>
              <a:lin ang="5400000" scaled="1"/>
            </a:gradFill>
            <a:ln>
              <a:noFill/>
            </a:ln>
            <a:effectLst/>
          </c:spPr>
          <c:invertIfNegative val="0"/>
          <c:dLbls>
            <c:dLbl>
              <c:idx val="0"/>
              <c:layout>
                <c:manualLayout>
                  <c:x val="0.2928948870739887"/>
                  <c:y val="-4.63836369495595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96-42F9-8EB0-74AE90D363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Mining'!$N$150</c:f>
              <c:strCache>
                <c:ptCount val="1"/>
                <c:pt idx="0">
                  <c:v>Copper</c:v>
                </c:pt>
              </c:strCache>
              <c:extLst/>
            </c:strRef>
          </c:cat>
          <c:val>
            <c:numRef>
              <c:f>'Dashboard - Meridian Mining'!$P$150</c:f>
              <c:numCache>
                <c:formatCode>#,##0"Mlbs";\(#,##0\)"Mlbs"</c:formatCode>
                <c:ptCount val="1"/>
                <c:pt idx="0">
                  <c:v>351</c:v>
                </c:pt>
              </c:numCache>
              <c:extLst/>
            </c:numRef>
          </c:val>
          <c:extLst>
            <c:ext xmlns:c16="http://schemas.microsoft.com/office/drawing/2014/chart" uri="{C3380CC4-5D6E-409C-BE32-E72D297353CC}">
              <c16:uniqueId val="{00000003-E596-42F9-8EB0-74AE90D3635A}"/>
            </c:ext>
          </c:extLst>
        </c:ser>
        <c:dLbls>
          <c:showLegendKey val="0"/>
          <c:showVal val="0"/>
          <c:showCatName val="0"/>
          <c:showSerName val="0"/>
          <c:showPercent val="0"/>
          <c:showBubbleSize val="0"/>
        </c:dLbls>
        <c:gapWidth val="150"/>
        <c:overlap val="100"/>
        <c:axId val="439538560"/>
        <c:axId val="439537600"/>
      </c:barChart>
      <c:catAx>
        <c:axId val="43953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gradFill>
                  <a:gsLst>
                    <a:gs pos="13000">
                      <a:srgbClr val="AE492B"/>
                    </a:gs>
                    <a:gs pos="38000">
                      <a:srgbClr val="F2BA7A"/>
                    </a:gs>
                    <a:gs pos="68000">
                      <a:srgbClr val="AE492B"/>
                    </a:gs>
                    <a:gs pos="94000">
                      <a:srgbClr val="F2BA7A"/>
                    </a:gs>
                  </a:gsLst>
                  <a:lin ang="5400000" scaled="1"/>
                </a:gradFill>
                <a:latin typeface="+mn-lt"/>
                <a:ea typeface="+mn-ea"/>
                <a:cs typeface="+mn-cs"/>
              </a:defRPr>
            </a:pPr>
            <a:endParaRPr lang="en-US"/>
          </a:p>
        </c:txPr>
        <c:crossAx val="439537600"/>
        <c:crosses val="autoZero"/>
        <c:auto val="1"/>
        <c:lblAlgn val="ctr"/>
        <c:lblOffset val="100"/>
        <c:noMultiLvlLbl val="0"/>
      </c:catAx>
      <c:valAx>
        <c:axId val="439537600"/>
        <c:scaling>
          <c:orientation val="minMax"/>
        </c:scaling>
        <c:delete val="1"/>
        <c:axPos val="b"/>
        <c:numFmt formatCode="#,##0&quot;Mlbs&quot;;\(#,##0\)&quot;Mlbs&quot;" sourceLinked="1"/>
        <c:majorTickMark val="none"/>
        <c:minorTickMark val="none"/>
        <c:tickLblPos val="nextTo"/>
        <c:crossAx val="4395385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Mining'!$N$151</c:f>
              <c:strCache>
                <c:ptCount val="1"/>
                <c:pt idx="0">
                  <c:v>Silver</c:v>
                </c:pt>
              </c:strCache>
              <c:extLst/>
            </c:strRef>
          </c:cat>
          <c:val>
            <c:numRef>
              <c:f>'Dashboard - Meridian Mining'!$O$151</c:f>
              <c:numCache>
                <c:formatCode>#,##0"koz";\(#,##0\)"koz"</c:formatCode>
                <c:ptCount val="1"/>
                <c:pt idx="0">
                  <c:v>2057.6477803921907</c:v>
                </c:pt>
              </c:numCache>
              <c:extLst/>
            </c:numRef>
          </c:val>
          <c:extLst>
            <c:ext xmlns:c16="http://schemas.microsoft.com/office/drawing/2014/chart" uri="{C3380CC4-5D6E-409C-BE32-E72D297353CC}">
              <c16:uniqueId val="{00000000-1D33-4EE0-9786-A3EE3DE54114}"/>
            </c:ext>
          </c:extLst>
        </c:ser>
        <c:ser>
          <c:idx val="1"/>
          <c:order val="1"/>
          <c:spPr>
            <a:gradFill>
              <a:gsLst>
                <a:gs pos="13000">
                  <a:srgbClr val="D7D7D8"/>
                </a:gs>
                <a:gs pos="38000">
                  <a:srgbClr val="C7C9CB"/>
                </a:gs>
                <a:gs pos="68000">
                  <a:schemeClr val="bg1">
                    <a:lumMod val="95000"/>
                  </a:schemeClr>
                </a:gs>
                <a:gs pos="94000">
                  <a:srgbClr val="D7D7D8"/>
                </a:gs>
              </a:gsLst>
              <a:lin ang="5400000" scaled="1"/>
            </a:gradFill>
            <a:ln>
              <a:noFill/>
            </a:ln>
            <a:effectLst/>
          </c:spPr>
          <c:invertIfNegative val="0"/>
          <c:dLbls>
            <c:dLbl>
              <c:idx val="0"/>
              <c:layout>
                <c:manualLayout>
                  <c:x val="0.34152656593601477"/>
                  <c:y val="-4.80710605817710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3-4EE0-9786-A3EE3DE541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 Meridian Mining'!$N$151</c:f>
              <c:strCache>
                <c:ptCount val="1"/>
                <c:pt idx="0">
                  <c:v>Silver</c:v>
                </c:pt>
              </c:strCache>
              <c:extLst/>
            </c:strRef>
          </c:cat>
          <c:val>
            <c:numRef>
              <c:f>'Dashboard - Meridian Mining'!$P$151</c:f>
              <c:numCache>
                <c:formatCode>#,##0"koz";\(#,##0\)"koz"</c:formatCode>
                <c:ptCount val="1"/>
                <c:pt idx="0">
                  <c:v>6172.6218337108858</c:v>
                </c:pt>
              </c:numCache>
              <c:extLst/>
            </c:numRef>
          </c:val>
          <c:extLst>
            <c:ext xmlns:c16="http://schemas.microsoft.com/office/drawing/2014/chart" uri="{C3380CC4-5D6E-409C-BE32-E72D297353CC}">
              <c16:uniqueId val="{00000002-1D33-4EE0-9786-A3EE3DE54114}"/>
            </c:ext>
          </c:extLst>
        </c:ser>
        <c:dLbls>
          <c:showLegendKey val="0"/>
          <c:showVal val="0"/>
          <c:showCatName val="0"/>
          <c:showSerName val="0"/>
          <c:showPercent val="0"/>
          <c:showBubbleSize val="0"/>
        </c:dLbls>
        <c:gapWidth val="150"/>
        <c:overlap val="100"/>
        <c:axId val="668637104"/>
        <c:axId val="668640464"/>
      </c:barChart>
      <c:catAx>
        <c:axId val="66863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gradFill>
                  <a:gsLst>
                    <a:gs pos="13000">
                      <a:srgbClr val="D7D7D8"/>
                    </a:gs>
                    <a:gs pos="38000">
                      <a:srgbClr val="C7C9CB"/>
                    </a:gs>
                    <a:gs pos="68000">
                      <a:schemeClr val="bg1">
                        <a:lumMod val="95000"/>
                      </a:schemeClr>
                    </a:gs>
                    <a:gs pos="94000">
                      <a:srgbClr val="D7D7D8"/>
                    </a:gs>
                  </a:gsLst>
                  <a:lin ang="5400000" scaled="1"/>
                </a:gradFill>
                <a:latin typeface="+mn-lt"/>
                <a:ea typeface="+mn-ea"/>
                <a:cs typeface="+mn-cs"/>
              </a:defRPr>
            </a:pPr>
            <a:endParaRPr lang="en-US"/>
          </a:p>
        </c:txPr>
        <c:crossAx val="668640464"/>
        <c:crosses val="autoZero"/>
        <c:auto val="1"/>
        <c:lblAlgn val="ctr"/>
        <c:lblOffset val="100"/>
        <c:noMultiLvlLbl val="0"/>
      </c:catAx>
      <c:valAx>
        <c:axId val="668640464"/>
        <c:scaling>
          <c:orientation val="minMax"/>
        </c:scaling>
        <c:delete val="1"/>
        <c:axPos val="b"/>
        <c:numFmt formatCode="#,##0&quot;koz&quot;;\(#,##0\)&quot;koz&quot;" sourceLinked="1"/>
        <c:majorTickMark val="none"/>
        <c:minorTickMark val="none"/>
        <c:tickLblPos val="nextTo"/>
        <c:crossAx val="6686371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'Dashboard - G Mining Ventures'!$C$283:$C$287</cx:f>
        <cx:lvl ptCount="5">
          <cx:pt idx="0">Tocantinzinho</cx:pt>
          <cx:pt idx="1">Tocantinzinho - Gold</cx:pt>
          <cx:pt idx="2">Oko West</cx:pt>
          <cx:pt idx="3">Oko West - Gold</cx:pt>
          <cx:pt idx="4">CentroGold</cx:pt>
        </cx:lvl>
      </cx:strDim>
      <cx:numDim type="val">
        <cx:f>'Dashboard - G Mining Ventures'!$D$283:$D$287</cx:f>
        <cx:lvl ptCount="5" formatCode="_-&quot;$&quot;* #,##0_-;\-&quot;$&quot;* #,##0_-;_-&quot;$&quot;* &quot;-&quot;??_-;_-@_-">
          <cx:pt idx="0">1164606480.9318829</cx:pt>
          <cx:pt idx="1">60000000</cx:pt>
          <cx:pt idx="2">1383125495.164228</cx:pt>
          <cx:pt idx="3">25500000</cx:pt>
          <cx:pt idx="4">842606301.10188901</cx:pt>
        </cx:lvl>
      </cx:numDim>
    </cx:data>
  </cx:chartData>
  <cx:chart>
    <cx:plotArea>
      <cx:plotAreaRegion>
        <cx:plotSurface>
          <cx:spPr>
            <a:noFill/>
          </cx:spPr>
        </cx:plotSurface>
        <cx:series layoutId="waterfall" uniqueId="{FCFF9DFB-FA09-46CC-BEE7-820790D40942}">
          <cx:spPr>
            <a:gradFill>
              <a:gsLst>
                <a:gs pos="13000">
                  <a:srgbClr val="EDC967"/>
                </a:gs>
                <a:gs pos="37000">
                  <a:srgbClr val="F7EF8A"/>
                </a:gs>
                <a:gs pos="71000">
                  <a:srgbClr val="D2AC47"/>
                </a:gs>
                <a:gs pos="94000">
                  <a:srgbClr val="F7EF8A"/>
                </a:gs>
              </a:gsLst>
              <a:lin ang="5400000" scaled="1"/>
            </a:gradFill>
          </cx:spPr>
          <cx:dataLabels pos="outEnd">
            <cx:txPr>
              <a:bodyPr spcFirstLastPara="1" vertOverflow="ellipsis" horzOverflow="overflow" wrap="square" lIns="0" tIns="0" rIns="0" bIns="0" anchor="ctr" anchorCtr="1"/>
              <a:lstStyle/>
              <a:p>
                <a:pPr algn="ctr" rtl="0">
                  <a:defRPr>
                    <a:solidFill>
                      <a:schemeClr val="bg1"/>
                    </a:solidFill>
                  </a:defRPr>
                </a:pPr>
                <a:endParaRPr lang="en-GB" sz="900" b="0" i="0" u="none" strike="noStrike" baseline="0">
                  <a:solidFill>
                    <a:schemeClr val="bg1"/>
                  </a:solidFill>
                  <a:latin typeface="Aptos Narrow" panose="02110004020202020204"/>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a:solidFill>
                  <a:schemeClr val="bg1"/>
                </a:solidFill>
              </a:defRPr>
            </a:pPr>
            <a:endParaRPr lang="en-GB" sz="900" b="0" i="0" u="none" strike="noStrike" baseline="0">
              <a:solidFill>
                <a:schemeClr val="bg1"/>
              </a:solidFill>
              <a:latin typeface="Aptos Narrow" panose="02110004020202020204"/>
            </a:endParaRPr>
          </a:p>
        </cx:txPr>
      </cx:axis>
      <cx:axis id="1">
        <cx:valScaling/>
        <cx:units unit="millions"/>
        <cx:majorGridlines/>
        <cx:tickLabels/>
        <cx:txPr>
          <a:bodyPr spcFirstLastPara="1" vertOverflow="ellipsis" horzOverflow="overflow" wrap="square" lIns="0" tIns="0" rIns="0" bIns="0" anchor="ctr" anchorCtr="1"/>
          <a:lstStyle/>
          <a:p>
            <a:pPr algn="ctr" rtl="0">
              <a:defRPr>
                <a:solidFill>
                  <a:schemeClr val="bg1"/>
                </a:solidFill>
              </a:defRPr>
            </a:pPr>
            <a:endParaRPr lang="en-GB" sz="900" b="0" i="0" u="none" strike="noStrike" baseline="0">
              <a:solidFill>
                <a:schemeClr val="bg1"/>
              </a:solidFill>
              <a:latin typeface="Aptos Narrow" panose="02110004020202020204"/>
            </a:endParaRPr>
          </a:p>
        </cx:txPr>
      </cx:axis>
    </cx:plotArea>
  </cx:chart>
  <cx:spPr>
    <a:noFill/>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'Dashboard - Meridian Mining'!$E$321:$G$321</cx:f>
        <cx:lvl ptCount="3">
          <cx:pt idx="0">Gold</cx:pt>
          <cx:pt idx="1">OPEX</cx:pt>
          <cx:pt idx="2">CAPX</cx:pt>
        </cx:lvl>
      </cx:strDim>
      <cx:numDim type="val">
        <cx:f>'Dashboard - Meridian Mining'!$E$322:$G$322</cx:f>
        <cx:lvl ptCount="3" formatCode="0.00%">
          <cx:pt idx="0">0.1323</cx:pt>
          <cx:pt idx="1">0.055100000000000003</cx:pt>
          <cx:pt idx="2">0.0112</cx:pt>
        </cx:lvl>
      </cx:numDim>
    </cx:data>
  </cx:chartData>
  <cx:chart>
    <cx:plotArea>
      <cx:plotAreaRegion>
        <cx:plotSurface>
          <cx:spPr>
            <a:noFill/>
          </cx:spPr>
        </cx:plotSurface>
        <cx:series layoutId="waterfall" uniqueId="{470F4495-73E2-4426-9A32-8B0E1C1622B6}">
          <cx:spPr>
            <a:gradFill>
              <a:gsLst>
                <a:gs pos="38000">
                  <a:srgbClr val="D2AC47"/>
                </a:gs>
                <a:gs pos="0">
                  <a:srgbClr val="AE8625"/>
                </a:gs>
                <a:gs pos="83000">
                  <a:srgbClr val="F7EF8A"/>
                </a:gs>
                <a:gs pos="100000">
                  <a:srgbClr val="EDC967"/>
                </a:gs>
              </a:gsLst>
              <a:lin ang="5400000" scaled="1"/>
            </a:gradFill>
          </cx:spPr>
          <cx:dataLabels pos="outEnd">
            <cx:txPr>
              <a:bodyPr spcFirstLastPara="1" vertOverflow="ellipsis" horzOverflow="overflow" wrap="square" lIns="0" tIns="0" rIns="0" bIns="0" anchor="ctr" anchorCtr="1"/>
              <a:lstStyle/>
              <a:p>
                <a:pPr algn="ctr" rtl="0">
                  <a:defRPr>
                    <a:solidFill>
                      <a:schemeClr val="bg1"/>
                    </a:solidFill>
                  </a:defRPr>
                </a:pPr>
                <a:endParaRPr lang="en-US" sz="900" b="0" i="0" u="none" strike="noStrike" baseline="0">
                  <a:solidFill>
                    <a:schemeClr val="bg1"/>
                  </a:solidFill>
                  <a:latin typeface="Aptos Narrow" panose="02110004020202020204"/>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a:solidFill>
                  <a:schemeClr val="bg1"/>
                </a:solidFill>
              </a:defRPr>
            </a:pPr>
            <a:endParaRPr lang="en-US" sz="900" b="0" i="0" u="none" strike="noStrike" baseline="0">
              <a:solidFill>
                <a:schemeClr val="bg1"/>
              </a:solidFill>
              <a:latin typeface="Aptos Narrow" panose="02110004020202020204"/>
            </a:endParaRPr>
          </a:p>
        </cx:txPr>
      </cx:axis>
      <cx:axis id="1" hidden="1">
        <cx:valScaling/>
        <cx:majorGridlines/>
        <cx:tickLabels/>
      </cx:axis>
    </cx:plotArea>
  </cx:chart>
  <cx:spPr>
    <a:noFill/>
    <a:ln>
      <a:noFill/>
    </a:ln>
  </cx:spPr>
</cx: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17363-A54D-49E0-B2FD-02CD9FDCA961}" type="datetimeFigureOut">
              <a:t>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12881-DB4A-49C5-AA53-672A7EF4CB6A}" type="slidenum">
              <a:t>‹#›</a:t>
            </a:fld>
            <a:endParaRPr lang="en-US" dirty="0"/>
          </a:p>
        </p:txBody>
      </p:sp>
    </p:spTree>
    <p:extLst>
      <p:ext uri="{BB962C8B-B14F-4D97-AF65-F5344CB8AC3E}">
        <p14:creationId xmlns:p14="http://schemas.microsoft.com/office/powerpoint/2010/main" val="128636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CA1E-EE51-901F-18C0-E880DF79F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BE4F9-C127-2FED-6BD4-E673ACC83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7BE3C-043C-556D-9B71-4458EE248B5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B241D7C-A8D0-274B-9DAD-CB21659F295A}"/>
              </a:ext>
            </a:extLst>
          </p:cNvPr>
          <p:cNvSpPr>
            <a:spLocks noGrp="1"/>
          </p:cNvSpPr>
          <p:nvPr>
            <p:ph type="sldNum" sz="quarter" idx="5"/>
          </p:nvPr>
        </p:nvSpPr>
        <p:spPr/>
        <p:txBody>
          <a:bodyPr/>
          <a:lstStyle/>
          <a:p>
            <a:fld id="{C7DCD5E2-F376-4F7A-91AA-A519771F904C}" type="slidenum">
              <a:rPr lang="en-CA" smtClean="0"/>
              <a:t>19</a:t>
            </a:fld>
            <a:endParaRPr lang="en-CA"/>
          </a:p>
        </p:txBody>
      </p:sp>
    </p:spTree>
    <p:extLst>
      <p:ext uri="{BB962C8B-B14F-4D97-AF65-F5344CB8AC3E}">
        <p14:creationId xmlns:p14="http://schemas.microsoft.com/office/powerpoint/2010/main" val="231568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24BE-5862-01F5-2932-6502FFDBB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0B125-E3DF-6B8D-D3EF-BC5010E19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53446-7EC4-785B-BCCF-BF333E5F6BA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D1229AE-08F3-3186-E557-D574D866EC5C}"/>
              </a:ext>
            </a:extLst>
          </p:cNvPr>
          <p:cNvSpPr>
            <a:spLocks noGrp="1"/>
          </p:cNvSpPr>
          <p:nvPr>
            <p:ph type="sldNum" sz="quarter" idx="5"/>
          </p:nvPr>
        </p:nvSpPr>
        <p:spPr/>
        <p:txBody>
          <a:bodyPr/>
          <a:lstStyle/>
          <a:p>
            <a:fld id="{C7DCD5E2-F376-4F7A-91AA-A519771F904C}" type="slidenum">
              <a:rPr lang="en-CA" smtClean="0"/>
              <a:t>20</a:t>
            </a:fld>
            <a:endParaRPr lang="en-CA" dirty="0"/>
          </a:p>
        </p:txBody>
      </p:sp>
    </p:spTree>
    <p:extLst>
      <p:ext uri="{BB962C8B-B14F-4D97-AF65-F5344CB8AC3E}">
        <p14:creationId xmlns:p14="http://schemas.microsoft.com/office/powerpoint/2010/main" val="360026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DAA8-2AF4-25BF-5018-E65F7DFC8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26CBD-3ABE-065D-7F88-7C322EDBC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4014F-DF43-1853-D686-F9A124EBDCB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76BE077-50E1-95D2-04B2-1D725C0BA6AC}"/>
              </a:ext>
            </a:extLst>
          </p:cNvPr>
          <p:cNvSpPr>
            <a:spLocks noGrp="1"/>
          </p:cNvSpPr>
          <p:nvPr>
            <p:ph type="sldNum" sz="quarter" idx="5"/>
          </p:nvPr>
        </p:nvSpPr>
        <p:spPr/>
        <p:txBody>
          <a:bodyPr/>
          <a:lstStyle/>
          <a:p>
            <a:fld id="{C7DCD5E2-F376-4F7A-91AA-A519771F904C}" type="slidenum">
              <a:rPr lang="en-CA" smtClean="0"/>
              <a:t>21</a:t>
            </a:fld>
            <a:endParaRPr lang="en-CA"/>
          </a:p>
        </p:txBody>
      </p:sp>
    </p:spTree>
    <p:extLst>
      <p:ext uri="{BB962C8B-B14F-4D97-AF65-F5344CB8AC3E}">
        <p14:creationId xmlns:p14="http://schemas.microsoft.com/office/powerpoint/2010/main" val="339643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031B-0038-BD63-5AD4-13EB800BD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B1E31E5-D6D2-CC7D-069C-C2C63AECF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3600211-7713-CE53-6EBA-F8878BCB69EA}"/>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4D2023A1-06B5-ED62-3E75-25D32964EF4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4CF9D30-D4E7-089B-7DE2-9215BECE8EE5}"/>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308027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1284-FD43-7563-5F4A-F057928F484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595603A-41F2-5E65-BDE1-60507B9C1A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C9F84D-F1B6-FD04-BCC4-C7609039030D}"/>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BFF55658-AC40-B87D-9834-01141896136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9D9DA59-E9C1-F183-7238-0D1AB0A487ED}"/>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275999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2407-ECD4-5620-841A-1958035AD0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39B0207-A159-FC17-1577-A99D665931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3F1236-7DE8-8345-CF8E-23E79AF6B801}"/>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8672AF59-7607-FE69-8410-5C538AAF9B7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143D223-ADEF-C15C-5509-0677817DAC80}"/>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418367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EA2A-AD37-DCA1-89D9-44D7C95C8B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50B5738-C692-BFD9-DDD7-2EB2FDD1A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63659B-A3CC-D924-31F4-1B37E30E2239}"/>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4AA7374B-F8CB-8A26-8AFE-BAF2448323D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241FAA3-0F7B-A38A-825F-0C7E6EBFF369}"/>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19295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607E-F963-0AA4-F220-0D696021A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B7F564-7D4F-1481-690A-A50809F1F2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A5D14-B40C-FBAF-7299-109F477B021F}"/>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44EBBE77-E68B-DFAB-8335-1FC0BA717E3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F60CE64-F801-154E-A3E3-4738B29E17A3}"/>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15472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EB7A-DDAB-8C9A-8169-98405B549F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38A2D73-67C0-9297-0006-DD60730B1D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DC1A593-5789-26AE-0B2E-F1D91ECB6E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0A659F8-D4F0-8F90-0342-299CF1FD8CC7}"/>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6" name="Footer Placeholder 5">
            <a:extLst>
              <a:ext uri="{FF2B5EF4-FFF2-40B4-BE49-F238E27FC236}">
                <a16:creationId xmlns:a16="http://schemas.microsoft.com/office/drawing/2014/main" id="{9641DB3D-22F5-FA4F-9594-1B6BFBDC7C4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6F5B842-5B43-7B73-EB88-11DB107F78A2}"/>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220257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CE6-F9EC-928C-0474-05A94EFB401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0F9F18-E0A8-7BB8-B051-486361A8D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ACBFAF-1BFE-E1A8-1CB2-CF8463110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FF5D30F-BEA1-47E4-E5CE-BA67087A3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4C404-A728-1F85-524C-2745F615D9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6D9D134-755E-648F-E6BC-0FC5FB07A20E}"/>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8" name="Footer Placeholder 7">
            <a:extLst>
              <a:ext uri="{FF2B5EF4-FFF2-40B4-BE49-F238E27FC236}">
                <a16:creationId xmlns:a16="http://schemas.microsoft.com/office/drawing/2014/main" id="{D38A5E8C-1C05-A53A-5CDE-5825883132D7}"/>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16EFE83E-100A-1A69-9878-50EE22FB921F}"/>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243368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C68C-F4A4-F3E2-69ED-09289B32A04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9A78B2E-40B0-B429-9009-A5989154884B}"/>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4" name="Footer Placeholder 3">
            <a:extLst>
              <a:ext uri="{FF2B5EF4-FFF2-40B4-BE49-F238E27FC236}">
                <a16:creationId xmlns:a16="http://schemas.microsoft.com/office/drawing/2014/main" id="{3F51C3C3-B8B8-C3B4-AFCA-6AAF89CF1501}"/>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A5E4EEA1-170F-13B9-BFE0-61419810F04D}"/>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37269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45536-3DB9-463A-0C56-C64F7A6C660E}"/>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3" name="Footer Placeholder 2">
            <a:extLst>
              <a:ext uri="{FF2B5EF4-FFF2-40B4-BE49-F238E27FC236}">
                <a16:creationId xmlns:a16="http://schemas.microsoft.com/office/drawing/2014/main" id="{F3C4D640-B0AB-096B-D2C3-3D3EAB72E15D}"/>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43C36625-48BA-731D-6E86-C21D4F7C3BEA}"/>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202557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5552-63CA-DDD4-17E6-41FBC10BB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C9B7B5D-01DC-778D-AB2B-E7871CDD8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78E07DE-31A3-36F8-6BEB-B04FF4B90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47DC5-6C76-AB0D-015D-91B74C427F4D}"/>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6" name="Footer Placeholder 5">
            <a:extLst>
              <a:ext uri="{FF2B5EF4-FFF2-40B4-BE49-F238E27FC236}">
                <a16:creationId xmlns:a16="http://schemas.microsoft.com/office/drawing/2014/main" id="{498A4BA9-8844-60E1-C420-D82CFC87E18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95327D4-2DBD-A5E1-1D10-A8E86B16F7AA}"/>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226662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17EA-5908-B222-4C38-98C45A3B6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6A364F-F89E-5AC0-24B1-9FF985BD3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7279475-2D01-9770-CA5A-04D2569A2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16F48-CEA0-B9DB-4EEB-6F6E30369251}"/>
              </a:ext>
            </a:extLst>
          </p:cNvPr>
          <p:cNvSpPr>
            <a:spLocks noGrp="1"/>
          </p:cNvSpPr>
          <p:nvPr>
            <p:ph type="dt" sz="half" idx="10"/>
          </p:nvPr>
        </p:nvSpPr>
        <p:spPr/>
        <p:txBody>
          <a:bodyPr/>
          <a:lstStyle/>
          <a:p>
            <a:fld id="{391E2134-9714-40BF-964B-E2E53526C3AF}" type="datetimeFigureOut">
              <a:rPr lang="en-CA" smtClean="0"/>
              <a:t>2025-02-19</a:t>
            </a:fld>
            <a:endParaRPr lang="en-CA" dirty="0"/>
          </a:p>
        </p:txBody>
      </p:sp>
      <p:sp>
        <p:nvSpPr>
          <p:cNvPr id="6" name="Footer Placeholder 5">
            <a:extLst>
              <a:ext uri="{FF2B5EF4-FFF2-40B4-BE49-F238E27FC236}">
                <a16:creationId xmlns:a16="http://schemas.microsoft.com/office/drawing/2014/main" id="{BEB0E810-9A70-59FD-C71F-0D84C79F64F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0FB0007-6929-708C-1CD6-134176F355F2}"/>
              </a:ext>
            </a:extLst>
          </p:cNvPr>
          <p:cNvSpPr>
            <a:spLocks noGrp="1"/>
          </p:cNvSpPr>
          <p:nvPr>
            <p:ph type="sldNum" sz="quarter" idx="12"/>
          </p:nvPr>
        </p:nvSpPr>
        <p:spPr/>
        <p:txBody>
          <a:bodyPr/>
          <a:lstStyle/>
          <a:p>
            <a:fld id="{DAEB9D98-21DA-477C-A4B0-C540D2C2D5A9}" type="slidenum">
              <a:rPr lang="en-CA" smtClean="0"/>
              <a:t>‹#›</a:t>
            </a:fld>
            <a:endParaRPr lang="en-CA" dirty="0"/>
          </a:p>
        </p:txBody>
      </p:sp>
    </p:spTree>
    <p:extLst>
      <p:ext uri="{BB962C8B-B14F-4D97-AF65-F5344CB8AC3E}">
        <p14:creationId xmlns:p14="http://schemas.microsoft.com/office/powerpoint/2010/main" val="141021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C4697C-D797-99AB-4B08-2D3886CF4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218F10-3516-557E-3EDC-B9CD06D96E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4D89D0-92F0-41C6-A7C7-34B1FBAC4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1E2134-9714-40BF-964B-E2E53526C3AF}" type="datetimeFigureOut">
              <a:rPr lang="en-CA" smtClean="0"/>
              <a:t>2025-02-19</a:t>
            </a:fld>
            <a:endParaRPr lang="en-CA" dirty="0"/>
          </a:p>
        </p:txBody>
      </p:sp>
      <p:sp>
        <p:nvSpPr>
          <p:cNvPr id="5" name="Footer Placeholder 4">
            <a:extLst>
              <a:ext uri="{FF2B5EF4-FFF2-40B4-BE49-F238E27FC236}">
                <a16:creationId xmlns:a16="http://schemas.microsoft.com/office/drawing/2014/main" id="{D5F4D7E3-A777-4B39-17AB-93C433818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CCB40BA3-40CF-7B1E-0B9D-12C0419F0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EB9D98-21DA-477C-A4B0-C540D2C2D5A9}" type="slidenum">
              <a:rPr lang="en-CA" smtClean="0"/>
              <a:t>‹#›</a:t>
            </a:fld>
            <a:endParaRPr lang="en-CA" dirty="0"/>
          </a:p>
        </p:txBody>
      </p:sp>
    </p:spTree>
    <p:extLst>
      <p:ext uri="{BB962C8B-B14F-4D97-AF65-F5344CB8AC3E}">
        <p14:creationId xmlns:p14="http://schemas.microsoft.com/office/powerpoint/2010/main" val="346570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41.png"/><Relationship Id="rId12" Type="http://schemas.microsoft.com/office/2007/relationships/hdphoto" Target="../media/hdphoto3.wdp"/><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jpeg"/><Relationship Id="rId15" Type="http://schemas.openxmlformats.org/officeDocument/2006/relationships/chart" Target="../charts/chart5.xml"/><Relationship Id="rId10"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2.jpeg"/><Relationship Id="rId1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image" Target="../media/image50.png"/><Relationship Id="rId4" Type="http://schemas.openxmlformats.org/officeDocument/2006/relationships/chart" Target="../charts/chart7.xml"/><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chart" Target="../charts/chart12.xml"/><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7.pn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chart" Target="../charts/chart13.xml"/><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14/relationships/chartEx" Target="../charts/chartEx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7.png"/><Relationship Id="rId16" Type="http://schemas.openxmlformats.org/officeDocument/2006/relationships/image" Target="../media/image26.png"/><Relationship Id="rId20"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0.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9FA7F63-C541-91F6-81E2-C4D3EB2B68B2}"/>
              </a:ext>
            </a:extLst>
          </p:cNvPr>
          <p:cNvCxnSpPr/>
          <p:nvPr/>
        </p:nvCxnSpPr>
        <p:spPr>
          <a:xfrm>
            <a:off x="461818" y="4962586"/>
            <a:ext cx="521854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030" name="Picture 6" descr="Laurentian University | Goodman School of Mines - Contact">
            <a:extLst>
              <a:ext uri="{FF2B5EF4-FFF2-40B4-BE49-F238E27FC236}">
                <a16:creationId xmlns:a16="http://schemas.microsoft.com/office/drawing/2014/main" id="{5B5FF11A-2D40-FAA8-4EB9-6A4C45A6ED8B}"/>
              </a:ext>
            </a:extLst>
          </p:cNvPr>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1818" y="5157809"/>
            <a:ext cx="3186402" cy="11921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160E308-D6B8-B8D4-4800-66E61AF289FE}"/>
              </a:ext>
            </a:extLst>
          </p:cNvPr>
          <p:cNvSpPr txBox="1"/>
          <p:nvPr/>
        </p:nvSpPr>
        <p:spPr>
          <a:xfrm>
            <a:off x="461818" y="4350102"/>
            <a:ext cx="52185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Goodman Gold Challenge</a:t>
            </a:r>
            <a:endParaRPr kumimoji="0" lang="en-CA"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425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691E1597-2583-A87A-AD4B-10CE7A788C3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1B9DFCE-DF75-F1E7-9478-158B410BF31B}"/>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361A8EB-EBF6-2223-A1BD-ACED31373765}"/>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2AE92DD1-AD64-CC85-98E7-C41230712BA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253A4B66-C112-58AE-B794-05C11C521168}"/>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65FE6DEC-01C0-7451-764B-B8AADE91BCDC}"/>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1304E728-8165-D478-E2E8-AFEE0EEB4092}"/>
              </a:ext>
            </a:extLst>
          </p:cNvPr>
          <p:cNvSpPr txBox="1"/>
          <p:nvPr/>
        </p:nvSpPr>
        <p:spPr>
          <a:xfrm>
            <a:off x="113121" y="177445"/>
            <a:ext cx="6636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OMAI Gold Mines Corp. (TSXV:OMG.V)</a:t>
            </a:r>
          </a:p>
        </p:txBody>
      </p:sp>
      <p:sp>
        <p:nvSpPr>
          <p:cNvPr id="5" name="Flowchart: Connector 4">
            <a:extLst>
              <a:ext uri="{FF2B5EF4-FFF2-40B4-BE49-F238E27FC236}">
                <a16:creationId xmlns:a16="http://schemas.microsoft.com/office/drawing/2014/main" id="{E980243E-425E-1C2C-F7F6-3D05E8ADEEBB}"/>
              </a:ext>
            </a:extLst>
          </p:cNvPr>
          <p:cNvSpPr/>
          <p:nvPr/>
        </p:nvSpPr>
        <p:spPr>
          <a:xfrm>
            <a:off x="-2264742" y="1377816"/>
            <a:ext cx="4529484" cy="4102367"/>
          </a:xfrm>
          <a:prstGeom prst="flowChartConnector">
            <a:avLst/>
          </a:prstGeom>
          <a:blipFill>
            <a:blip r:embed="rId3" cstate="email">
              <a:extLst>
                <a:ext uri="{28A0092B-C50C-407E-A947-70E740481C1C}">
                  <a14:useLocalDpi xmlns:a14="http://schemas.microsoft.com/office/drawing/2010/main"/>
                </a:ext>
              </a:extLst>
            </a:blip>
            <a:stretch>
              <a:fillRect/>
            </a:stretch>
          </a:blip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7" name="Picture 56">
            <a:extLst>
              <a:ext uri="{FF2B5EF4-FFF2-40B4-BE49-F238E27FC236}">
                <a16:creationId xmlns:a16="http://schemas.microsoft.com/office/drawing/2014/main" id="{7710AB83-AE59-A9FF-FBAE-D4827D0277B1}"/>
              </a:ext>
            </a:extLst>
          </p:cNvPr>
          <p:cNvPicPr>
            <a:picLocks noChangeAspect="1"/>
          </p:cNvPicPr>
          <p:nvPr/>
        </p:nvPicPr>
        <p:blipFill>
          <a:blip r:embed="rId4"/>
          <a:stretch>
            <a:fillRect/>
          </a:stretch>
        </p:blipFill>
        <p:spPr>
          <a:xfrm>
            <a:off x="6048563" y="2968259"/>
            <a:ext cx="5643242" cy="2837807"/>
          </a:xfrm>
          <a:prstGeom prst="rect">
            <a:avLst/>
          </a:prstGeom>
        </p:spPr>
      </p:pic>
      <p:sp>
        <p:nvSpPr>
          <p:cNvPr id="71" name="Rectangle 70">
            <a:extLst>
              <a:ext uri="{FF2B5EF4-FFF2-40B4-BE49-F238E27FC236}">
                <a16:creationId xmlns:a16="http://schemas.microsoft.com/office/drawing/2014/main" id="{AD74A444-1303-1148-2C17-54833F358852}"/>
              </a:ext>
            </a:extLst>
          </p:cNvPr>
          <p:cNvSpPr/>
          <p:nvPr/>
        </p:nvSpPr>
        <p:spPr>
          <a:xfrm>
            <a:off x="11192082" y="224081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73" name="Rectangle 72">
            <a:extLst>
              <a:ext uri="{FF2B5EF4-FFF2-40B4-BE49-F238E27FC236}">
                <a16:creationId xmlns:a16="http://schemas.microsoft.com/office/drawing/2014/main" id="{61883610-DE2A-768A-B0E3-DBF378153E29}"/>
              </a:ext>
            </a:extLst>
          </p:cNvPr>
          <p:cNvSpPr/>
          <p:nvPr/>
        </p:nvSpPr>
        <p:spPr>
          <a:xfrm>
            <a:off x="11192185" y="157983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74" name="Rectangle 73">
            <a:extLst>
              <a:ext uri="{FF2B5EF4-FFF2-40B4-BE49-F238E27FC236}">
                <a16:creationId xmlns:a16="http://schemas.microsoft.com/office/drawing/2014/main" id="{C805EFD0-AB9C-2D44-11C4-E9DA024DD4C9}"/>
              </a:ext>
            </a:extLst>
          </p:cNvPr>
          <p:cNvSpPr/>
          <p:nvPr/>
        </p:nvSpPr>
        <p:spPr>
          <a:xfrm>
            <a:off x="11192082" y="92309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cxnSp>
        <p:nvCxnSpPr>
          <p:cNvPr id="78" name="Straight Connector 77">
            <a:extLst>
              <a:ext uri="{FF2B5EF4-FFF2-40B4-BE49-F238E27FC236}">
                <a16:creationId xmlns:a16="http://schemas.microsoft.com/office/drawing/2014/main" id="{F5294428-0B85-2B24-5777-66028874642B}"/>
              </a:ext>
            </a:extLst>
          </p:cNvPr>
          <p:cNvCxnSpPr/>
          <p:nvPr/>
        </p:nvCxnSpPr>
        <p:spPr>
          <a:xfrm flipV="1">
            <a:off x="11192082" y="224028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292EB11-06AA-4142-6AA4-416040EF4999}"/>
              </a:ext>
            </a:extLst>
          </p:cNvPr>
          <p:cNvCxnSpPr>
            <a:cxnSpLocks/>
          </p:cNvCxnSpPr>
          <p:nvPr/>
        </p:nvCxnSpPr>
        <p:spPr>
          <a:xfrm flipV="1">
            <a:off x="11192082" y="157983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42241A9-CB92-770C-C968-79A63A441E74}"/>
              </a:ext>
            </a:extLst>
          </p:cNvPr>
          <p:cNvCxnSpPr>
            <a:cxnSpLocks/>
          </p:cNvCxnSpPr>
          <p:nvPr/>
        </p:nvCxnSpPr>
        <p:spPr>
          <a:xfrm flipV="1">
            <a:off x="11192082" y="92309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DCF47C7B-D9EE-2F99-B5B9-1E02A94744D5}"/>
              </a:ext>
            </a:extLst>
          </p:cNvPr>
          <p:cNvSpPr/>
          <p:nvPr/>
        </p:nvSpPr>
        <p:spPr>
          <a:xfrm>
            <a:off x="6165131" y="90767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ptos" panose="02110004020202020204"/>
                <a:ea typeface="+mn-ea"/>
                <a:cs typeface="+mn-cs"/>
              </a:rPr>
              <a:t>Lowest Ev/AuEq: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8E8E8">
                    <a:lumMod val="75000"/>
                  </a:srgbClr>
                </a:solidFill>
                <a:effectLst/>
                <a:uLnTx/>
                <a:uFillTx/>
                <a:latin typeface="Aptos" panose="02110004020202020204"/>
                <a:ea typeface="+mn-ea"/>
                <a:cs typeface="+mn-cs"/>
              </a:rPr>
              <a:t>High quantities of contained gold coupled with low shareholder dilution places the company in an advantageous position if looking to be acquired by major gold companies</a:t>
            </a:r>
          </a:p>
        </p:txBody>
      </p:sp>
      <p:sp>
        <p:nvSpPr>
          <p:cNvPr id="88" name="Rectangle 87">
            <a:extLst>
              <a:ext uri="{FF2B5EF4-FFF2-40B4-BE49-F238E27FC236}">
                <a16:creationId xmlns:a16="http://schemas.microsoft.com/office/drawing/2014/main" id="{EE4074EA-5520-CB69-00FC-CBFE5418A56A}"/>
              </a:ext>
            </a:extLst>
          </p:cNvPr>
          <p:cNvSpPr/>
          <p:nvPr/>
        </p:nvSpPr>
        <p:spPr>
          <a:xfrm>
            <a:off x="6165131" y="157728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ptos" panose="02110004020202020204"/>
                <a:ea typeface="+mn-ea"/>
                <a:cs typeface="+mn-cs"/>
              </a:rPr>
              <a:t>Pre-existing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EAEAE"/>
                </a:solidFill>
                <a:effectLst/>
                <a:uLnTx/>
                <a:uFillTx/>
                <a:latin typeface="Aptos" panose="02110004020202020204"/>
                <a:ea typeface="+mn-ea"/>
                <a:cs typeface="+mn-cs"/>
              </a:rPr>
              <a:t>Previous mining ventures in conjunction with strong road access, a strong database, and an enthusiastic workforce allow the company to have a low discovery cost.</a:t>
            </a:r>
          </a:p>
        </p:txBody>
      </p:sp>
      <p:sp>
        <p:nvSpPr>
          <p:cNvPr id="89" name="Rectangle 88">
            <a:extLst>
              <a:ext uri="{FF2B5EF4-FFF2-40B4-BE49-F238E27FC236}">
                <a16:creationId xmlns:a16="http://schemas.microsoft.com/office/drawing/2014/main" id="{5741B3B2-754F-DBC2-E973-DB579E287C69}"/>
              </a:ext>
            </a:extLst>
          </p:cNvPr>
          <p:cNvSpPr/>
          <p:nvPr/>
        </p:nvSpPr>
        <p:spPr>
          <a:xfrm>
            <a:off x="6183173" y="223866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ptos" panose="02110004020202020204"/>
                <a:ea typeface="+mn-ea"/>
                <a:cs typeface="+mn-cs"/>
              </a:rPr>
              <a:t>Many near-term Catalysts: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8E8E8">
                    <a:lumMod val="75000"/>
                  </a:srgbClr>
                </a:solidFill>
                <a:effectLst/>
                <a:uLnTx/>
                <a:uFillTx/>
                <a:latin typeface="Aptos" panose="02110004020202020204"/>
                <a:ea typeface="+mn-ea"/>
                <a:cs typeface="+mn-cs"/>
              </a:rPr>
              <a:t>Short-term drilling discoveries, royalty negotiations, and possible acquisition </a:t>
            </a:r>
            <a:endParaRPr kumimoji="0" lang="en-CA" sz="1000" b="0" i="0" u="none" strike="noStrike" kern="1200" cap="none" spc="0" normalizeH="0" baseline="0" noProof="0" dirty="0">
              <a:ln>
                <a:noFill/>
              </a:ln>
              <a:solidFill>
                <a:srgbClr val="E8E8E8">
                  <a:lumMod val="75000"/>
                </a:srgbClr>
              </a:solidFill>
              <a:effectLst/>
              <a:uLnTx/>
              <a:uFillTx/>
              <a:latin typeface="Aptos" panose="02110004020202020204"/>
              <a:ea typeface="+mn-ea"/>
              <a:cs typeface="+mn-cs"/>
            </a:endParaRPr>
          </a:p>
        </p:txBody>
      </p:sp>
      <p:sp>
        <p:nvSpPr>
          <p:cNvPr id="41" name="Flowchart: Connector 40">
            <a:extLst>
              <a:ext uri="{FF2B5EF4-FFF2-40B4-BE49-F238E27FC236}">
                <a16:creationId xmlns:a16="http://schemas.microsoft.com/office/drawing/2014/main" id="{0B86E08A-62B4-2434-23A2-ED9B2A94D4CD}"/>
              </a:ext>
            </a:extLst>
          </p:cNvPr>
          <p:cNvSpPr/>
          <p:nvPr/>
        </p:nvSpPr>
        <p:spPr>
          <a:xfrm>
            <a:off x="7144903" y="4708409"/>
            <a:ext cx="265176" cy="237742"/>
          </a:xfrm>
          <a:prstGeom prst="flowChartConnector">
            <a:avLst/>
          </a:prstGeom>
          <a:blipFill>
            <a:blip r:embed="rId5"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34E378C-EAB0-09DC-A2F2-B345F5BDBD87}"/>
              </a:ext>
            </a:extLst>
          </p:cNvPr>
          <p:cNvSpPr/>
          <p:nvPr/>
        </p:nvSpPr>
        <p:spPr>
          <a:xfrm>
            <a:off x="2865748" y="1822162"/>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Wenot</a:t>
            </a:r>
          </a:p>
        </p:txBody>
      </p:sp>
      <p:sp>
        <p:nvSpPr>
          <p:cNvPr id="19" name="Rectangle 18">
            <a:extLst>
              <a:ext uri="{FF2B5EF4-FFF2-40B4-BE49-F238E27FC236}">
                <a16:creationId xmlns:a16="http://schemas.microsoft.com/office/drawing/2014/main" id="{11F1D793-BBB5-F662-48A4-831F08B0B0E2}"/>
              </a:ext>
            </a:extLst>
          </p:cNvPr>
          <p:cNvSpPr/>
          <p:nvPr/>
        </p:nvSpPr>
        <p:spPr>
          <a:xfrm>
            <a:off x="2865746" y="4705011"/>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G</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ilt Creek</a:t>
            </a:r>
          </a:p>
        </p:txBody>
      </p:sp>
      <p:cxnSp>
        <p:nvCxnSpPr>
          <p:cNvPr id="27" name="Straight Connector 26">
            <a:extLst>
              <a:ext uri="{FF2B5EF4-FFF2-40B4-BE49-F238E27FC236}">
                <a16:creationId xmlns:a16="http://schemas.microsoft.com/office/drawing/2014/main" id="{9519B2D6-866D-ACBB-BEEE-F7880C57C393}"/>
              </a:ext>
            </a:extLst>
          </p:cNvPr>
          <p:cNvCxnSpPr>
            <a:cxnSpLocks/>
          </p:cNvCxnSpPr>
          <p:nvPr/>
        </p:nvCxnSpPr>
        <p:spPr>
          <a:xfrm>
            <a:off x="1441158" y="1988021"/>
            <a:ext cx="1349176"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7C87313-FFD5-E661-5127-11E4B01687D3}"/>
              </a:ext>
            </a:extLst>
          </p:cNvPr>
          <p:cNvCxnSpPr>
            <a:cxnSpLocks/>
          </p:cNvCxnSpPr>
          <p:nvPr/>
        </p:nvCxnSpPr>
        <p:spPr>
          <a:xfrm>
            <a:off x="1601414" y="4879405"/>
            <a:ext cx="1188920"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014FBCB-0E9A-B3C7-01AD-76E835E05C83}"/>
              </a:ext>
            </a:extLst>
          </p:cNvPr>
          <p:cNvSpPr/>
          <p:nvPr/>
        </p:nvSpPr>
        <p:spPr>
          <a:xfrm>
            <a:off x="2790334" y="2279965"/>
            <a:ext cx="1489441" cy="688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NPV = 863M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IRR = 41.78%</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Payback = 3.58yrs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Mine Life = 20+ yrs</a:t>
            </a:r>
          </a:p>
        </p:txBody>
      </p:sp>
      <p:sp>
        <p:nvSpPr>
          <p:cNvPr id="33" name="Rectangle 32">
            <a:extLst>
              <a:ext uri="{FF2B5EF4-FFF2-40B4-BE49-F238E27FC236}">
                <a16:creationId xmlns:a16="http://schemas.microsoft.com/office/drawing/2014/main" id="{C6AA2932-ADA7-AA7E-63D9-D762CEBBB417}"/>
              </a:ext>
            </a:extLst>
          </p:cNvPr>
          <p:cNvSpPr/>
          <p:nvPr/>
        </p:nvSpPr>
        <p:spPr>
          <a:xfrm>
            <a:off x="2865744" y="914399"/>
            <a:ext cx="1489441" cy="385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$2,000 USD per ounce</a:t>
            </a:r>
          </a:p>
        </p:txBody>
      </p:sp>
      <p:cxnSp>
        <p:nvCxnSpPr>
          <p:cNvPr id="34" name="Straight Connector 33">
            <a:extLst>
              <a:ext uri="{FF2B5EF4-FFF2-40B4-BE49-F238E27FC236}">
                <a16:creationId xmlns:a16="http://schemas.microsoft.com/office/drawing/2014/main" id="{E43ACD1C-1C45-C4A7-758D-F6C8098C238D}"/>
              </a:ext>
            </a:extLst>
          </p:cNvPr>
          <p:cNvCxnSpPr/>
          <p:nvPr/>
        </p:nvCxnSpPr>
        <p:spPr>
          <a:xfrm>
            <a:off x="2894030" y="1236074"/>
            <a:ext cx="146115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826CA04-C3D7-36EA-4DC6-2D27AD2C0400}"/>
              </a:ext>
            </a:extLst>
          </p:cNvPr>
          <p:cNvCxnSpPr/>
          <p:nvPr/>
        </p:nvCxnSpPr>
        <p:spPr>
          <a:xfrm>
            <a:off x="2894030" y="1289524"/>
            <a:ext cx="146115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Flowchart: Connector 38">
            <a:extLst>
              <a:ext uri="{FF2B5EF4-FFF2-40B4-BE49-F238E27FC236}">
                <a16:creationId xmlns:a16="http://schemas.microsoft.com/office/drawing/2014/main" id="{80DEC84B-2581-E482-02AC-F1DD4FA4332D}"/>
              </a:ext>
            </a:extLst>
          </p:cNvPr>
          <p:cNvSpPr/>
          <p:nvPr/>
        </p:nvSpPr>
        <p:spPr>
          <a:xfrm>
            <a:off x="7513433" y="3971129"/>
            <a:ext cx="265176" cy="237742"/>
          </a:xfrm>
          <a:prstGeom prst="flowChartConnector">
            <a:avLst/>
          </a:prstGeom>
          <a:blipFill>
            <a:blip r:embed="rId6"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218614E-3FE8-BBA8-CDBA-B8ECC2CEAFEC}"/>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30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618651D6-307C-F089-5A95-F0B90E21CCA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B35E530-F5F7-C89E-70DE-91CE9A860BDC}"/>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16339440-94BD-D804-3FC6-F4768B01754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E92EBB96-3E5D-E4B4-D2CE-766498F3D423}"/>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4E389011-C3D4-E498-BE0E-3B132AEAD408}"/>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0845DB71-C1EA-2DFF-9DDE-2726ACDB3728}"/>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353A9E18-047C-E762-9B18-41F895726383}"/>
              </a:ext>
            </a:extLst>
          </p:cNvPr>
          <p:cNvSpPr txBox="1"/>
          <p:nvPr/>
        </p:nvSpPr>
        <p:spPr>
          <a:xfrm>
            <a:off x="113122" y="177445"/>
            <a:ext cx="4618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OMAI Gold Mines (TSXV:OMG.V)</a:t>
            </a:r>
          </a:p>
        </p:txBody>
      </p:sp>
      <p:sp>
        <p:nvSpPr>
          <p:cNvPr id="16" name="Rectangle 15">
            <a:extLst>
              <a:ext uri="{FF2B5EF4-FFF2-40B4-BE49-F238E27FC236}">
                <a16:creationId xmlns:a16="http://schemas.microsoft.com/office/drawing/2014/main" id="{91D3658F-740F-55F1-D8B3-615CDC041FAF}"/>
              </a:ext>
            </a:extLst>
          </p:cNvPr>
          <p:cNvSpPr/>
          <p:nvPr/>
        </p:nvSpPr>
        <p:spPr>
          <a:xfrm>
            <a:off x="6519670" y="3423482"/>
            <a:ext cx="5420677"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Infrastructure</a:t>
            </a:r>
          </a:p>
        </p:txBody>
      </p:sp>
      <p:sp>
        <p:nvSpPr>
          <p:cNvPr id="17" name="Rectangle 16">
            <a:extLst>
              <a:ext uri="{FF2B5EF4-FFF2-40B4-BE49-F238E27FC236}">
                <a16:creationId xmlns:a16="http://schemas.microsoft.com/office/drawing/2014/main" id="{4819E528-F689-5E22-D553-09A7E59EC5B5}"/>
              </a:ext>
            </a:extLst>
          </p:cNvPr>
          <p:cNvSpPr/>
          <p:nvPr/>
        </p:nvSpPr>
        <p:spPr>
          <a:xfrm>
            <a:off x="6519672"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PEA of Wenot (78% capacity)</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19" name="Chart 18">
            <a:extLst>
              <a:ext uri="{FF2B5EF4-FFF2-40B4-BE49-F238E27FC236}">
                <a16:creationId xmlns:a16="http://schemas.microsoft.com/office/drawing/2014/main" id="{182088D0-FACF-CDA8-B37B-7F2C9E32C5E7}"/>
              </a:ext>
            </a:extLst>
          </p:cNvPr>
          <p:cNvGraphicFramePr>
            <a:graphicFrameLocks/>
          </p:cNvGraphicFramePr>
          <p:nvPr/>
        </p:nvGraphicFramePr>
        <p:xfrm>
          <a:off x="6519670" y="1335514"/>
          <a:ext cx="5546124" cy="208796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CC418DD2-73A6-75FC-B43E-9EAE8466B22E}"/>
              </a:ext>
            </a:extLst>
          </p:cNvPr>
          <p:cNvGrpSpPr/>
          <p:nvPr/>
        </p:nvGrpSpPr>
        <p:grpSpPr>
          <a:xfrm>
            <a:off x="7045639" y="3933387"/>
            <a:ext cx="4494185" cy="1922468"/>
            <a:chOff x="6519670" y="3933387"/>
            <a:chExt cx="4494185" cy="1922468"/>
          </a:xfrm>
        </p:grpSpPr>
        <p:pic>
          <p:nvPicPr>
            <p:cNvPr id="6" name="Picture 5">
              <a:extLst>
                <a:ext uri="{FF2B5EF4-FFF2-40B4-BE49-F238E27FC236}">
                  <a16:creationId xmlns:a16="http://schemas.microsoft.com/office/drawing/2014/main" id="{0BFD44A4-54D6-A972-D793-7BC1520E5048}"/>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6519670" y="3933387"/>
              <a:ext cx="1534232" cy="1922468"/>
            </a:xfrm>
            <a:prstGeom prst="rect">
              <a:avLst/>
            </a:prstGeom>
            <a:ln w="19050">
              <a:solidFill>
                <a:schemeClr val="bg1"/>
              </a:solidFill>
            </a:ln>
          </p:spPr>
        </p:pic>
        <p:pic>
          <p:nvPicPr>
            <p:cNvPr id="1026" name="Picture 2" descr="Project Overview | Omai Gold Mines Corp.">
              <a:extLst>
                <a:ext uri="{FF2B5EF4-FFF2-40B4-BE49-F238E27FC236}">
                  <a16:creationId xmlns:a16="http://schemas.microsoft.com/office/drawing/2014/main" id="{5A8584BA-A3EF-5F17-8290-4D7FF47945E3}"/>
                </a:ext>
              </a:extLst>
            </p:cNvPr>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8218713" y="3933388"/>
              <a:ext cx="2795142" cy="192246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1EA0E5BF-EF77-15ED-A3AD-E57EFFE3B767}"/>
              </a:ext>
            </a:extLst>
          </p:cNvPr>
          <p:cNvSpPr/>
          <p:nvPr/>
        </p:nvSpPr>
        <p:spPr>
          <a:xfrm>
            <a:off x="714375" y="927965"/>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Pro-rated Potential</a:t>
            </a:r>
          </a:p>
        </p:txBody>
      </p:sp>
      <p:pic>
        <p:nvPicPr>
          <p:cNvPr id="1028" name="Picture 4" descr="Project Overview | Omai Gold Mines Corp.">
            <a:extLst>
              <a:ext uri="{FF2B5EF4-FFF2-40B4-BE49-F238E27FC236}">
                <a16:creationId xmlns:a16="http://schemas.microsoft.com/office/drawing/2014/main" id="{F4BEBD64-9654-753D-6E67-F4292A6E9E2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74" y="1326863"/>
            <a:ext cx="5537575" cy="3005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9340192-1FA3-9F12-5F50-771F4742FC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375" y="4416798"/>
            <a:ext cx="5537574" cy="1312448"/>
          </a:xfrm>
          <a:prstGeom prst="rect">
            <a:avLst/>
          </a:prstGeom>
          <a:ln w="19050">
            <a:solidFill>
              <a:schemeClr val="bg1"/>
            </a:solidFill>
          </a:ln>
        </p:spPr>
      </p:pic>
      <p:sp>
        <p:nvSpPr>
          <p:cNvPr id="5" name="TextBox 4">
            <a:extLst>
              <a:ext uri="{FF2B5EF4-FFF2-40B4-BE49-F238E27FC236}">
                <a16:creationId xmlns:a16="http://schemas.microsoft.com/office/drawing/2014/main" id="{893FA956-D80B-7175-04FB-580AADD2EB9C}"/>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596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9B6B8B2C-2474-F562-A763-A9988EC3619E}"/>
            </a:ext>
          </a:extLst>
        </p:cNvPr>
        <p:cNvGrpSpPr/>
        <p:nvPr/>
      </p:nvGrpSpPr>
      <p:grpSpPr>
        <a:xfrm>
          <a:off x="0" y="0"/>
          <a:ext cx="0" cy="0"/>
          <a:chOff x="0" y="0"/>
          <a:chExt cx="0" cy="0"/>
        </a:xfrm>
      </p:grpSpPr>
      <p:pic>
        <p:nvPicPr>
          <p:cNvPr id="1028" name="Picture 4" descr="David Stewart, P.Eng. - Vice President, Corporate Development &amp; Investor  Relations - Omai Gold Mines | TSXV: OMG | OTCQB: OMGGF | LinkedIn">
            <a:extLst>
              <a:ext uri="{FF2B5EF4-FFF2-40B4-BE49-F238E27FC236}">
                <a16:creationId xmlns:a16="http://schemas.microsoft.com/office/drawing/2014/main" id="{0D4FB49E-2373-9196-D79C-D919155CE522}"/>
              </a:ext>
            </a:extLst>
          </p:cNvPr>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9824016" y="1481591"/>
            <a:ext cx="819264" cy="8012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2948547-4268-0A05-D9C1-616ACF701DE9}"/>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8959EB06-9591-1EAD-792C-3D84AB79F9A1}"/>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3B919E13-1B3F-83C1-A0F3-080A886DFA28}"/>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7B593421-58F7-7193-847A-534813447D87}"/>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AE98987D-E427-D275-C1BB-68510EA7A8E0}"/>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D0AD38D6-7290-E010-9F7A-E560C5E9C1CB}"/>
              </a:ext>
            </a:extLst>
          </p:cNvPr>
          <p:cNvSpPr txBox="1"/>
          <p:nvPr/>
        </p:nvSpPr>
        <p:spPr>
          <a:xfrm>
            <a:off x="113121" y="177445"/>
            <a:ext cx="5786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OMAI Gold Mines Corp. (TSXV:OMG.V)</a:t>
            </a:r>
          </a:p>
        </p:txBody>
      </p:sp>
      <p:sp>
        <p:nvSpPr>
          <p:cNvPr id="16" name="Rectangle 15">
            <a:extLst>
              <a:ext uri="{FF2B5EF4-FFF2-40B4-BE49-F238E27FC236}">
                <a16:creationId xmlns:a16="http://schemas.microsoft.com/office/drawing/2014/main" id="{34C5DF75-6889-5370-7B18-69AB1F72C419}"/>
              </a:ext>
            </a:extLst>
          </p:cNvPr>
          <p:cNvSpPr/>
          <p:nvPr/>
        </p:nvSpPr>
        <p:spPr>
          <a:xfrm>
            <a:off x="8086350" y="1045169"/>
            <a:ext cx="3444748"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Executive Team</a:t>
            </a:r>
          </a:p>
        </p:txBody>
      </p:sp>
      <p:sp>
        <p:nvSpPr>
          <p:cNvPr id="36" name="Rectangle 35">
            <a:extLst>
              <a:ext uri="{FF2B5EF4-FFF2-40B4-BE49-F238E27FC236}">
                <a16:creationId xmlns:a16="http://schemas.microsoft.com/office/drawing/2014/main" id="{4B11DE99-48A3-0DDF-A022-0DFFED03E35D}"/>
              </a:ext>
            </a:extLst>
          </p:cNvPr>
          <p:cNvSpPr/>
          <p:nvPr/>
        </p:nvSpPr>
        <p:spPr>
          <a:xfrm>
            <a:off x="8086350" y="3391903"/>
            <a:ext cx="3507771"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Board of Directors</a:t>
            </a:r>
          </a:p>
        </p:txBody>
      </p:sp>
      <p:sp>
        <p:nvSpPr>
          <p:cNvPr id="46" name="Rectangle 45">
            <a:extLst>
              <a:ext uri="{FF2B5EF4-FFF2-40B4-BE49-F238E27FC236}">
                <a16:creationId xmlns:a16="http://schemas.microsoft.com/office/drawing/2014/main" id="{27FA3402-D3A7-393B-F8B2-0CC5FF29FEBC}"/>
              </a:ext>
            </a:extLst>
          </p:cNvPr>
          <p:cNvSpPr/>
          <p:nvPr/>
        </p:nvSpPr>
        <p:spPr>
          <a:xfrm>
            <a:off x="372882" y="1045167"/>
            <a:ext cx="436371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Financial Indicators</a:t>
            </a:r>
          </a:p>
        </p:txBody>
      </p:sp>
      <p:sp>
        <p:nvSpPr>
          <p:cNvPr id="47" name="Rectangle 46">
            <a:extLst>
              <a:ext uri="{FF2B5EF4-FFF2-40B4-BE49-F238E27FC236}">
                <a16:creationId xmlns:a16="http://schemas.microsoft.com/office/drawing/2014/main" id="{77B254BF-586E-8DDE-AFB9-0D5A6EB43C0B}"/>
              </a:ext>
            </a:extLst>
          </p:cNvPr>
          <p:cNvSpPr/>
          <p:nvPr/>
        </p:nvSpPr>
        <p:spPr>
          <a:xfrm>
            <a:off x="1764570"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C$0.29</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8" name="Rectangle 47">
            <a:extLst>
              <a:ext uri="{FF2B5EF4-FFF2-40B4-BE49-F238E27FC236}">
                <a16:creationId xmlns:a16="http://schemas.microsoft.com/office/drawing/2014/main" id="{7629CE8D-3744-1B7E-EB7A-0AEAE2CF2244}"/>
              </a:ext>
            </a:extLst>
          </p:cNvPr>
          <p:cNvSpPr/>
          <p:nvPr/>
        </p:nvSpPr>
        <p:spPr>
          <a:xfrm>
            <a:off x="372882"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 Price</a:t>
            </a:r>
          </a:p>
        </p:txBody>
      </p:sp>
      <p:sp>
        <p:nvSpPr>
          <p:cNvPr id="49" name="Rectangle 48">
            <a:extLst>
              <a:ext uri="{FF2B5EF4-FFF2-40B4-BE49-F238E27FC236}">
                <a16:creationId xmlns:a16="http://schemas.microsoft.com/office/drawing/2014/main" id="{A4D2444E-F6FE-A1A9-C6E6-8B2481391D88}"/>
              </a:ext>
            </a:extLst>
          </p:cNvPr>
          <p:cNvSpPr/>
          <p:nvPr/>
        </p:nvSpPr>
        <p:spPr>
          <a:xfrm>
            <a:off x="4007206"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137M</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0" name="Rectangle 49">
            <a:extLst>
              <a:ext uri="{FF2B5EF4-FFF2-40B4-BE49-F238E27FC236}">
                <a16:creationId xmlns:a16="http://schemas.microsoft.com/office/drawing/2014/main" id="{8384B979-A572-2E3C-CCE5-B606732F872E}"/>
              </a:ext>
            </a:extLst>
          </p:cNvPr>
          <p:cNvSpPr/>
          <p:nvPr/>
        </p:nvSpPr>
        <p:spPr>
          <a:xfrm>
            <a:off x="2615518"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Enterprise Value</a:t>
            </a:r>
          </a:p>
        </p:txBody>
      </p:sp>
      <p:sp>
        <p:nvSpPr>
          <p:cNvPr id="51" name="Rectangle 50">
            <a:extLst>
              <a:ext uri="{FF2B5EF4-FFF2-40B4-BE49-F238E27FC236}">
                <a16:creationId xmlns:a16="http://schemas.microsoft.com/office/drawing/2014/main" id="{A86CEC59-D866-F269-C9B0-4AE5CF135078}"/>
              </a:ext>
            </a:extLst>
          </p:cNvPr>
          <p:cNvSpPr/>
          <p:nvPr/>
        </p:nvSpPr>
        <p:spPr>
          <a:xfrm>
            <a:off x="1764570"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C$0.29</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793DE98D-BD7A-6480-C97B-3F807B68EEEC}"/>
              </a:ext>
            </a:extLst>
          </p:cNvPr>
          <p:cNvSpPr/>
          <p:nvPr/>
        </p:nvSpPr>
        <p:spPr>
          <a:xfrm>
            <a:off x="372882"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52 week-high</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Rectangle 52">
            <a:extLst>
              <a:ext uri="{FF2B5EF4-FFF2-40B4-BE49-F238E27FC236}">
                <a16:creationId xmlns:a16="http://schemas.microsoft.com/office/drawing/2014/main" id="{7696BFCE-CE6B-BC80-425F-8C2C75509AA9}"/>
              </a:ext>
            </a:extLst>
          </p:cNvPr>
          <p:cNvSpPr/>
          <p:nvPr/>
        </p:nvSpPr>
        <p:spPr>
          <a:xfrm>
            <a:off x="4007206"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148M</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4" name="Rectangle 53">
            <a:extLst>
              <a:ext uri="{FF2B5EF4-FFF2-40B4-BE49-F238E27FC236}">
                <a16:creationId xmlns:a16="http://schemas.microsoft.com/office/drawing/2014/main" id="{8A92AD8B-D290-9EB7-9A34-EF770FF0C12C}"/>
              </a:ext>
            </a:extLst>
          </p:cNvPr>
          <p:cNvSpPr/>
          <p:nvPr/>
        </p:nvSpPr>
        <p:spPr>
          <a:xfrm>
            <a:off x="2615518"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Market Cap</a:t>
            </a:r>
          </a:p>
        </p:txBody>
      </p:sp>
      <p:sp>
        <p:nvSpPr>
          <p:cNvPr id="55" name="Rectangle 54">
            <a:extLst>
              <a:ext uri="{FF2B5EF4-FFF2-40B4-BE49-F238E27FC236}">
                <a16:creationId xmlns:a16="http://schemas.microsoft.com/office/drawing/2014/main" id="{83EF7C1C-A2BA-519E-DE90-1B7A385E2C1B}"/>
              </a:ext>
            </a:extLst>
          </p:cNvPr>
          <p:cNvSpPr/>
          <p:nvPr/>
        </p:nvSpPr>
        <p:spPr>
          <a:xfrm>
            <a:off x="1764570"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C$0.06</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B9598A7B-829F-04EB-6DD8-51832410E8F8}"/>
              </a:ext>
            </a:extLst>
          </p:cNvPr>
          <p:cNvSpPr/>
          <p:nvPr/>
        </p:nvSpPr>
        <p:spPr>
          <a:xfrm>
            <a:off x="372882"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52 week-low</a:t>
            </a:r>
          </a:p>
        </p:txBody>
      </p:sp>
      <p:sp>
        <p:nvSpPr>
          <p:cNvPr id="58" name="Rectangle 57">
            <a:extLst>
              <a:ext uri="{FF2B5EF4-FFF2-40B4-BE49-F238E27FC236}">
                <a16:creationId xmlns:a16="http://schemas.microsoft.com/office/drawing/2014/main" id="{91D97DA2-C5BA-F4CE-0D26-1FC15540CEEC}"/>
              </a:ext>
            </a:extLst>
          </p:cNvPr>
          <p:cNvSpPr/>
          <p:nvPr/>
        </p:nvSpPr>
        <p:spPr>
          <a:xfrm>
            <a:off x="4007206"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520M</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0" name="Rectangle 59">
            <a:extLst>
              <a:ext uri="{FF2B5EF4-FFF2-40B4-BE49-F238E27FC236}">
                <a16:creationId xmlns:a16="http://schemas.microsoft.com/office/drawing/2014/main" id="{73438DF3-61BF-6D6D-1A89-0269D4A73914}"/>
              </a:ext>
            </a:extLst>
          </p:cNvPr>
          <p:cNvSpPr/>
          <p:nvPr/>
        </p:nvSpPr>
        <p:spPr>
          <a:xfrm>
            <a:off x="2615518"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Shares Outstanding</a:t>
            </a:r>
          </a:p>
        </p:txBody>
      </p:sp>
      <p:sp>
        <p:nvSpPr>
          <p:cNvPr id="61" name="Rectangle 60">
            <a:extLst>
              <a:ext uri="{FF2B5EF4-FFF2-40B4-BE49-F238E27FC236}">
                <a16:creationId xmlns:a16="http://schemas.microsoft.com/office/drawing/2014/main" id="{3639BE38-996E-7E49-A502-483EDD88F098}"/>
              </a:ext>
            </a:extLst>
          </p:cNvPr>
          <p:cNvSpPr/>
          <p:nvPr/>
        </p:nvSpPr>
        <p:spPr>
          <a:xfrm>
            <a:off x="1764570" y="26629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375%</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114BA4DC-3C21-7302-9632-2DF46566F98B}"/>
              </a:ext>
            </a:extLst>
          </p:cNvPr>
          <p:cNvSpPr/>
          <p:nvPr/>
        </p:nvSpPr>
        <p:spPr>
          <a:xfrm>
            <a:off x="372882" y="26629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Performance 1Y</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4" name="Rectangle 63">
            <a:extLst>
              <a:ext uri="{FF2B5EF4-FFF2-40B4-BE49-F238E27FC236}">
                <a16:creationId xmlns:a16="http://schemas.microsoft.com/office/drawing/2014/main" id="{6CAF1678-E2A4-51EF-22B1-9B95EAC37226}"/>
              </a:ext>
            </a:extLst>
          </p:cNvPr>
          <p:cNvSpPr/>
          <p:nvPr/>
        </p:nvSpPr>
        <p:spPr>
          <a:xfrm>
            <a:off x="4007206" y="26629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C$8.19</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5" name="Rectangle 64">
            <a:extLst>
              <a:ext uri="{FF2B5EF4-FFF2-40B4-BE49-F238E27FC236}">
                <a16:creationId xmlns:a16="http://schemas.microsoft.com/office/drawing/2014/main" id="{1F994D97-585B-5BF1-31E4-449306A52666}"/>
              </a:ext>
            </a:extLst>
          </p:cNvPr>
          <p:cNvSpPr/>
          <p:nvPr/>
        </p:nvSpPr>
        <p:spPr>
          <a:xfrm>
            <a:off x="2615518" y="26629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EV/Contained Au</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6" name="Rectangle 65">
            <a:extLst>
              <a:ext uri="{FF2B5EF4-FFF2-40B4-BE49-F238E27FC236}">
                <a16:creationId xmlns:a16="http://schemas.microsoft.com/office/drawing/2014/main" id="{C49ADFF3-50C7-5B94-B471-1D697E67DC45}"/>
              </a:ext>
            </a:extLst>
          </p:cNvPr>
          <p:cNvSpPr/>
          <p:nvPr/>
        </p:nvSpPr>
        <p:spPr>
          <a:xfrm>
            <a:off x="1764570"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2.38</a:t>
            </a:r>
          </a:p>
        </p:txBody>
      </p:sp>
      <p:sp>
        <p:nvSpPr>
          <p:cNvPr id="71" name="Rectangle 70">
            <a:extLst>
              <a:ext uri="{FF2B5EF4-FFF2-40B4-BE49-F238E27FC236}">
                <a16:creationId xmlns:a16="http://schemas.microsoft.com/office/drawing/2014/main" id="{1F313196-B979-9251-E362-F0A65A0B7CD5}"/>
              </a:ext>
            </a:extLst>
          </p:cNvPr>
          <p:cNvSpPr/>
          <p:nvPr/>
        </p:nvSpPr>
        <p:spPr>
          <a:xfrm>
            <a:off x="372882"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P/NAV</a:t>
            </a:r>
          </a:p>
        </p:txBody>
      </p:sp>
      <p:sp>
        <p:nvSpPr>
          <p:cNvPr id="73" name="Rectangle 72">
            <a:extLst>
              <a:ext uri="{FF2B5EF4-FFF2-40B4-BE49-F238E27FC236}">
                <a16:creationId xmlns:a16="http://schemas.microsoft.com/office/drawing/2014/main" id="{B842096B-CF56-55E2-7D32-B9D672D38115}"/>
              </a:ext>
            </a:extLst>
          </p:cNvPr>
          <p:cNvSpPr/>
          <p:nvPr/>
        </p:nvSpPr>
        <p:spPr>
          <a:xfrm>
            <a:off x="4007206"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7.2x</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5" name="Rectangle 74">
            <a:extLst>
              <a:ext uri="{FF2B5EF4-FFF2-40B4-BE49-F238E27FC236}">
                <a16:creationId xmlns:a16="http://schemas.microsoft.com/office/drawing/2014/main" id="{64B82126-F192-790D-CB3B-19AD6477E476}"/>
              </a:ext>
            </a:extLst>
          </p:cNvPr>
          <p:cNvSpPr/>
          <p:nvPr/>
        </p:nvSpPr>
        <p:spPr>
          <a:xfrm>
            <a:off x="2615518"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Margin of Profit</a:t>
            </a:r>
          </a:p>
        </p:txBody>
      </p:sp>
      <p:sp>
        <p:nvSpPr>
          <p:cNvPr id="76" name="Rectangle 75">
            <a:extLst>
              <a:ext uri="{FF2B5EF4-FFF2-40B4-BE49-F238E27FC236}">
                <a16:creationId xmlns:a16="http://schemas.microsoft.com/office/drawing/2014/main" id="{25CBF4AF-40E6-912B-EE63-69DB5F3E8254}"/>
              </a:ext>
            </a:extLst>
          </p:cNvPr>
          <p:cNvSpPr/>
          <p:nvPr/>
        </p:nvSpPr>
        <p:spPr>
          <a:xfrm>
            <a:off x="368119" y="3719986"/>
            <a:ext cx="436371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Recent Performance</a:t>
            </a:r>
          </a:p>
        </p:txBody>
      </p:sp>
      <p:pic>
        <p:nvPicPr>
          <p:cNvPr id="1026" name="Picture 2" descr="Alamos Gold - About - Board of Directors - Person Details">
            <a:extLst>
              <a:ext uri="{FF2B5EF4-FFF2-40B4-BE49-F238E27FC236}">
                <a16:creationId xmlns:a16="http://schemas.microsoft.com/office/drawing/2014/main" id="{5C3FBB54-1BD5-DEA9-F1B5-9E1737B574BA}"/>
              </a:ext>
            </a:extLst>
          </p:cNvPr>
          <p:cNvPicPr>
            <a:picLocks noChangeAspect="1" noChangeArrowheads="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8048380" y="1481592"/>
            <a:ext cx="819264" cy="816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son Brewster - VP Operations and Technical Services - Omai Gold Mines |  TSX.V: OMG | LinkedIn">
            <a:extLst>
              <a:ext uri="{FF2B5EF4-FFF2-40B4-BE49-F238E27FC236}">
                <a16:creationId xmlns:a16="http://schemas.microsoft.com/office/drawing/2014/main" id="{469DBBF7-7D4E-FD39-3C0F-08136C7345D5}"/>
              </a:ext>
            </a:extLst>
          </p:cNvPr>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10711834" y="1481591"/>
            <a:ext cx="819264" cy="8192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wight Walker">
            <a:extLst>
              <a:ext uri="{FF2B5EF4-FFF2-40B4-BE49-F238E27FC236}">
                <a16:creationId xmlns:a16="http://schemas.microsoft.com/office/drawing/2014/main" id="{0DC0E879-480E-1945-1020-35EF4E2E78BB}"/>
              </a:ext>
            </a:extLst>
          </p:cNvPr>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8936198" y="1481591"/>
            <a:ext cx="819264" cy="8162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95189700-EF0E-4A53-8074-9AB52BD043CF}"/>
              </a:ext>
            </a:extLst>
          </p:cNvPr>
          <p:cNvCxnSpPr/>
          <p:nvPr/>
        </p:nvCxnSpPr>
        <p:spPr>
          <a:xfrm>
            <a:off x="8048380" y="2368296"/>
            <a:ext cx="81926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FABA64E-D432-1AD9-A1AC-A1D27B5A8E80}"/>
              </a:ext>
            </a:extLst>
          </p:cNvPr>
          <p:cNvCxnSpPr/>
          <p:nvPr/>
        </p:nvCxnSpPr>
        <p:spPr>
          <a:xfrm>
            <a:off x="8936198" y="2368296"/>
            <a:ext cx="81926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78A633E-AD8C-083F-AD89-8D17A5BE9797}"/>
              </a:ext>
            </a:extLst>
          </p:cNvPr>
          <p:cNvCxnSpPr/>
          <p:nvPr/>
        </p:nvCxnSpPr>
        <p:spPr>
          <a:xfrm>
            <a:off x="9824016" y="2368296"/>
            <a:ext cx="81926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8520CF-EE35-6E2A-9A22-D18DD4DD02DA}"/>
              </a:ext>
            </a:extLst>
          </p:cNvPr>
          <p:cNvCxnSpPr/>
          <p:nvPr/>
        </p:nvCxnSpPr>
        <p:spPr>
          <a:xfrm>
            <a:off x="10711834" y="2368296"/>
            <a:ext cx="81926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558B0A1-B990-BFA7-608A-CD4B66CA11BD}"/>
              </a:ext>
            </a:extLst>
          </p:cNvPr>
          <p:cNvSpPr txBox="1"/>
          <p:nvPr/>
        </p:nvSpPr>
        <p:spPr>
          <a:xfrm>
            <a:off x="8048380" y="2368296"/>
            <a:ext cx="81926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ptos" panose="02110004020202020204"/>
                <a:ea typeface="+mn-ea"/>
                <a:cs typeface="+mn-cs"/>
              </a:rPr>
              <a:t>CEO &amp; President</a:t>
            </a:r>
            <a:endParaRPr kumimoji="0" lang="en-CA" sz="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95CF13DD-6349-460E-E03D-7053C2858D16}"/>
              </a:ext>
            </a:extLst>
          </p:cNvPr>
          <p:cNvSpPr txBox="1"/>
          <p:nvPr/>
        </p:nvSpPr>
        <p:spPr>
          <a:xfrm>
            <a:off x="8929616" y="2355611"/>
            <a:ext cx="81926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ptos" panose="02110004020202020204"/>
                <a:ea typeface="+mn-ea"/>
                <a:cs typeface="+mn-cs"/>
              </a:rPr>
              <a:t>CFO</a:t>
            </a:r>
            <a:endParaRPr kumimoji="0" lang="en-CA" sz="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E84B05D2-F1A3-73E6-1479-25AC96A3BF88}"/>
              </a:ext>
            </a:extLst>
          </p:cNvPr>
          <p:cNvSpPr txBox="1"/>
          <p:nvPr/>
        </p:nvSpPr>
        <p:spPr>
          <a:xfrm>
            <a:off x="10711834" y="2368461"/>
            <a:ext cx="81926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ptos" panose="02110004020202020204"/>
                <a:ea typeface="+mn-ea"/>
                <a:cs typeface="+mn-cs"/>
              </a:rPr>
              <a:t>VP of Operations</a:t>
            </a:r>
            <a:endParaRPr kumimoji="0" lang="en-CA" sz="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30ACD1CF-594C-7115-714D-974B9E835068}"/>
              </a:ext>
            </a:extLst>
          </p:cNvPr>
          <p:cNvSpPr txBox="1"/>
          <p:nvPr/>
        </p:nvSpPr>
        <p:spPr>
          <a:xfrm>
            <a:off x="9830598" y="2355611"/>
            <a:ext cx="8192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ptos" panose="02110004020202020204"/>
                <a:ea typeface="+mn-ea"/>
                <a:cs typeface="+mn-cs"/>
              </a:rPr>
              <a:t>VP of Corporate Development</a:t>
            </a:r>
            <a:endParaRPr kumimoji="0" lang="en-CA" sz="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5" name="Picture 2" descr="Alamos Gold - About - Board of Directors - Person Details">
            <a:extLst>
              <a:ext uri="{FF2B5EF4-FFF2-40B4-BE49-F238E27FC236}">
                <a16:creationId xmlns:a16="http://schemas.microsoft.com/office/drawing/2014/main" id="{9FBE8B76-FFD0-369E-9EC6-0E972AB9FA8A}"/>
              </a:ext>
            </a:extLst>
          </p:cNvPr>
          <p:cNvPicPr>
            <a:picLocks noChangeAspect="1" noChangeArrowheads="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8526566" y="3831843"/>
            <a:ext cx="819264" cy="8162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rek Macpherson - Gold79 Mines Ltd. | LinkedIn">
            <a:extLst>
              <a:ext uri="{FF2B5EF4-FFF2-40B4-BE49-F238E27FC236}">
                <a16:creationId xmlns:a16="http://schemas.microsoft.com/office/drawing/2014/main" id="{B8F4DE6B-A751-CCF6-6F55-B9ACD70BBED7}"/>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302200" y="4697972"/>
            <a:ext cx="819264" cy="8162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rew Anwyll">
            <a:extLst>
              <a:ext uri="{FF2B5EF4-FFF2-40B4-BE49-F238E27FC236}">
                <a16:creationId xmlns:a16="http://schemas.microsoft.com/office/drawing/2014/main" id="{EF65A2D7-63B7-B291-6ED1-41F5AA59BCA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414385" y="3831843"/>
            <a:ext cx="819263" cy="8192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esert Gold Ventures Inc. - Don Dudek, P. Geo">
            <a:extLst>
              <a:ext uri="{FF2B5EF4-FFF2-40B4-BE49-F238E27FC236}">
                <a16:creationId xmlns:a16="http://schemas.microsoft.com/office/drawing/2014/main" id="{1A5FA33C-A890-EF1A-E58D-B60E7D14DCC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02202" y="3831843"/>
            <a:ext cx="819262" cy="8162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dine Miller, MBA (Oxford) M.Eng. (MIT) on LinkedIn: Wesdome Gold Mines  Announces Appointment of Anthea Bath as President and…">
            <a:extLst>
              <a:ext uri="{FF2B5EF4-FFF2-40B4-BE49-F238E27FC236}">
                <a16:creationId xmlns:a16="http://schemas.microsoft.com/office/drawing/2014/main" id="{70502878-72B5-7FC4-0CF2-543ABF6E6E50}"/>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420966" y="4693618"/>
            <a:ext cx="819264" cy="8206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n Shaver, CFA - Greater Vancouver Metropolitan Area | Professional  Profile | LinkedIn">
            <a:extLst>
              <a:ext uri="{FF2B5EF4-FFF2-40B4-BE49-F238E27FC236}">
                <a16:creationId xmlns:a16="http://schemas.microsoft.com/office/drawing/2014/main" id="{1A23F9C6-2816-BEA2-D02C-69173A7D5F6E}"/>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526566" y="4693618"/>
            <a:ext cx="819264" cy="8212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C8596B4-C180-6DAE-5F72-885592636E69}"/>
              </a:ext>
            </a:extLst>
          </p:cNvPr>
          <p:cNvSpPr/>
          <p:nvPr/>
        </p:nvSpPr>
        <p:spPr>
          <a:xfrm>
            <a:off x="5534614" y="1368442"/>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27" name="Straight Connector 26">
            <a:extLst>
              <a:ext uri="{FF2B5EF4-FFF2-40B4-BE49-F238E27FC236}">
                <a16:creationId xmlns:a16="http://schemas.microsoft.com/office/drawing/2014/main" id="{B6F161A5-0408-416B-F4C2-434E4E5D03DF}"/>
              </a:ext>
            </a:extLst>
          </p:cNvPr>
          <p:cNvCxnSpPr>
            <a:cxnSpLocks/>
          </p:cNvCxnSpPr>
          <p:nvPr/>
        </p:nvCxnSpPr>
        <p:spPr>
          <a:xfrm>
            <a:off x="5665955" y="1368442"/>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42DC655A-48A3-2A87-6380-EEF8D147571D}"/>
              </a:ext>
            </a:extLst>
          </p:cNvPr>
          <p:cNvSpPr/>
          <p:nvPr/>
        </p:nvSpPr>
        <p:spPr>
          <a:xfrm>
            <a:off x="5665955" y="1045168"/>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+135 yrs</a:t>
            </a:r>
          </a:p>
        </p:txBody>
      </p:sp>
      <p:sp>
        <p:nvSpPr>
          <p:cNvPr id="29" name="Rectangle 28">
            <a:extLst>
              <a:ext uri="{FF2B5EF4-FFF2-40B4-BE49-F238E27FC236}">
                <a16:creationId xmlns:a16="http://schemas.microsoft.com/office/drawing/2014/main" id="{A943C188-1312-5A83-E610-BD187F06FB60}"/>
              </a:ext>
            </a:extLst>
          </p:cNvPr>
          <p:cNvSpPr/>
          <p:nvPr/>
        </p:nvSpPr>
        <p:spPr>
          <a:xfrm>
            <a:off x="5534614" y="3715177"/>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30" name="Straight Connector 29">
            <a:extLst>
              <a:ext uri="{FF2B5EF4-FFF2-40B4-BE49-F238E27FC236}">
                <a16:creationId xmlns:a16="http://schemas.microsoft.com/office/drawing/2014/main" id="{EDFC3616-82C3-8578-9FD7-EFB2677C1872}"/>
              </a:ext>
            </a:extLst>
          </p:cNvPr>
          <p:cNvCxnSpPr>
            <a:cxnSpLocks/>
          </p:cNvCxnSpPr>
          <p:nvPr/>
        </p:nvCxnSpPr>
        <p:spPr>
          <a:xfrm>
            <a:off x="5665955" y="3715177"/>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A70B5F76-E785-6A52-E02F-D3E0BDD4D74B}"/>
              </a:ext>
            </a:extLst>
          </p:cNvPr>
          <p:cNvSpPr/>
          <p:nvPr/>
        </p:nvSpPr>
        <p:spPr>
          <a:xfrm>
            <a:off x="5665955" y="3391903"/>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+150 yrs</a:t>
            </a:r>
          </a:p>
        </p:txBody>
      </p:sp>
      <p:cxnSp>
        <p:nvCxnSpPr>
          <p:cNvPr id="32" name="Straight Connector 31">
            <a:extLst>
              <a:ext uri="{FF2B5EF4-FFF2-40B4-BE49-F238E27FC236}">
                <a16:creationId xmlns:a16="http://schemas.microsoft.com/office/drawing/2014/main" id="{63DA0F79-4AF1-24C8-C750-D9B92B6C8AA5}"/>
              </a:ext>
            </a:extLst>
          </p:cNvPr>
          <p:cNvCxnSpPr>
            <a:cxnSpLocks/>
          </p:cNvCxnSpPr>
          <p:nvPr/>
        </p:nvCxnSpPr>
        <p:spPr>
          <a:xfrm>
            <a:off x="6825087" y="1201163"/>
            <a:ext cx="1198239" cy="5639"/>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F35B4A73-E0FF-A2A2-BD2C-5850696C6E92}"/>
              </a:ext>
            </a:extLst>
          </p:cNvPr>
          <p:cNvSpPr/>
          <p:nvPr/>
        </p:nvSpPr>
        <p:spPr>
          <a:xfrm>
            <a:off x="5534614" y="3711962"/>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35" name="Straight Connector 34">
            <a:extLst>
              <a:ext uri="{FF2B5EF4-FFF2-40B4-BE49-F238E27FC236}">
                <a16:creationId xmlns:a16="http://schemas.microsoft.com/office/drawing/2014/main" id="{58B55A8E-F922-8B8C-B5E8-04FB2E5987A8}"/>
              </a:ext>
            </a:extLst>
          </p:cNvPr>
          <p:cNvCxnSpPr>
            <a:cxnSpLocks/>
          </p:cNvCxnSpPr>
          <p:nvPr/>
        </p:nvCxnSpPr>
        <p:spPr>
          <a:xfrm>
            <a:off x="6888111" y="3548923"/>
            <a:ext cx="1198239" cy="5639"/>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50B9683-8947-C028-B067-BEB69B7FA2E2}"/>
              </a:ext>
            </a:extLst>
          </p:cNvPr>
          <p:cNvSpPr/>
          <p:nvPr/>
        </p:nvSpPr>
        <p:spPr>
          <a:xfrm>
            <a:off x="5632673" y="1497718"/>
            <a:ext cx="1508760" cy="1076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Insider Ownership</a:t>
            </a:r>
            <a:endParaRPr kumimoji="0" lang="en-CA"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26D560D1-0872-5182-FB4D-BE168087CAFC}"/>
              </a:ext>
            </a:extLst>
          </p:cNvPr>
          <p:cNvSpPr/>
          <p:nvPr/>
        </p:nvSpPr>
        <p:spPr>
          <a:xfrm>
            <a:off x="5632673" y="3893236"/>
            <a:ext cx="1508760" cy="1076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Insider Member</a:t>
            </a:r>
            <a:endParaRPr kumimoji="0" lang="en-CA"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endParaRPr>
          </a:p>
        </p:txBody>
      </p:sp>
      <p:graphicFrame>
        <p:nvGraphicFramePr>
          <p:cNvPr id="6" name="Chart 5">
            <a:extLst>
              <a:ext uri="{FF2B5EF4-FFF2-40B4-BE49-F238E27FC236}">
                <a16:creationId xmlns:a16="http://schemas.microsoft.com/office/drawing/2014/main" id="{58BD05E7-D0B3-106F-8DEB-0588518CE760}"/>
              </a:ext>
            </a:extLst>
          </p:cNvPr>
          <p:cNvGraphicFramePr>
            <a:graphicFrameLocks/>
          </p:cNvGraphicFramePr>
          <p:nvPr/>
        </p:nvGraphicFramePr>
        <p:xfrm>
          <a:off x="-73819" y="4135014"/>
          <a:ext cx="4805648" cy="1863303"/>
        </p:xfrm>
        <a:graphic>
          <a:graphicData uri="http://schemas.openxmlformats.org/drawingml/2006/chart">
            <c:chart xmlns:c="http://schemas.openxmlformats.org/drawingml/2006/chart" xmlns:r="http://schemas.openxmlformats.org/officeDocument/2006/relationships" r:id="rId15"/>
          </a:graphicData>
        </a:graphic>
      </p:graphicFrame>
      <p:sp>
        <p:nvSpPr>
          <p:cNvPr id="7" name="TextBox 6">
            <a:extLst>
              <a:ext uri="{FF2B5EF4-FFF2-40B4-BE49-F238E27FC236}">
                <a16:creationId xmlns:a16="http://schemas.microsoft.com/office/drawing/2014/main" id="{DC794231-842B-E005-0DDA-EDA2BB42F729}"/>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301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08B44B6-5314-E952-8117-521D4740A84C}"/>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D00E617F-BA72-F99C-30D7-828251B14CBB}"/>
              </a:ext>
            </a:extLst>
          </p:cNvPr>
          <p:cNvCxnSpPr>
            <a:cxnSpLocks/>
          </p:cNvCxnSpPr>
          <p:nvPr/>
        </p:nvCxnSpPr>
        <p:spPr>
          <a:xfrm flipH="1">
            <a:off x="2017336" y="4139939"/>
            <a:ext cx="2234153"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18F50DF-05CE-220A-B9D7-9F529321EB55}"/>
              </a:ext>
            </a:extLst>
          </p:cNvPr>
          <p:cNvCxnSpPr>
            <a:cxnSpLocks/>
          </p:cNvCxnSpPr>
          <p:nvPr/>
        </p:nvCxnSpPr>
        <p:spPr>
          <a:xfrm flipH="1">
            <a:off x="2017336" y="2667786"/>
            <a:ext cx="2234153"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243CBC2-7417-7828-7932-B760406FD423}"/>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EA568F15-B4F6-305E-EB6F-CFCEB0D71A8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229A39B3-52F7-4334-C065-67D9714FADED}"/>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23A933F9-2F20-5D57-708F-D17745F51D4F}"/>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37D780DF-D276-1666-5A7F-746BAD460C30}"/>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3308DC3-D09A-0819-CF91-EFF377C79342}"/>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Meridian Mining (TSX:MNO)</a:t>
            </a:r>
          </a:p>
        </p:txBody>
      </p:sp>
      <p:cxnSp>
        <p:nvCxnSpPr>
          <p:cNvPr id="7" name="Straight Connector 6">
            <a:extLst>
              <a:ext uri="{FF2B5EF4-FFF2-40B4-BE49-F238E27FC236}">
                <a16:creationId xmlns:a16="http://schemas.microsoft.com/office/drawing/2014/main" id="{11185D83-ECDF-C8BA-181F-760A40D0A79B}"/>
              </a:ext>
            </a:extLst>
          </p:cNvPr>
          <p:cNvCxnSpPr>
            <a:cxnSpLocks/>
          </p:cNvCxnSpPr>
          <p:nvPr/>
        </p:nvCxnSpPr>
        <p:spPr>
          <a:xfrm>
            <a:off x="1441158" y="1988021"/>
            <a:ext cx="1349176"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5" name="Flowchart: Connector 4">
            <a:extLst>
              <a:ext uri="{FF2B5EF4-FFF2-40B4-BE49-F238E27FC236}">
                <a16:creationId xmlns:a16="http://schemas.microsoft.com/office/drawing/2014/main" id="{E87D5783-E0FB-A483-AC44-F8793672B512}"/>
              </a:ext>
            </a:extLst>
          </p:cNvPr>
          <p:cNvSpPr/>
          <p:nvPr/>
        </p:nvSpPr>
        <p:spPr>
          <a:xfrm>
            <a:off x="-2264742" y="1377816"/>
            <a:ext cx="4529484" cy="4102367"/>
          </a:xfrm>
          <a:prstGeom prst="flowChartConnector">
            <a:avLst/>
          </a:prstGeom>
          <a:blipFill>
            <a:blip r:embed="rId3" cstate="email">
              <a:extLst>
                <a:ext uri="{28A0092B-C50C-407E-A947-70E740481C1C}">
                  <a14:useLocalDpi xmlns:a14="http://schemas.microsoft.com/office/drawing/2010/main"/>
                </a:ext>
              </a:extLst>
            </a:blip>
            <a:stretch>
              <a:fillRect/>
            </a:stretch>
          </a:blip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5" name="Straight Connector 14">
            <a:extLst>
              <a:ext uri="{FF2B5EF4-FFF2-40B4-BE49-F238E27FC236}">
                <a16:creationId xmlns:a16="http://schemas.microsoft.com/office/drawing/2014/main" id="{14759960-5BED-F357-8F23-72D3778F43C2}"/>
              </a:ext>
            </a:extLst>
          </p:cNvPr>
          <p:cNvCxnSpPr>
            <a:stCxn id="5" idx="6"/>
          </p:cNvCxnSpPr>
          <p:nvPr/>
        </p:nvCxnSpPr>
        <p:spPr>
          <a:xfrm flipV="1">
            <a:off x="2264742" y="3428999"/>
            <a:ext cx="525592" cy="1"/>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94774B-779F-C9D3-68E1-836A752832DD}"/>
              </a:ext>
            </a:extLst>
          </p:cNvPr>
          <p:cNvCxnSpPr>
            <a:cxnSpLocks/>
            <a:stCxn id="5" idx="5"/>
          </p:cNvCxnSpPr>
          <p:nvPr/>
        </p:nvCxnSpPr>
        <p:spPr>
          <a:xfrm>
            <a:off x="1601414" y="4879405"/>
            <a:ext cx="1188920"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9D1F905B-56C0-131B-D2D4-B59D98D23557}"/>
              </a:ext>
            </a:extLst>
          </p:cNvPr>
          <p:cNvSpPr/>
          <p:nvPr/>
        </p:nvSpPr>
        <p:spPr>
          <a:xfrm>
            <a:off x="2865748" y="1822162"/>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Ariquemes</a:t>
            </a:r>
          </a:p>
        </p:txBody>
      </p:sp>
      <p:sp>
        <p:nvSpPr>
          <p:cNvPr id="24" name="Rectangle 23">
            <a:extLst>
              <a:ext uri="{FF2B5EF4-FFF2-40B4-BE49-F238E27FC236}">
                <a16:creationId xmlns:a16="http://schemas.microsoft.com/office/drawing/2014/main" id="{48334B46-2826-9DC1-39E0-055496299DAD}"/>
              </a:ext>
            </a:extLst>
          </p:cNvPr>
          <p:cNvSpPr/>
          <p:nvPr/>
        </p:nvSpPr>
        <p:spPr>
          <a:xfrm>
            <a:off x="2865747" y="3251210"/>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Espigão</a:t>
            </a:r>
          </a:p>
        </p:txBody>
      </p:sp>
      <p:sp>
        <p:nvSpPr>
          <p:cNvPr id="25" name="Rectangle 24">
            <a:extLst>
              <a:ext uri="{FF2B5EF4-FFF2-40B4-BE49-F238E27FC236}">
                <a16:creationId xmlns:a16="http://schemas.microsoft.com/office/drawing/2014/main" id="{BD02DB63-8DF1-093F-D11E-D72A5822D004}"/>
              </a:ext>
            </a:extLst>
          </p:cNvPr>
          <p:cNvSpPr/>
          <p:nvPr/>
        </p:nvSpPr>
        <p:spPr>
          <a:xfrm>
            <a:off x="2865746" y="4705011"/>
            <a:ext cx="1461155" cy="34878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B9AD1ED9-5E42-F4D5-6537-E7350C4149D0}"/>
              </a:ext>
            </a:extLst>
          </p:cNvPr>
          <p:cNvSpPr txBox="1"/>
          <p:nvPr/>
        </p:nvSpPr>
        <p:spPr>
          <a:xfrm>
            <a:off x="2865744" y="4735629"/>
            <a:ext cx="1461155"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Mirante De Serra</a:t>
            </a:r>
          </a:p>
        </p:txBody>
      </p:sp>
      <p:sp>
        <p:nvSpPr>
          <p:cNvPr id="47" name="Rectangle 46">
            <a:extLst>
              <a:ext uri="{FF2B5EF4-FFF2-40B4-BE49-F238E27FC236}">
                <a16:creationId xmlns:a16="http://schemas.microsoft.com/office/drawing/2014/main" id="{8F345168-6C89-81C4-4BE4-C4C5714741D6}"/>
              </a:ext>
            </a:extLst>
          </p:cNvPr>
          <p:cNvSpPr/>
          <p:nvPr/>
        </p:nvSpPr>
        <p:spPr>
          <a:xfrm>
            <a:off x="2865744" y="914399"/>
            <a:ext cx="2950595" cy="385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$2,000 USD per ounce</a:t>
            </a:r>
          </a:p>
        </p:txBody>
      </p:sp>
      <p:cxnSp>
        <p:nvCxnSpPr>
          <p:cNvPr id="49" name="Straight Connector 48">
            <a:extLst>
              <a:ext uri="{FF2B5EF4-FFF2-40B4-BE49-F238E27FC236}">
                <a16:creationId xmlns:a16="http://schemas.microsoft.com/office/drawing/2014/main" id="{CB47E99F-2A8E-4946-4373-5339A4AC0F77}"/>
              </a:ext>
            </a:extLst>
          </p:cNvPr>
          <p:cNvCxnSpPr>
            <a:cxnSpLocks/>
          </p:cNvCxnSpPr>
          <p:nvPr/>
        </p:nvCxnSpPr>
        <p:spPr>
          <a:xfrm>
            <a:off x="2894030" y="1236074"/>
            <a:ext cx="29223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57" name="Picture 56">
            <a:extLst>
              <a:ext uri="{FF2B5EF4-FFF2-40B4-BE49-F238E27FC236}">
                <a16:creationId xmlns:a16="http://schemas.microsoft.com/office/drawing/2014/main" id="{3F3EE7C3-A986-DE3B-081E-69550F7E3FC0}"/>
              </a:ext>
            </a:extLst>
          </p:cNvPr>
          <p:cNvPicPr>
            <a:picLocks noChangeAspect="1"/>
          </p:cNvPicPr>
          <p:nvPr/>
        </p:nvPicPr>
        <p:blipFill>
          <a:blip r:embed="rId4"/>
          <a:stretch>
            <a:fillRect/>
          </a:stretch>
        </p:blipFill>
        <p:spPr>
          <a:xfrm>
            <a:off x="6048563" y="2968259"/>
            <a:ext cx="5643242" cy="2837807"/>
          </a:xfrm>
          <a:prstGeom prst="rect">
            <a:avLst/>
          </a:prstGeom>
        </p:spPr>
      </p:pic>
      <p:sp>
        <p:nvSpPr>
          <p:cNvPr id="60" name="Flowchart: Connector 59">
            <a:extLst>
              <a:ext uri="{FF2B5EF4-FFF2-40B4-BE49-F238E27FC236}">
                <a16:creationId xmlns:a16="http://schemas.microsoft.com/office/drawing/2014/main" id="{C2956C60-AAAC-F3DA-89BD-F6D90F6A147D}"/>
              </a:ext>
            </a:extLst>
          </p:cNvPr>
          <p:cNvSpPr/>
          <p:nvPr/>
        </p:nvSpPr>
        <p:spPr>
          <a:xfrm>
            <a:off x="8333774" y="4180527"/>
            <a:ext cx="265176" cy="237742"/>
          </a:xfrm>
          <a:prstGeom prst="flowChartConnector">
            <a:avLst/>
          </a:prstGeom>
          <a:blipFill>
            <a:blip r:embed="rId5"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EDA1648D-BE8C-284B-338F-6BA0E6FBFD70}"/>
              </a:ext>
            </a:extLst>
          </p:cNvPr>
          <p:cNvSpPr/>
          <p:nvPr/>
        </p:nvSpPr>
        <p:spPr>
          <a:xfrm>
            <a:off x="11192082" y="224081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73" name="Rectangle 72">
            <a:extLst>
              <a:ext uri="{FF2B5EF4-FFF2-40B4-BE49-F238E27FC236}">
                <a16:creationId xmlns:a16="http://schemas.microsoft.com/office/drawing/2014/main" id="{0544F2EF-1375-8D20-51BD-3078A7F61FED}"/>
              </a:ext>
            </a:extLst>
          </p:cNvPr>
          <p:cNvSpPr/>
          <p:nvPr/>
        </p:nvSpPr>
        <p:spPr>
          <a:xfrm>
            <a:off x="11192185" y="157983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74" name="Rectangle 73">
            <a:extLst>
              <a:ext uri="{FF2B5EF4-FFF2-40B4-BE49-F238E27FC236}">
                <a16:creationId xmlns:a16="http://schemas.microsoft.com/office/drawing/2014/main" id="{BF6B027D-738F-61F8-E907-4D44AC9790F2}"/>
              </a:ext>
            </a:extLst>
          </p:cNvPr>
          <p:cNvSpPr/>
          <p:nvPr/>
        </p:nvSpPr>
        <p:spPr>
          <a:xfrm>
            <a:off x="11192082" y="92309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cxnSp>
        <p:nvCxnSpPr>
          <p:cNvPr id="78" name="Straight Connector 77">
            <a:extLst>
              <a:ext uri="{FF2B5EF4-FFF2-40B4-BE49-F238E27FC236}">
                <a16:creationId xmlns:a16="http://schemas.microsoft.com/office/drawing/2014/main" id="{A47CF836-7B86-918F-BF75-BB4F52EC5F47}"/>
              </a:ext>
            </a:extLst>
          </p:cNvPr>
          <p:cNvCxnSpPr/>
          <p:nvPr/>
        </p:nvCxnSpPr>
        <p:spPr>
          <a:xfrm flipV="1">
            <a:off x="11192082" y="224028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FFB5900-4DC6-5B25-D39A-D34F355C621F}"/>
              </a:ext>
            </a:extLst>
          </p:cNvPr>
          <p:cNvCxnSpPr>
            <a:cxnSpLocks/>
          </p:cNvCxnSpPr>
          <p:nvPr/>
        </p:nvCxnSpPr>
        <p:spPr>
          <a:xfrm flipV="1">
            <a:off x="11192082" y="157983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6AD6F61-DF4C-89BE-0473-E05F98E7403D}"/>
              </a:ext>
            </a:extLst>
          </p:cNvPr>
          <p:cNvCxnSpPr>
            <a:cxnSpLocks/>
          </p:cNvCxnSpPr>
          <p:nvPr/>
        </p:nvCxnSpPr>
        <p:spPr>
          <a:xfrm flipV="1">
            <a:off x="11192082" y="92309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D608A874-2217-BCBE-04CE-2EBE462B2C3F}"/>
              </a:ext>
            </a:extLst>
          </p:cNvPr>
          <p:cNvSpPr/>
          <p:nvPr/>
        </p:nvSpPr>
        <p:spPr>
          <a:xfrm>
            <a:off x="6165131" y="90767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ptos" panose="02110004020202020204"/>
                <a:ea typeface="+mn-ea"/>
                <a:cs typeface="+mn-cs"/>
              </a:rPr>
              <a:t>High-Grade Starter Pit: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0A0A0"/>
                </a:solidFill>
                <a:effectLst/>
                <a:uLnTx/>
                <a:uFillTx/>
                <a:latin typeface="Aptos" panose="02110004020202020204"/>
                <a:ea typeface="+mn-ea"/>
                <a:cs typeface="+mn-cs"/>
              </a:rPr>
              <a:t>Hosting 3Mt of AuEq @ 2.5g/t the starter pit offers quick cash flow that allows Meridian to bolster a much lower payback period .</a:t>
            </a:r>
          </a:p>
        </p:txBody>
      </p:sp>
      <p:sp>
        <p:nvSpPr>
          <p:cNvPr id="88" name="Rectangle 87">
            <a:extLst>
              <a:ext uri="{FF2B5EF4-FFF2-40B4-BE49-F238E27FC236}">
                <a16:creationId xmlns:a16="http://schemas.microsoft.com/office/drawing/2014/main" id="{6C94981B-4FE0-E162-C763-77717DA18CA6}"/>
              </a:ext>
            </a:extLst>
          </p:cNvPr>
          <p:cNvSpPr/>
          <p:nvPr/>
        </p:nvSpPr>
        <p:spPr>
          <a:xfrm>
            <a:off x="6165131" y="157728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Synergistic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939393"/>
                </a:solidFill>
                <a:effectLst/>
                <a:uLnTx/>
                <a:uFillTx/>
                <a:latin typeface="Aptos" panose="02110004020202020204"/>
                <a:ea typeface="+mn-ea"/>
                <a:cs typeface="+mn-cs"/>
              </a:rPr>
              <a:t>Since Meridian ‘s properties are in close proximity they benefit from shared infrastructure (e.g. mill, hydroelectric dam, etc…</a:t>
            </a:r>
          </a:p>
        </p:txBody>
      </p:sp>
      <p:sp>
        <p:nvSpPr>
          <p:cNvPr id="89" name="Rectangle 88">
            <a:extLst>
              <a:ext uri="{FF2B5EF4-FFF2-40B4-BE49-F238E27FC236}">
                <a16:creationId xmlns:a16="http://schemas.microsoft.com/office/drawing/2014/main" id="{A2F056AF-7DAD-6D96-2ACC-A8A333D1AD1E}"/>
              </a:ext>
            </a:extLst>
          </p:cNvPr>
          <p:cNvSpPr/>
          <p:nvPr/>
        </p:nvSpPr>
        <p:spPr>
          <a:xfrm>
            <a:off x="6183173" y="223866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white"/>
                </a:solidFill>
                <a:effectLst/>
                <a:uLnTx/>
                <a:uFillTx/>
                <a:latin typeface="Aptos" panose="02110004020202020204"/>
                <a:ea typeface="+mn-ea"/>
                <a:cs typeface="+mn-cs"/>
              </a:rPr>
              <a:t>Many near term developments:</a:t>
            </a:r>
            <a:br>
              <a:rPr kumimoji="0" lang="en-CA" sz="1000" b="0" i="0" u="none" strike="noStrike" kern="1200" cap="none" spc="0" normalizeH="0" baseline="0" noProof="0" dirty="0">
                <a:ln>
                  <a:noFill/>
                </a:ln>
                <a:solidFill>
                  <a:srgbClr val="E8E8E8">
                    <a:lumMod val="75000"/>
                  </a:srgbClr>
                </a:solidFill>
                <a:effectLst/>
                <a:uLnTx/>
                <a:uFillTx/>
                <a:latin typeface="Aptos" panose="02110004020202020204"/>
                <a:ea typeface="+mn-ea"/>
                <a:cs typeface="+mn-cs"/>
              </a:rPr>
            </a:br>
            <a:r>
              <a:rPr kumimoji="0" lang="en-CA" sz="1000" b="0" i="0" u="none" strike="noStrike" kern="1200" cap="none" spc="0" normalizeH="0" baseline="0" noProof="0" dirty="0">
                <a:ln>
                  <a:noFill/>
                </a:ln>
                <a:solidFill>
                  <a:srgbClr val="E8E8E8">
                    <a:lumMod val="75000"/>
                  </a:srgbClr>
                </a:solidFill>
                <a:effectLst/>
                <a:uLnTx/>
                <a:uFillTx/>
                <a:latin typeface="Aptos" panose="02110004020202020204"/>
                <a:ea typeface="+mn-ea"/>
                <a:cs typeface="+mn-cs"/>
              </a:rPr>
              <a:t>Meridian plans to publish the PFS and FS for its Cabacal property in 2025 and secure its preliminary license for Santa Helena within the same year. This presents an opportune time to invest for those confident in their ability to meet these milestones</a:t>
            </a:r>
          </a:p>
        </p:txBody>
      </p:sp>
      <p:sp>
        <p:nvSpPr>
          <p:cNvPr id="10" name="Rectangle 9">
            <a:extLst>
              <a:ext uri="{FF2B5EF4-FFF2-40B4-BE49-F238E27FC236}">
                <a16:creationId xmlns:a16="http://schemas.microsoft.com/office/drawing/2014/main" id="{226F07E7-376C-6A82-7F4A-833179E2E047}"/>
              </a:ext>
            </a:extLst>
          </p:cNvPr>
          <p:cNvSpPr/>
          <p:nvPr/>
        </p:nvSpPr>
        <p:spPr>
          <a:xfrm>
            <a:off x="4355184" y="2498509"/>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Cabacal</a:t>
            </a:r>
          </a:p>
        </p:txBody>
      </p:sp>
      <p:sp>
        <p:nvSpPr>
          <p:cNvPr id="11" name="Rectangle 10">
            <a:extLst>
              <a:ext uri="{FF2B5EF4-FFF2-40B4-BE49-F238E27FC236}">
                <a16:creationId xmlns:a16="http://schemas.microsoft.com/office/drawing/2014/main" id="{95741E6F-88C2-F7D6-6DDD-A3206B2E14D9}"/>
              </a:ext>
            </a:extLst>
          </p:cNvPr>
          <p:cNvSpPr/>
          <p:nvPr/>
        </p:nvSpPr>
        <p:spPr>
          <a:xfrm>
            <a:off x="4355184" y="3951754"/>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Santa Helena</a:t>
            </a:r>
          </a:p>
        </p:txBody>
      </p:sp>
      <p:cxnSp>
        <p:nvCxnSpPr>
          <p:cNvPr id="21" name="Straight Connector 20">
            <a:extLst>
              <a:ext uri="{FF2B5EF4-FFF2-40B4-BE49-F238E27FC236}">
                <a16:creationId xmlns:a16="http://schemas.microsoft.com/office/drawing/2014/main" id="{A67343AC-4DB4-6F67-7CC7-EC7F3A700CC2}"/>
              </a:ext>
            </a:extLst>
          </p:cNvPr>
          <p:cNvCxnSpPr>
            <a:cxnSpLocks/>
          </p:cNvCxnSpPr>
          <p:nvPr/>
        </p:nvCxnSpPr>
        <p:spPr>
          <a:xfrm>
            <a:off x="2894030" y="1300082"/>
            <a:ext cx="2922309"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A2E8EA48-2344-89B2-DF31-429618377E96}"/>
              </a:ext>
            </a:extLst>
          </p:cNvPr>
          <p:cNvSpPr/>
          <p:nvPr/>
        </p:nvSpPr>
        <p:spPr>
          <a:xfrm>
            <a:off x="4355184" y="2938515"/>
            <a:ext cx="1489441"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NPV = 804.72M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IRR = 42.48%</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Payback = 1 yr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Mine life = 23yrs</a:t>
            </a:r>
          </a:p>
        </p:txBody>
      </p:sp>
      <p:sp>
        <p:nvSpPr>
          <p:cNvPr id="37" name="Rectangle 36">
            <a:extLst>
              <a:ext uri="{FF2B5EF4-FFF2-40B4-BE49-F238E27FC236}">
                <a16:creationId xmlns:a16="http://schemas.microsoft.com/office/drawing/2014/main" id="{5E21B763-CFA0-46D4-A174-E835E8B72766}"/>
              </a:ext>
            </a:extLst>
          </p:cNvPr>
          <p:cNvSpPr/>
          <p:nvPr/>
        </p:nvSpPr>
        <p:spPr>
          <a:xfrm>
            <a:off x="4326898" y="4360244"/>
            <a:ext cx="1489441" cy="6490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High grade open-pit</a:t>
            </a:r>
          </a:p>
          <a:p>
            <a:pPr marL="171450" indent="-171450">
              <a:buFont typeface="Wingdings" panose="05000000000000000000" pitchFamily="2" charset="2"/>
              <a:buChar char="Ø"/>
              <a:defRPr/>
            </a:pPr>
            <a:r>
              <a:rPr lang="en-CA" sz="1000" dirty="0">
                <a:solidFill>
                  <a:prstClr val="white"/>
                </a:solidFill>
                <a:latin typeface="Aptos" panose="02110004020202020204"/>
              </a:rPr>
              <a:t>Infill drilling</a:t>
            </a:r>
            <a:endParaRPr lang="en-CA" sz="1000" b="0" i="0" u="none" strike="noStrike" kern="1200" cap="none" spc="0" normalizeH="0" baseline="0" noProof="0" dirty="0">
              <a:ln>
                <a:noFill/>
              </a:ln>
              <a:solidFill>
                <a:prstClr val="white"/>
              </a:solidFill>
              <a:effectLst/>
              <a:uLnTx/>
              <a:uFillTx/>
              <a:latin typeface="Aptos" panose="02110004020202020204"/>
            </a:endParaRPr>
          </a:p>
          <a:p>
            <a:pPr marL="171450" indent="-171450">
              <a:buFont typeface="Wingdings" panose="05000000000000000000" pitchFamily="2" charset="2"/>
              <a:buChar char="Ø"/>
              <a:defRPr/>
            </a:pPr>
            <a:r>
              <a:rPr lang="en-CA" sz="1000" dirty="0">
                <a:solidFill>
                  <a:prstClr val="white"/>
                </a:solidFill>
                <a:latin typeface="Aptos" panose="02110004020202020204"/>
              </a:rPr>
              <a:t>Expansive drilling</a:t>
            </a:r>
          </a:p>
          <a:p>
            <a:pPr marL="171450" indent="-171450">
              <a:buFont typeface="Wingdings" panose="05000000000000000000" pitchFamily="2" charset="2"/>
              <a:buChar char="Ø"/>
              <a:defRPr/>
            </a:pPr>
            <a:r>
              <a:rPr lang="en-CA" sz="1000" dirty="0">
                <a:solidFill>
                  <a:prstClr val="white"/>
                </a:solidFill>
                <a:latin typeface="Aptos" panose="02110004020202020204"/>
              </a:rPr>
              <a:t>Preliminary License</a:t>
            </a:r>
            <a:endParaRPr lang="en-CA" sz="1000" b="0" i="0" u="none" strike="noStrike" kern="1200" cap="none" spc="0" normalizeH="0" baseline="0" noProof="0" dirty="0">
              <a:ln>
                <a:noFill/>
              </a:ln>
              <a:solidFill>
                <a:prstClr val="white"/>
              </a:solidFill>
              <a:effectLst/>
              <a:uLnTx/>
              <a:uFillTx/>
              <a:latin typeface="Aptos" panose="02110004020202020204"/>
            </a:endParaRPr>
          </a:p>
        </p:txBody>
      </p:sp>
      <p:sp>
        <p:nvSpPr>
          <p:cNvPr id="40" name="Flowchart: Connector 39">
            <a:extLst>
              <a:ext uri="{FF2B5EF4-FFF2-40B4-BE49-F238E27FC236}">
                <a16:creationId xmlns:a16="http://schemas.microsoft.com/office/drawing/2014/main" id="{F892DEBA-126A-DD5C-9957-806C5CA55EDF}"/>
              </a:ext>
            </a:extLst>
          </p:cNvPr>
          <p:cNvSpPr/>
          <p:nvPr/>
        </p:nvSpPr>
        <p:spPr>
          <a:xfrm>
            <a:off x="7281216" y="4359765"/>
            <a:ext cx="265176" cy="237742"/>
          </a:xfrm>
          <a:prstGeom prst="flowChartConnector">
            <a:avLst/>
          </a:prstGeom>
          <a:blipFill>
            <a:blip r:embed="rId6"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E25F5E8E-6167-191A-27E5-186905E7148B}"/>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737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21E48E42-9FB1-82B5-4F9A-15E6144A817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B4B5A94-6B65-ED0B-1A39-D3D286C12693}"/>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2B494E14-A62D-BAC5-EB7D-CBFDE45066B3}"/>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03106D39-31A4-9EFD-4B45-F74AD92DDDE3}"/>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AEB96F73-F1E5-F226-A8E4-7CD54C2D1D38}"/>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21099A52-CF49-5ED0-5043-3CB5585F27B7}"/>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65DC79FB-4AA1-B9AE-A009-CB222363D20B}"/>
              </a:ext>
            </a:extLst>
          </p:cNvPr>
          <p:cNvSpPr txBox="1"/>
          <p:nvPr/>
        </p:nvSpPr>
        <p:spPr>
          <a:xfrm>
            <a:off x="113122" y="177445"/>
            <a:ext cx="4618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Meridian Mining (TSX:MNO)</a:t>
            </a:r>
          </a:p>
        </p:txBody>
      </p:sp>
      <p:sp>
        <p:nvSpPr>
          <p:cNvPr id="9" name="Rectangle 8">
            <a:extLst>
              <a:ext uri="{FF2B5EF4-FFF2-40B4-BE49-F238E27FC236}">
                <a16:creationId xmlns:a16="http://schemas.microsoft.com/office/drawing/2014/main" id="{BFB0656E-9154-EBE0-68C0-82E05EE49996}"/>
              </a:ext>
            </a:extLst>
          </p:cNvPr>
          <p:cNvSpPr/>
          <p:nvPr/>
        </p:nvSpPr>
        <p:spPr>
          <a:xfrm>
            <a:off x="6519670" y="3423482"/>
            <a:ext cx="5420677"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Santa Helena Resource Estimates</a:t>
            </a:r>
          </a:p>
        </p:txBody>
      </p:sp>
      <p:sp>
        <p:nvSpPr>
          <p:cNvPr id="23" name="Rectangle 22">
            <a:extLst>
              <a:ext uri="{FF2B5EF4-FFF2-40B4-BE49-F238E27FC236}">
                <a16:creationId xmlns:a16="http://schemas.microsoft.com/office/drawing/2014/main" id="{AEB3AE17-6FCB-D68D-AFB4-A4B9CD38086F}"/>
              </a:ext>
            </a:extLst>
          </p:cNvPr>
          <p:cNvSpPr/>
          <p:nvPr/>
        </p:nvSpPr>
        <p:spPr>
          <a:xfrm>
            <a:off x="6519672"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Cabacal Production Timeline</a:t>
            </a:r>
          </a:p>
        </p:txBody>
      </p:sp>
      <p:sp>
        <p:nvSpPr>
          <p:cNvPr id="25" name="Rectangle 24">
            <a:extLst>
              <a:ext uri="{FF2B5EF4-FFF2-40B4-BE49-F238E27FC236}">
                <a16:creationId xmlns:a16="http://schemas.microsoft.com/office/drawing/2014/main" id="{D224DDCD-2C7A-BB00-51EE-777492FA482C}"/>
              </a:ext>
            </a:extLst>
          </p:cNvPr>
          <p:cNvSpPr/>
          <p:nvPr/>
        </p:nvSpPr>
        <p:spPr>
          <a:xfrm>
            <a:off x="714375" y="927965"/>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Meridian Mining Map</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4" name="Chart 3">
            <a:extLst>
              <a:ext uri="{FF2B5EF4-FFF2-40B4-BE49-F238E27FC236}">
                <a16:creationId xmlns:a16="http://schemas.microsoft.com/office/drawing/2014/main" id="{3029506E-76C9-2B4C-D3FB-6AF41CCF184D}"/>
              </a:ext>
            </a:extLst>
          </p:cNvPr>
          <p:cNvGraphicFramePr>
            <a:graphicFrameLocks/>
          </p:cNvGraphicFramePr>
          <p:nvPr/>
        </p:nvGraphicFramePr>
        <p:xfrm>
          <a:off x="6519670" y="1291221"/>
          <a:ext cx="5544532" cy="2047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CBAE5DD-4ADC-481B-EFB7-177523A807C7}"/>
              </a:ext>
            </a:extLst>
          </p:cNvPr>
          <p:cNvGraphicFramePr>
            <a:graphicFrameLocks/>
          </p:cNvGraphicFramePr>
          <p:nvPr/>
        </p:nvGraphicFramePr>
        <p:xfrm>
          <a:off x="6519670" y="3794910"/>
          <a:ext cx="5420677" cy="474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3902B98-6071-98A1-5C16-AF9AEB7779E3}"/>
              </a:ext>
            </a:extLst>
          </p:cNvPr>
          <p:cNvGraphicFramePr>
            <a:graphicFrameLocks/>
          </p:cNvGraphicFramePr>
          <p:nvPr/>
        </p:nvGraphicFramePr>
        <p:xfrm>
          <a:off x="6305550" y="4116326"/>
          <a:ext cx="5886450" cy="4742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934CE38E-6BD5-86F6-8A0A-169277EBF578}"/>
              </a:ext>
            </a:extLst>
          </p:cNvPr>
          <p:cNvGraphicFramePr>
            <a:graphicFrameLocks/>
          </p:cNvGraphicFramePr>
          <p:nvPr/>
        </p:nvGraphicFramePr>
        <p:xfrm>
          <a:off x="6469759" y="4462634"/>
          <a:ext cx="5420678" cy="4694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A3F5EE48-E05C-84A1-9369-3EC083DC43FD}"/>
              </a:ext>
            </a:extLst>
          </p:cNvPr>
          <p:cNvGraphicFramePr>
            <a:graphicFrameLocks/>
          </p:cNvGraphicFramePr>
          <p:nvPr/>
        </p:nvGraphicFramePr>
        <p:xfrm>
          <a:off x="6557771" y="4809170"/>
          <a:ext cx="4567429" cy="4742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a:extLst>
              <a:ext uri="{FF2B5EF4-FFF2-40B4-BE49-F238E27FC236}">
                <a16:creationId xmlns:a16="http://schemas.microsoft.com/office/drawing/2014/main" id="{F851B14D-FC7E-9991-B85A-3E75EE9D2D8A}"/>
              </a:ext>
            </a:extLst>
          </p:cNvPr>
          <p:cNvGraphicFramePr>
            <a:graphicFrameLocks/>
          </p:cNvGraphicFramePr>
          <p:nvPr/>
        </p:nvGraphicFramePr>
        <p:xfrm>
          <a:off x="6510147" y="5125522"/>
          <a:ext cx="4176903" cy="469429"/>
        </p:xfrm>
        <a:graphic>
          <a:graphicData uri="http://schemas.openxmlformats.org/drawingml/2006/chart">
            <c:chart xmlns:c="http://schemas.openxmlformats.org/drawingml/2006/chart" xmlns:r="http://schemas.openxmlformats.org/officeDocument/2006/relationships" r:id="rId8"/>
          </a:graphicData>
        </a:graphic>
      </p:graphicFrame>
      <p:pic>
        <p:nvPicPr>
          <p:cNvPr id="21" name="Picture 20">
            <a:extLst>
              <a:ext uri="{FF2B5EF4-FFF2-40B4-BE49-F238E27FC236}">
                <a16:creationId xmlns:a16="http://schemas.microsoft.com/office/drawing/2014/main" id="{01590B96-B7B6-5D52-4973-E0DDC5EB08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3463" y="1335515"/>
            <a:ext cx="5537574" cy="3596550"/>
          </a:xfrm>
          <a:prstGeom prst="rect">
            <a:avLst/>
          </a:prstGeom>
          <a:ln w="19050">
            <a:solidFill>
              <a:schemeClr val="bg1"/>
            </a:solidFill>
          </a:ln>
        </p:spPr>
      </p:pic>
      <p:sp>
        <p:nvSpPr>
          <p:cNvPr id="26" name="Isosceles Triangle 25">
            <a:extLst>
              <a:ext uri="{FF2B5EF4-FFF2-40B4-BE49-F238E27FC236}">
                <a16:creationId xmlns:a16="http://schemas.microsoft.com/office/drawing/2014/main" id="{4E73066A-9CC8-AE4A-565B-76BC79E0654A}"/>
              </a:ext>
            </a:extLst>
          </p:cNvPr>
          <p:cNvSpPr/>
          <p:nvPr/>
        </p:nvSpPr>
        <p:spPr>
          <a:xfrm rot="12086498">
            <a:off x="3576912" y="3517921"/>
            <a:ext cx="190501" cy="55397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4" name="Picture 23">
            <a:extLst>
              <a:ext uri="{FF2B5EF4-FFF2-40B4-BE49-F238E27FC236}">
                <a16:creationId xmlns:a16="http://schemas.microsoft.com/office/drawing/2014/main" id="{2C73031C-11F1-F34B-5AFB-1033EA10F3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8841" y="1502765"/>
            <a:ext cx="2705977" cy="2056257"/>
          </a:xfrm>
          <a:prstGeom prst="rect">
            <a:avLst/>
          </a:prstGeom>
          <a:ln w="19050">
            <a:solidFill>
              <a:schemeClr val="bg1"/>
            </a:solidFill>
          </a:ln>
        </p:spPr>
      </p:pic>
      <p:sp>
        <p:nvSpPr>
          <p:cNvPr id="14" name="TextBox 13">
            <a:extLst>
              <a:ext uri="{FF2B5EF4-FFF2-40B4-BE49-F238E27FC236}">
                <a16:creationId xmlns:a16="http://schemas.microsoft.com/office/drawing/2014/main" id="{4169F9A2-2C87-6C95-2032-DA7295AE4EAF}"/>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437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DF785D9-4126-628F-74BE-3BDD0EF5715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4935712-41F6-915B-A279-3F2D52EB3B80}"/>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939345E-ECE1-042C-398F-25821A0785A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4D8CF9C6-DE1E-9FAA-3FC7-7060C33330BA}"/>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863F51F3-DEE5-2754-CD84-283F5FB3140F}"/>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DCBE0C21-F9FC-7531-7D76-A6997830D49F}"/>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D289435D-77D7-B3E6-D9CF-26209F8D498E}"/>
              </a:ext>
            </a:extLst>
          </p:cNvPr>
          <p:cNvSpPr txBox="1"/>
          <p:nvPr/>
        </p:nvSpPr>
        <p:spPr>
          <a:xfrm>
            <a:off x="113122" y="177445"/>
            <a:ext cx="4618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Meridian Mining (TSX:MNO)</a:t>
            </a:r>
          </a:p>
        </p:txBody>
      </p:sp>
      <p:sp>
        <p:nvSpPr>
          <p:cNvPr id="46" name="Rectangle 45">
            <a:extLst>
              <a:ext uri="{FF2B5EF4-FFF2-40B4-BE49-F238E27FC236}">
                <a16:creationId xmlns:a16="http://schemas.microsoft.com/office/drawing/2014/main" id="{8DE459B8-6988-2103-8CC0-11405027245B}"/>
              </a:ext>
            </a:extLst>
          </p:cNvPr>
          <p:cNvSpPr/>
          <p:nvPr/>
        </p:nvSpPr>
        <p:spPr>
          <a:xfrm>
            <a:off x="372882" y="1045167"/>
            <a:ext cx="436371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Financial Indicators</a:t>
            </a:r>
          </a:p>
        </p:txBody>
      </p:sp>
      <p:sp>
        <p:nvSpPr>
          <p:cNvPr id="47" name="Rectangle 46">
            <a:extLst>
              <a:ext uri="{FF2B5EF4-FFF2-40B4-BE49-F238E27FC236}">
                <a16:creationId xmlns:a16="http://schemas.microsoft.com/office/drawing/2014/main" id="{AA681D21-1C6A-B475-F145-7CBA1A0190DC}"/>
              </a:ext>
            </a:extLst>
          </p:cNvPr>
          <p:cNvSpPr/>
          <p:nvPr/>
        </p:nvSpPr>
        <p:spPr>
          <a:xfrm>
            <a:off x="1764570"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CA$0.41</a:t>
            </a:r>
          </a:p>
        </p:txBody>
      </p:sp>
      <p:sp>
        <p:nvSpPr>
          <p:cNvPr id="48" name="Rectangle 47">
            <a:extLst>
              <a:ext uri="{FF2B5EF4-FFF2-40B4-BE49-F238E27FC236}">
                <a16:creationId xmlns:a16="http://schemas.microsoft.com/office/drawing/2014/main" id="{CC018A4B-1CC5-C7FD-F380-C56FBA0FEC76}"/>
              </a:ext>
            </a:extLst>
          </p:cNvPr>
          <p:cNvSpPr/>
          <p:nvPr/>
        </p:nvSpPr>
        <p:spPr>
          <a:xfrm>
            <a:off x="372882"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 Price</a:t>
            </a:r>
          </a:p>
        </p:txBody>
      </p:sp>
      <p:sp>
        <p:nvSpPr>
          <p:cNvPr id="49" name="Rectangle 48">
            <a:extLst>
              <a:ext uri="{FF2B5EF4-FFF2-40B4-BE49-F238E27FC236}">
                <a16:creationId xmlns:a16="http://schemas.microsoft.com/office/drawing/2014/main" id="{7F4BC343-6166-EFFC-9BB3-950924262E86}"/>
              </a:ext>
            </a:extLst>
          </p:cNvPr>
          <p:cNvSpPr/>
          <p:nvPr/>
        </p:nvSpPr>
        <p:spPr>
          <a:xfrm>
            <a:off x="4007206"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104M</a:t>
            </a:r>
          </a:p>
        </p:txBody>
      </p:sp>
      <p:sp>
        <p:nvSpPr>
          <p:cNvPr id="50" name="Rectangle 49">
            <a:extLst>
              <a:ext uri="{FF2B5EF4-FFF2-40B4-BE49-F238E27FC236}">
                <a16:creationId xmlns:a16="http://schemas.microsoft.com/office/drawing/2014/main" id="{354FC922-A2F9-891C-10E0-B1223762E176}"/>
              </a:ext>
            </a:extLst>
          </p:cNvPr>
          <p:cNvSpPr/>
          <p:nvPr/>
        </p:nvSpPr>
        <p:spPr>
          <a:xfrm>
            <a:off x="2615518"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Enterprise Value</a:t>
            </a:r>
          </a:p>
        </p:txBody>
      </p:sp>
      <p:sp>
        <p:nvSpPr>
          <p:cNvPr id="51" name="Rectangle 50">
            <a:extLst>
              <a:ext uri="{FF2B5EF4-FFF2-40B4-BE49-F238E27FC236}">
                <a16:creationId xmlns:a16="http://schemas.microsoft.com/office/drawing/2014/main" id="{F412AF10-03EA-7300-714E-9C1CAA5A96CC}"/>
              </a:ext>
            </a:extLst>
          </p:cNvPr>
          <p:cNvSpPr/>
          <p:nvPr/>
        </p:nvSpPr>
        <p:spPr>
          <a:xfrm>
            <a:off x="1764570"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C$0.61</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454862F5-ABB2-C8BA-DDAB-C40851F9DE89}"/>
              </a:ext>
            </a:extLst>
          </p:cNvPr>
          <p:cNvSpPr/>
          <p:nvPr/>
        </p:nvSpPr>
        <p:spPr>
          <a:xfrm>
            <a:off x="372882"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52 week-high</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Rectangle 52">
            <a:extLst>
              <a:ext uri="{FF2B5EF4-FFF2-40B4-BE49-F238E27FC236}">
                <a16:creationId xmlns:a16="http://schemas.microsoft.com/office/drawing/2014/main" id="{83CBE4DD-429C-F4E8-0216-0E6C6EDD6448}"/>
              </a:ext>
            </a:extLst>
          </p:cNvPr>
          <p:cNvSpPr/>
          <p:nvPr/>
        </p:nvSpPr>
        <p:spPr>
          <a:xfrm>
            <a:off x="4007206"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119M</a:t>
            </a:r>
          </a:p>
        </p:txBody>
      </p:sp>
      <p:sp>
        <p:nvSpPr>
          <p:cNvPr id="54" name="Rectangle 53">
            <a:extLst>
              <a:ext uri="{FF2B5EF4-FFF2-40B4-BE49-F238E27FC236}">
                <a16:creationId xmlns:a16="http://schemas.microsoft.com/office/drawing/2014/main" id="{9CA81E8E-CEEC-9D8C-17E9-40936686DC5C}"/>
              </a:ext>
            </a:extLst>
          </p:cNvPr>
          <p:cNvSpPr/>
          <p:nvPr/>
        </p:nvSpPr>
        <p:spPr>
          <a:xfrm>
            <a:off x="2615518"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Market Cap</a:t>
            </a:r>
          </a:p>
        </p:txBody>
      </p:sp>
      <p:sp>
        <p:nvSpPr>
          <p:cNvPr id="55" name="Rectangle 54">
            <a:extLst>
              <a:ext uri="{FF2B5EF4-FFF2-40B4-BE49-F238E27FC236}">
                <a16:creationId xmlns:a16="http://schemas.microsoft.com/office/drawing/2014/main" id="{3EA635B1-410F-ED7D-2F83-C69637C50345}"/>
              </a:ext>
            </a:extLst>
          </p:cNvPr>
          <p:cNvSpPr/>
          <p:nvPr/>
        </p:nvSpPr>
        <p:spPr>
          <a:xfrm>
            <a:off x="1764570"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C$0.25</a:t>
            </a:r>
          </a:p>
        </p:txBody>
      </p:sp>
      <p:sp>
        <p:nvSpPr>
          <p:cNvPr id="56" name="Rectangle 55">
            <a:extLst>
              <a:ext uri="{FF2B5EF4-FFF2-40B4-BE49-F238E27FC236}">
                <a16:creationId xmlns:a16="http://schemas.microsoft.com/office/drawing/2014/main" id="{E14A81CD-2D66-3CCF-632F-A62950748FBD}"/>
              </a:ext>
            </a:extLst>
          </p:cNvPr>
          <p:cNvSpPr/>
          <p:nvPr/>
        </p:nvSpPr>
        <p:spPr>
          <a:xfrm>
            <a:off x="372882"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52 week-low</a:t>
            </a:r>
          </a:p>
        </p:txBody>
      </p:sp>
      <p:sp>
        <p:nvSpPr>
          <p:cNvPr id="58" name="Rectangle 57">
            <a:extLst>
              <a:ext uri="{FF2B5EF4-FFF2-40B4-BE49-F238E27FC236}">
                <a16:creationId xmlns:a16="http://schemas.microsoft.com/office/drawing/2014/main" id="{D16B4704-1296-7F2C-9E7F-985D71A21495}"/>
              </a:ext>
            </a:extLst>
          </p:cNvPr>
          <p:cNvSpPr/>
          <p:nvPr/>
        </p:nvSpPr>
        <p:spPr>
          <a:xfrm>
            <a:off x="4007206"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305M</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0" name="Rectangle 59">
            <a:extLst>
              <a:ext uri="{FF2B5EF4-FFF2-40B4-BE49-F238E27FC236}">
                <a16:creationId xmlns:a16="http://schemas.microsoft.com/office/drawing/2014/main" id="{5172D254-73A9-E9C6-A1B9-DD438ACC99F8}"/>
              </a:ext>
            </a:extLst>
          </p:cNvPr>
          <p:cNvSpPr/>
          <p:nvPr/>
        </p:nvSpPr>
        <p:spPr>
          <a:xfrm>
            <a:off x="2615518"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Shares Outstanding</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1" name="Rectangle 60">
            <a:extLst>
              <a:ext uri="{FF2B5EF4-FFF2-40B4-BE49-F238E27FC236}">
                <a16:creationId xmlns:a16="http://schemas.microsoft.com/office/drawing/2014/main" id="{FF3D55DD-1801-1376-42FE-551A10FD5323}"/>
              </a:ext>
            </a:extLst>
          </p:cNvPr>
          <p:cNvSpPr/>
          <p:nvPr/>
        </p:nvSpPr>
        <p:spPr>
          <a:xfrm>
            <a:off x="1764570" y="26629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22.73%</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6F8F3657-F0ED-D759-33A8-320F33B6A17D}"/>
              </a:ext>
            </a:extLst>
          </p:cNvPr>
          <p:cNvSpPr/>
          <p:nvPr/>
        </p:nvSpPr>
        <p:spPr>
          <a:xfrm>
            <a:off x="372882" y="26629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Performance 1Y</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4" name="Rectangle 63">
            <a:extLst>
              <a:ext uri="{FF2B5EF4-FFF2-40B4-BE49-F238E27FC236}">
                <a16:creationId xmlns:a16="http://schemas.microsoft.com/office/drawing/2014/main" id="{9276BC67-5E08-B07D-DE3F-31005880DA5C}"/>
              </a:ext>
            </a:extLst>
          </p:cNvPr>
          <p:cNvSpPr/>
          <p:nvPr/>
        </p:nvSpPr>
        <p:spPr>
          <a:xfrm>
            <a:off x="4007206" y="26629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97.29</a:t>
            </a:r>
          </a:p>
        </p:txBody>
      </p:sp>
      <p:sp>
        <p:nvSpPr>
          <p:cNvPr id="65" name="Rectangle 64">
            <a:extLst>
              <a:ext uri="{FF2B5EF4-FFF2-40B4-BE49-F238E27FC236}">
                <a16:creationId xmlns:a16="http://schemas.microsoft.com/office/drawing/2014/main" id="{7356E1C3-DF83-DEF9-6CCB-D767FC517DE8}"/>
              </a:ext>
            </a:extLst>
          </p:cNvPr>
          <p:cNvSpPr/>
          <p:nvPr/>
        </p:nvSpPr>
        <p:spPr>
          <a:xfrm>
            <a:off x="2615518" y="26629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EV/Contained Au</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6" name="Rectangle 65">
            <a:extLst>
              <a:ext uri="{FF2B5EF4-FFF2-40B4-BE49-F238E27FC236}">
                <a16:creationId xmlns:a16="http://schemas.microsoft.com/office/drawing/2014/main" id="{49F8BC79-68DE-D023-B42D-283D616DCDF7}"/>
              </a:ext>
            </a:extLst>
          </p:cNvPr>
          <p:cNvSpPr/>
          <p:nvPr/>
        </p:nvSpPr>
        <p:spPr>
          <a:xfrm>
            <a:off x="1764570"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3.70</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FF246180-66CC-E485-716A-D702F0D658D5}"/>
              </a:ext>
            </a:extLst>
          </p:cNvPr>
          <p:cNvSpPr/>
          <p:nvPr/>
        </p:nvSpPr>
        <p:spPr>
          <a:xfrm>
            <a:off x="372882"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P/NAV</a:t>
            </a:r>
          </a:p>
        </p:txBody>
      </p:sp>
      <p:sp>
        <p:nvSpPr>
          <p:cNvPr id="73" name="Rectangle 72">
            <a:extLst>
              <a:ext uri="{FF2B5EF4-FFF2-40B4-BE49-F238E27FC236}">
                <a16:creationId xmlns:a16="http://schemas.microsoft.com/office/drawing/2014/main" id="{5082C087-4DEC-59B5-F985-7057F5B2FAE1}"/>
              </a:ext>
            </a:extLst>
          </p:cNvPr>
          <p:cNvSpPr/>
          <p:nvPr/>
        </p:nvSpPr>
        <p:spPr>
          <a:xfrm>
            <a:off x="4007206"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7.6x</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5" name="Rectangle 74">
            <a:extLst>
              <a:ext uri="{FF2B5EF4-FFF2-40B4-BE49-F238E27FC236}">
                <a16:creationId xmlns:a16="http://schemas.microsoft.com/office/drawing/2014/main" id="{E1C41E09-C5FD-5B6D-471B-D15E635EF764}"/>
              </a:ext>
            </a:extLst>
          </p:cNvPr>
          <p:cNvSpPr/>
          <p:nvPr/>
        </p:nvSpPr>
        <p:spPr>
          <a:xfrm>
            <a:off x="2615518"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Margin of Profit</a:t>
            </a:r>
          </a:p>
        </p:txBody>
      </p:sp>
      <p:sp>
        <p:nvSpPr>
          <p:cNvPr id="76" name="Rectangle 75">
            <a:extLst>
              <a:ext uri="{FF2B5EF4-FFF2-40B4-BE49-F238E27FC236}">
                <a16:creationId xmlns:a16="http://schemas.microsoft.com/office/drawing/2014/main" id="{1A7C9AB3-795B-511C-F039-F3E593ECC1BA}"/>
              </a:ext>
            </a:extLst>
          </p:cNvPr>
          <p:cNvSpPr/>
          <p:nvPr/>
        </p:nvSpPr>
        <p:spPr>
          <a:xfrm>
            <a:off x="368119" y="3719986"/>
            <a:ext cx="436371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Recent Performance</a:t>
            </a:r>
          </a:p>
        </p:txBody>
      </p:sp>
      <p:graphicFrame>
        <p:nvGraphicFramePr>
          <p:cNvPr id="113" name="Chart 112">
            <a:extLst>
              <a:ext uri="{FF2B5EF4-FFF2-40B4-BE49-F238E27FC236}">
                <a16:creationId xmlns:a16="http://schemas.microsoft.com/office/drawing/2014/main" id="{0FFC8E4B-B715-4768-B53B-AEC7619D8A7A}"/>
              </a:ext>
            </a:extLst>
          </p:cNvPr>
          <p:cNvGraphicFramePr>
            <a:graphicFrameLocks/>
          </p:cNvGraphicFramePr>
          <p:nvPr/>
        </p:nvGraphicFramePr>
        <p:xfrm>
          <a:off x="4849064" y="1664709"/>
          <a:ext cx="2529182" cy="102892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7E851222-F7C9-5911-9419-1C6B21F6F3BC}"/>
              </a:ext>
            </a:extLst>
          </p:cNvPr>
          <p:cNvGrpSpPr/>
          <p:nvPr/>
        </p:nvGrpSpPr>
        <p:grpSpPr>
          <a:xfrm>
            <a:off x="5148174" y="1045169"/>
            <a:ext cx="6445947" cy="4327298"/>
            <a:chOff x="5148174" y="1045169"/>
            <a:chExt cx="6445947" cy="4327298"/>
          </a:xfrm>
        </p:grpSpPr>
        <p:pic>
          <p:nvPicPr>
            <p:cNvPr id="21" name="Picture 20">
              <a:extLst>
                <a:ext uri="{FF2B5EF4-FFF2-40B4-BE49-F238E27FC236}">
                  <a16:creationId xmlns:a16="http://schemas.microsoft.com/office/drawing/2014/main" id="{8A816AC1-C382-24DE-2647-BACBBDCED1A3}"/>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8102091" y="3804159"/>
              <a:ext cx="820800" cy="764346"/>
            </a:xfrm>
            <a:prstGeom prst="rect">
              <a:avLst/>
            </a:prstGeom>
          </p:spPr>
        </p:pic>
        <p:sp>
          <p:nvSpPr>
            <p:cNvPr id="16" name="Rectangle 15">
              <a:extLst>
                <a:ext uri="{FF2B5EF4-FFF2-40B4-BE49-F238E27FC236}">
                  <a16:creationId xmlns:a16="http://schemas.microsoft.com/office/drawing/2014/main" id="{3286AF21-0DE4-7C88-7627-04ED13BA189E}"/>
                </a:ext>
              </a:extLst>
            </p:cNvPr>
            <p:cNvSpPr/>
            <p:nvPr/>
          </p:nvSpPr>
          <p:spPr>
            <a:xfrm>
              <a:off x="7148650" y="1045169"/>
              <a:ext cx="4382448"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Executives &amp; Management</a:t>
              </a:r>
            </a:p>
          </p:txBody>
        </p:sp>
        <p:sp>
          <p:nvSpPr>
            <p:cNvPr id="36" name="Rectangle 35">
              <a:extLst>
                <a:ext uri="{FF2B5EF4-FFF2-40B4-BE49-F238E27FC236}">
                  <a16:creationId xmlns:a16="http://schemas.microsoft.com/office/drawing/2014/main" id="{95FD7BCE-6743-4C2F-31C0-E773FC9352DC}"/>
                </a:ext>
              </a:extLst>
            </p:cNvPr>
            <p:cNvSpPr/>
            <p:nvPr/>
          </p:nvSpPr>
          <p:spPr>
            <a:xfrm>
              <a:off x="8086350" y="3391903"/>
              <a:ext cx="3507771"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Board of Directors</a:t>
              </a:r>
            </a:p>
          </p:txBody>
        </p:sp>
        <p:pic>
          <p:nvPicPr>
            <p:cNvPr id="23" name="Picture 22">
              <a:extLst>
                <a:ext uri="{FF2B5EF4-FFF2-40B4-BE49-F238E27FC236}">
                  <a16:creationId xmlns:a16="http://schemas.microsoft.com/office/drawing/2014/main" id="{7B91B821-8795-0D1A-DAC0-4A55C3EB078E}"/>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8992501" y="3796094"/>
              <a:ext cx="820800" cy="762823"/>
            </a:xfrm>
            <a:prstGeom prst="rect">
              <a:avLst/>
            </a:prstGeom>
          </p:spPr>
        </p:pic>
        <p:pic>
          <p:nvPicPr>
            <p:cNvPr id="30" name="Picture 29">
              <a:extLst>
                <a:ext uri="{FF2B5EF4-FFF2-40B4-BE49-F238E27FC236}">
                  <a16:creationId xmlns:a16="http://schemas.microsoft.com/office/drawing/2014/main" id="{9A7CAA57-38C4-1BB9-2EC2-E13DC1036849}"/>
                </a:ext>
              </a:extLst>
            </p:cNvPr>
            <p:cNvPicPr>
              <a:picLocks noChangeAspect="1"/>
            </p:cNvPicPr>
            <p:nvPr/>
          </p:nvPicPr>
          <p:blipFill>
            <a:blip r:embed="rId6" cstate="email">
              <a:grayscl/>
              <a:extLst>
                <a:ext uri="{28A0092B-C50C-407E-A947-70E740481C1C}">
                  <a14:useLocalDpi xmlns:a14="http://schemas.microsoft.com/office/drawing/2010/main"/>
                </a:ext>
              </a:extLst>
            </a:blip>
            <a:stretch>
              <a:fillRect/>
            </a:stretch>
          </p:blipFill>
          <p:spPr>
            <a:xfrm>
              <a:off x="10361899" y="4616394"/>
              <a:ext cx="822844" cy="756073"/>
            </a:xfrm>
            <a:prstGeom prst="rect">
              <a:avLst/>
            </a:prstGeom>
          </p:spPr>
        </p:pic>
        <p:pic>
          <p:nvPicPr>
            <p:cNvPr id="6" name="Picture 5">
              <a:extLst>
                <a:ext uri="{FF2B5EF4-FFF2-40B4-BE49-F238E27FC236}">
                  <a16:creationId xmlns:a16="http://schemas.microsoft.com/office/drawing/2014/main" id="{00760397-1E39-EC03-B125-5F2F534C6755}"/>
                </a:ext>
              </a:extLst>
            </p:cNvPr>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a:off x="9469445" y="4608058"/>
              <a:ext cx="822844" cy="757956"/>
            </a:xfrm>
            <a:prstGeom prst="rect">
              <a:avLst/>
            </a:prstGeom>
          </p:spPr>
        </p:pic>
        <p:pic>
          <p:nvPicPr>
            <p:cNvPr id="11" name="Picture 10">
              <a:extLst>
                <a:ext uri="{FF2B5EF4-FFF2-40B4-BE49-F238E27FC236}">
                  <a16:creationId xmlns:a16="http://schemas.microsoft.com/office/drawing/2014/main" id="{522FA149-7A52-3110-C02B-D58E46AF556D}"/>
                </a:ext>
              </a:extLst>
            </p:cNvPr>
            <p:cNvPicPr>
              <a:picLocks noChangeAspect="1"/>
            </p:cNvPicPr>
            <p:nvPr/>
          </p:nvPicPr>
          <p:blipFill>
            <a:blip r:embed="rId8" cstate="email">
              <a:grayscl/>
              <a:extLst>
                <a:ext uri="{28A0092B-C50C-407E-A947-70E740481C1C}">
                  <a14:useLocalDpi xmlns:a14="http://schemas.microsoft.com/office/drawing/2010/main"/>
                </a:ext>
              </a:extLst>
            </a:blip>
            <a:stretch>
              <a:fillRect/>
            </a:stretch>
          </p:blipFill>
          <p:spPr>
            <a:xfrm>
              <a:off x="8574944" y="4614512"/>
              <a:ext cx="824891" cy="757955"/>
            </a:xfrm>
            <a:prstGeom prst="rect">
              <a:avLst/>
            </a:prstGeom>
          </p:spPr>
        </p:pic>
        <p:pic>
          <p:nvPicPr>
            <p:cNvPr id="19" name="Picture 18">
              <a:extLst>
                <a:ext uri="{FF2B5EF4-FFF2-40B4-BE49-F238E27FC236}">
                  <a16:creationId xmlns:a16="http://schemas.microsoft.com/office/drawing/2014/main" id="{753B46D6-D53A-83E6-67FF-E1C024DD14DC}"/>
                </a:ext>
              </a:extLst>
            </p:cNvPr>
            <p:cNvPicPr>
              <a:picLocks noChangeAspect="1"/>
            </p:cNvPicPr>
            <p:nvPr/>
          </p:nvPicPr>
          <p:blipFill>
            <a:blip r:embed="rId9" cstate="email">
              <a:grayscl/>
              <a:extLst>
                <a:ext uri="{28A0092B-C50C-407E-A947-70E740481C1C}">
                  <a14:useLocalDpi xmlns:a14="http://schemas.microsoft.com/office/drawing/2010/main"/>
                </a:ext>
              </a:extLst>
            </a:blip>
            <a:stretch>
              <a:fillRect/>
            </a:stretch>
          </p:blipFill>
          <p:spPr>
            <a:xfrm>
              <a:off x="10773321" y="3786561"/>
              <a:ext cx="820800" cy="768600"/>
            </a:xfrm>
            <a:prstGeom prst="rect">
              <a:avLst/>
            </a:prstGeom>
          </p:spPr>
        </p:pic>
        <p:pic>
          <p:nvPicPr>
            <p:cNvPr id="20" name="Picture 19">
              <a:extLst>
                <a:ext uri="{FF2B5EF4-FFF2-40B4-BE49-F238E27FC236}">
                  <a16:creationId xmlns:a16="http://schemas.microsoft.com/office/drawing/2014/main" id="{47934090-FDC3-CA29-FAEE-57EBD1279D3C}"/>
                </a:ext>
              </a:extLst>
            </p:cNvPr>
            <p:cNvPicPr>
              <a:picLocks noChangeAspect="1"/>
            </p:cNvPicPr>
            <p:nvPr/>
          </p:nvPicPr>
          <p:blipFill>
            <a:blip r:embed="rId10" cstate="email">
              <a:grayscl/>
              <a:extLst>
                <a:ext uri="{28A0092B-C50C-407E-A947-70E740481C1C}">
                  <a14:useLocalDpi xmlns:a14="http://schemas.microsoft.com/office/drawing/2010/main"/>
                </a:ext>
              </a:extLst>
            </a:blip>
            <a:stretch>
              <a:fillRect/>
            </a:stretch>
          </p:blipFill>
          <p:spPr>
            <a:xfrm>
              <a:off x="9882911" y="3792824"/>
              <a:ext cx="820800" cy="756074"/>
            </a:xfrm>
            <a:prstGeom prst="rect">
              <a:avLst/>
            </a:prstGeom>
          </p:spPr>
        </p:pic>
        <p:pic>
          <p:nvPicPr>
            <p:cNvPr id="22" name="Picture 21">
              <a:extLst>
                <a:ext uri="{FF2B5EF4-FFF2-40B4-BE49-F238E27FC236}">
                  <a16:creationId xmlns:a16="http://schemas.microsoft.com/office/drawing/2014/main" id="{C3CB1F58-DFAC-7CA8-A001-2476D23A1516}"/>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9819887" y="1466237"/>
              <a:ext cx="820800" cy="764346"/>
            </a:xfrm>
            <a:prstGeom prst="rect">
              <a:avLst/>
            </a:prstGeom>
          </p:spPr>
        </p:pic>
        <p:pic>
          <p:nvPicPr>
            <p:cNvPr id="24" name="Picture 23">
              <a:extLst>
                <a:ext uri="{FF2B5EF4-FFF2-40B4-BE49-F238E27FC236}">
                  <a16:creationId xmlns:a16="http://schemas.microsoft.com/office/drawing/2014/main" id="{DE73D177-B840-47A4-C432-8FB7AB7EEABC}"/>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10710297" y="1458172"/>
              <a:ext cx="820800" cy="762823"/>
            </a:xfrm>
            <a:prstGeom prst="rect">
              <a:avLst/>
            </a:prstGeom>
          </p:spPr>
        </p:pic>
        <p:pic>
          <p:nvPicPr>
            <p:cNvPr id="26" name="Picture 25">
              <a:extLst>
                <a:ext uri="{FF2B5EF4-FFF2-40B4-BE49-F238E27FC236}">
                  <a16:creationId xmlns:a16="http://schemas.microsoft.com/office/drawing/2014/main" id="{1834F114-EB88-682F-4DCD-AE38C63F3FFA}"/>
                </a:ext>
              </a:extLst>
            </p:cNvPr>
            <p:cNvPicPr>
              <a:picLocks noChangeAspect="1"/>
            </p:cNvPicPr>
            <p:nvPr/>
          </p:nvPicPr>
          <p:blipFill>
            <a:blip r:embed="rId11" cstate="email">
              <a:grayscl/>
              <a:extLst>
                <a:ext uri="{28A0092B-C50C-407E-A947-70E740481C1C}">
                  <a14:useLocalDpi xmlns:a14="http://schemas.microsoft.com/office/drawing/2010/main"/>
                </a:ext>
              </a:extLst>
            </a:blip>
            <a:stretch>
              <a:fillRect/>
            </a:stretch>
          </p:blipFill>
          <p:spPr>
            <a:xfrm>
              <a:off x="8929477" y="1472149"/>
              <a:ext cx="820800" cy="758434"/>
            </a:xfrm>
            <a:prstGeom prst="rect">
              <a:avLst/>
            </a:prstGeom>
          </p:spPr>
        </p:pic>
        <p:pic>
          <p:nvPicPr>
            <p:cNvPr id="31" name="Picture 30">
              <a:extLst>
                <a:ext uri="{FF2B5EF4-FFF2-40B4-BE49-F238E27FC236}">
                  <a16:creationId xmlns:a16="http://schemas.microsoft.com/office/drawing/2014/main" id="{6E908997-AE9E-D849-7F9E-1B67F33370A8}"/>
                </a:ext>
              </a:extLst>
            </p:cNvPr>
            <p:cNvPicPr>
              <a:picLocks noChangeAspect="1"/>
            </p:cNvPicPr>
            <p:nvPr/>
          </p:nvPicPr>
          <p:blipFill>
            <a:blip r:embed="rId12" cstate="email">
              <a:grayscl/>
              <a:extLst>
                <a:ext uri="{28A0092B-C50C-407E-A947-70E740481C1C}">
                  <a14:useLocalDpi xmlns:a14="http://schemas.microsoft.com/office/drawing/2010/main"/>
                </a:ext>
              </a:extLst>
            </a:blip>
            <a:stretch>
              <a:fillRect/>
            </a:stretch>
          </p:blipFill>
          <p:spPr>
            <a:xfrm>
              <a:off x="8040937" y="1472149"/>
              <a:ext cx="820801" cy="758434"/>
            </a:xfrm>
            <a:prstGeom prst="rect">
              <a:avLst/>
            </a:prstGeom>
          </p:spPr>
        </p:pic>
        <p:pic>
          <p:nvPicPr>
            <p:cNvPr id="33" name="Picture 32">
              <a:extLst>
                <a:ext uri="{FF2B5EF4-FFF2-40B4-BE49-F238E27FC236}">
                  <a16:creationId xmlns:a16="http://schemas.microsoft.com/office/drawing/2014/main" id="{2D212476-110D-8A33-71C1-B30B26A1FB51}"/>
                </a:ext>
              </a:extLst>
            </p:cNvPr>
            <p:cNvPicPr>
              <a:picLocks noChangeAspect="1"/>
            </p:cNvPicPr>
            <p:nvPr/>
          </p:nvPicPr>
          <p:blipFill>
            <a:blip r:embed="rId13" cstate="email">
              <a:grayscl/>
              <a:extLst>
                <a:ext uri="{28A0092B-C50C-407E-A947-70E740481C1C}">
                  <a14:useLocalDpi xmlns:a14="http://schemas.microsoft.com/office/drawing/2010/main"/>
                </a:ext>
              </a:extLst>
            </a:blip>
            <a:stretch>
              <a:fillRect/>
            </a:stretch>
          </p:blipFill>
          <p:spPr>
            <a:xfrm>
              <a:off x="10710296" y="2281737"/>
              <a:ext cx="820801" cy="764346"/>
            </a:xfrm>
            <a:prstGeom prst="rect">
              <a:avLst/>
            </a:prstGeom>
          </p:spPr>
        </p:pic>
        <p:pic>
          <p:nvPicPr>
            <p:cNvPr id="37" name="Picture 36">
              <a:extLst>
                <a:ext uri="{FF2B5EF4-FFF2-40B4-BE49-F238E27FC236}">
                  <a16:creationId xmlns:a16="http://schemas.microsoft.com/office/drawing/2014/main" id="{80B53040-3D2B-B4F1-650F-685167A1843A}"/>
                </a:ext>
              </a:extLst>
            </p:cNvPr>
            <p:cNvPicPr>
              <a:picLocks noChangeAspect="1"/>
            </p:cNvPicPr>
            <p:nvPr/>
          </p:nvPicPr>
          <p:blipFill>
            <a:blip r:embed="rId14" cstate="email">
              <a:grayscl/>
              <a:extLst>
                <a:ext uri="{28A0092B-C50C-407E-A947-70E740481C1C}">
                  <a14:useLocalDpi xmlns:a14="http://schemas.microsoft.com/office/drawing/2010/main"/>
                </a:ext>
              </a:extLst>
            </a:blip>
            <a:stretch>
              <a:fillRect/>
            </a:stretch>
          </p:blipFill>
          <p:spPr>
            <a:xfrm>
              <a:off x="9819885" y="2281737"/>
              <a:ext cx="820801" cy="758434"/>
            </a:xfrm>
            <a:prstGeom prst="rect">
              <a:avLst/>
            </a:prstGeom>
          </p:spPr>
        </p:pic>
        <p:pic>
          <p:nvPicPr>
            <p:cNvPr id="39" name="Picture 38">
              <a:extLst>
                <a:ext uri="{FF2B5EF4-FFF2-40B4-BE49-F238E27FC236}">
                  <a16:creationId xmlns:a16="http://schemas.microsoft.com/office/drawing/2014/main" id="{17F88FF5-086B-5822-1638-46742F849F91}"/>
                </a:ext>
              </a:extLst>
            </p:cNvPr>
            <p:cNvPicPr>
              <a:picLocks noChangeAspect="1"/>
            </p:cNvPicPr>
            <p:nvPr/>
          </p:nvPicPr>
          <p:blipFill>
            <a:blip r:embed="rId15" cstate="email">
              <a:grayscl/>
              <a:extLst>
                <a:ext uri="{28A0092B-C50C-407E-A947-70E740481C1C}">
                  <a14:useLocalDpi xmlns:a14="http://schemas.microsoft.com/office/drawing/2010/main"/>
                </a:ext>
              </a:extLst>
            </a:blip>
            <a:stretch>
              <a:fillRect/>
            </a:stretch>
          </p:blipFill>
          <p:spPr>
            <a:xfrm>
              <a:off x="7152731" y="2299649"/>
              <a:ext cx="820802" cy="758434"/>
            </a:xfrm>
            <a:prstGeom prst="rect">
              <a:avLst/>
            </a:prstGeom>
          </p:spPr>
        </p:pic>
        <p:pic>
          <p:nvPicPr>
            <p:cNvPr id="41" name="Picture 40">
              <a:extLst>
                <a:ext uri="{FF2B5EF4-FFF2-40B4-BE49-F238E27FC236}">
                  <a16:creationId xmlns:a16="http://schemas.microsoft.com/office/drawing/2014/main" id="{71BCF226-C4F1-8F28-29D5-75357C853ED6}"/>
                </a:ext>
              </a:extLst>
            </p:cNvPr>
            <p:cNvPicPr>
              <a:picLocks noChangeAspect="1"/>
            </p:cNvPicPr>
            <p:nvPr/>
          </p:nvPicPr>
          <p:blipFill>
            <a:blip r:embed="rId16" cstate="email">
              <a:grayscl/>
              <a:extLst>
                <a:ext uri="{28A0092B-C50C-407E-A947-70E740481C1C}">
                  <a14:useLocalDpi xmlns:a14="http://schemas.microsoft.com/office/drawing/2010/main"/>
                </a:ext>
              </a:extLst>
            </a:blip>
            <a:stretch>
              <a:fillRect/>
            </a:stretch>
          </p:blipFill>
          <p:spPr>
            <a:xfrm>
              <a:off x="7150525" y="1472152"/>
              <a:ext cx="820802" cy="758431"/>
            </a:xfrm>
            <a:prstGeom prst="rect">
              <a:avLst/>
            </a:prstGeom>
          </p:spPr>
        </p:pic>
        <p:pic>
          <p:nvPicPr>
            <p:cNvPr id="43" name="Picture 42">
              <a:extLst>
                <a:ext uri="{FF2B5EF4-FFF2-40B4-BE49-F238E27FC236}">
                  <a16:creationId xmlns:a16="http://schemas.microsoft.com/office/drawing/2014/main" id="{C5C73E1F-30FD-B306-8C64-7DA3F3E269BE}"/>
                </a:ext>
              </a:extLst>
            </p:cNvPr>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a:off x="8039061" y="2291325"/>
              <a:ext cx="820802" cy="754758"/>
            </a:xfrm>
            <a:prstGeom prst="rect">
              <a:avLst/>
            </a:prstGeom>
          </p:spPr>
        </p:pic>
        <p:pic>
          <p:nvPicPr>
            <p:cNvPr id="45" name="Picture 44">
              <a:extLst>
                <a:ext uri="{FF2B5EF4-FFF2-40B4-BE49-F238E27FC236}">
                  <a16:creationId xmlns:a16="http://schemas.microsoft.com/office/drawing/2014/main" id="{A6151586-92E2-262C-C160-F2068C3A1C6D}"/>
                </a:ext>
              </a:extLst>
            </p:cNvPr>
            <p:cNvPicPr>
              <a:picLocks noChangeAspect="1"/>
            </p:cNvPicPr>
            <p:nvPr/>
          </p:nvPicPr>
          <p:blipFill>
            <a:blip r:embed="rId18" cstate="email">
              <a:grayscl/>
              <a:extLst>
                <a:ext uri="{28A0092B-C50C-407E-A947-70E740481C1C}">
                  <a14:useLocalDpi xmlns:a14="http://schemas.microsoft.com/office/drawing/2010/main"/>
                </a:ext>
              </a:extLst>
            </a:blip>
            <a:stretch>
              <a:fillRect/>
            </a:stretch>
          </p:blipFill>
          <p:spPr>
            <a:xfrm>
              <a:off x="8929473" y="2299649"/>
              <a:ext cx="820802" cy="754758"/>
            </a:xfrm>
            <a:prstGeom prst="rect">
              <a:avLst/>
            </a:prstGeom>
          </p:spPr>
        </p:pic>
        <p:sp>
          <p:nvSpPr>
            <p:cNvPr id="80" name="Rectangle 79">
              <a:extLst>
                <a:ext uri="{FF2B5EF4-FFF2-40B4-BE49-F238E27FC236}">
                  <a16:creationId xmlns:a16="http://schemas.microsoft.com/office/drawing/2014/main" id="{C2BCA10B-2B39-D127-14B6-BDB1B5BA6350}"/>
                </a:ext>
              </a:extLst>
            </p:cNvPr>
            <p:cNvSpPr/>
            <p:nvPr/>
          </p:nvSpPr>
          <p:spPr>
            <a:xfrm>
              <a:off x="5148174" y="1380194"/>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82" name="Straight Connector 81">
              <a:extLst>
                <a:ext uri="{FF2B5EF4-FFF2-40B4-BE49-F238E27FC236}">
                  <a16:creationId xmlns:a16="http://schemas.microsoft.com/office/drawing/2014/main" id="{BAD3167B-9C4C-F6DE-E2D3-7DA11900717A}"/>
                </a:ext>
              </a:extLst>
            </p:cNvPr>
            <p:cNvCxnSpPr>
              <a:cxnSpLocks/>
            </p:cNvCxnSpPr>
            <p:nvPr/>
          </p:nvCxnSpPr>
          <p:spPr>
            <a:xfrm>
              <a:off x="5279515" y="1380194"/>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DB712AB6-CE1C-E169-8A0C-5B940D761F9F}"/>
                </a:ext>
              </a:extLst>
            </p:cNvPr>
            <p:cNvSpPr/>
            <p:nvPr/>
          </p:nvSpPr>
          <p:spPr>
            <a:xfrm>
              <a:off x="5279515" y="1056920"/>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+500 yrs</a:t>
              </a:r>
            </a:p>
          </p:txBody>
        </p:sp>
        <p:sp>
          <p:nvSpPr>
            <p:cNvPr id="85" name="Rectangle 84">
              <a:extLst>
                <a:ext uri="{FF2B5EF4-FFF2-40B4-BE49-F238E27FC236}">
                  <a16:creationId xmlns:a16="http://schemas.microsoft.com/office/drawing/2014/main" id="{3F1F186B-8A2E-1956-A7A7-967D69E5D32C}"/>
                </a:ext>
              </a:extLst>
            </p:cNvPr>
            <p:cNvSpPr/>
            <p:nvPr/>
          </p:nvSpPr>
          <p:spPr>
            <a:xfrm>
              <a:off x="5210279" y="3705030"/>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86" name="Straight Connector 85">
              <a:extLst>
                <a:ext uri="{FF2B5EF4-FFF2-40B4-BE49-F238E27FC236}">
                  <a16:creationId xmlns:a16="http://schemas.microsoft.com/office/drawing/2014/main" id="{8D957BC8-58FD-CAFA-0F8E-E8FBB088D3DE}"/>
                </a:ext>
              </a:extLst>
            </p:cNvPr>
            <p:cNvCxnSpPr>
              <a:cxnSpLocks/>
            </p:cNvCxnSpPr>
            <p:nvPr/>
          </p:nvCxnSpPr>
          <p:spPr>
            <a:xfrm>
              <a:off x="5341620" y="3705030"/>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89D5527D-5FB7-A42B-3A23-65BEF194EC36}"/>
                </a:ext>
              </a:extLst>
            </p:cNvPr>
            <p:cNvSpPr/>
            <p:nvPr/>
          </p:nvSpPr>
          <p:spPr>
            <a:xfrm>
              <a:off x="5341620" y="3381756"/>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+195 yrs</a:t>
              </a:r>
            </a:p>
          </p:txBody>
        </p:sp>
        <p:cxnSp>
          <p:nvCxnSpPr>
            <p:cNvPr id="89" name="Straight Connector 88">
              <a:extLst>
                <a:ext uri="{FF2B5EF4-FFF2-40B4-BE49-F238E27FC236}">
                  <a16:creationId xmlns:a16="http://schemas.microsoft.com/office/drawing/2014/main" id="{2A7BB93D-018E-BEC9-3FF6-B79E6C1E997D}"/>
                </a:ext>
              </a:extLst>
            </p:cNvPr>
            <p:cNvCxnSpPr>
              <a:cxnSpLocks/>
            </p:cNvCxnSpPr>
            <p:nvPr/>
          </p:nvCxnSpPr>
          <p:spPr>
            <a:xfrm>
              <a:off x="6530109" y="3554562"/>
              <a:ext cx="1556241" cy="0"/>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98BF0F2-B157-AA52-D63B-4D1D6A952C7E}"/>
                </a:ext>
              </a:extLst>
            </p:cNvPr>
            <p:cNvCxnSpPr>
              <a:stCxn id="16" idx="1"/>
            </p:cNvCxnSpPr>
            <p:nvPr/>
          </p:nvCxnSpPr>
          <p:spPr>
            <a:xfrm flipH="1" flipV="1">
              <a:off x="6420335" y="1206801"/>
              <a:ext cx="728315" cy="1"/>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F67AB2C-4993-B0A7-1039-153EFBDDC60C}"/>
                </a:ext>
              </a:extLst>
            </p:cNvPr>
            <p:cNvSpPr/>
            <p:nvPr/>
          </p:nvSpPr>
          <p:spPr>
            <a:xfrm>
              <a:off x="5309776" y="3855437"/>
              <a:ext cx="1508760" cy="1076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Insider Members</a:t>
              </a:r>
              <a:endParaRPr kumimoji="0" lang="en-CA"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endParaRPr>
            </a:p>
          </p:txBody>
        </p:sp>
      </p:grpSp>
      <p:graphicFrame>
        <p:nvGraphicFramePr>
          <p:cNvPr id="9" name="Chart 8">
            <a:extLst>
              <a:ext uri="{FF2B5EF4-FFF2-40B4-BE49-F238E27FC236}">
                <a16:creationId xmlns:a16="http://schemas.microsoft.com/office/drawing/2014/main" id="{69287635-21D0-F9F7-E2F9-26D15085FF4D}"/>
              </a:ext>
            </a:extLst>
          </p:cNvPr>
          <p:cNvGraphicFramePr>
            <a:graphicFrameLocks/>
          </p:cNvGraphicFramePr>
          <p:nvPr/>
        </p:nvGraphicFramePr>
        <p:xfrm>
          <a:off x="251654" y="4156822"/>
          <a:ext cx="4597410" cy="1779854"/>
        </p:xfrm>
        <a:graphic>
          <a:graphicData uri="http://schemas.openxmlformats.org/drawingml/2006/chart">
            <c:chart xmlns:c="http://schemas.openxmlformats.org/drawingml/2006/chart" xmlns:r="http://schemas.openxmlformats.org/officeDocument/2006/relationships" r:id="rId19"/>
          </a:graphicData>
        </a:graphic>
      </p:graphicFrame>
      <p:sp>
        <p:nvSpPr>
          <p:cNvPr id="25" name="Plus Sign 24">
            <a:extLst>
              <a:ext uri="{FF2B5EF4-FFF2-40B4-BE49-F238E27FC236}">
                <a16:creationId xmlns:a16="http://schemas.microsoft.com/office/drawing/2014/main" id="{89C72C25-2D13-706D-F742-313376621A2C}"/>
              </a:ext>
            </a:extLst>
          </p:cNvPr>
          <p:cNvSpPr/>
          <p:nvPr/>
        </p:nvSpPr>
        <p:spPr>
          <a:xfrm>
            <a:off x="11255672" y="754757"/>
            <a:ext cx="550849" cy="576475"/>
          </a:xfrm>
          <a:prstGeom prst="mathPlus">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9F74ABF8-4BDC-325E-4DA6-B39791FB9935}"/>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412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957FA9AF-11CA-F5BB-6742-53687777A61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99BEC5C-DDB4-31C3-5903-AFCC946A9E5A}"/>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67AD748E-3EAE-05FA-8DA7-1C25574814B6}"/>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BE9BBC0E-F909-878A-4733-15686BD8ECD5}"/>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05466A88-F7C9-FCF2-5DA6-82E48C85B26D}"/>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A42480EA-5B68-B5D4-AB70-ACCD7D0353BB}"/>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3B037D1C-C47F-01E0-9D82-1750F5E1D343}"/>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Investment Criteria: </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87" name="Group 86">
            <a:extLst>
              <a:ext uri="{FF2B5EF4-FFF2-40B4-BE49-F238E27FC236}">
                <a16:creationId xmlns:a16="http://schemas.microsoft.com/office/drawing/2014/main" id="{DAA6F5E2-DE27-BBB4-36D8-0ADD20890285}"/>
              </a:ext>
            </a:extLst>
          </p:cNvPr>
          <p:cNvGrpSpPr/>
          <p:nvPr/>
        </p:nvGrpSpPr>
        <p:grpSpPr>
          <a:xfrm>
            <a:off x="548243" y="1608318"/>
            <a:ext cx="5264727" cy="4046169"/>
            <a:chOff x="1167539" y="1142789"/>
            <a:chExt cx="5090556" cy="4046169"/>
          </a:xfrm>
        </p:grpSpPr>
        <p:sp>
          <p:nvSpPr>
            <p:cNvPr id="19" name="Rectangle 18">
              <a:extLst>
                <a:ext uri="{FF2B5EF4-FFF2-40B4-BE49-F238E27FC236}">
                  <a16:creationId xmlns:a16="http://schemas.microsoft.com/office/drawing/2014/main" id="{1105F2F2-875E-427B-BC94-F880F1A88930}"/>
                </a:ext>
              </a:extLst>
            </p:cNvPr>
            <p:cNvSpPr/>
            <p:nvPr/>
          </p:nvSpPr>
          <p:spPr>
            <a:xfrm>
              <a:off x="1167539" y="1142789"/>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25" name="Rectangle 24">
              <a:extLst>
                <a:ext uri="{FF2B5EF4-FFF2-40B4-BE49-F238E27FC236}">
                  <a16:creationId xmlns:a16="http://schemas.microsoft.com/office/drawing/2014/main" id="{FBFD1445-87B2-9412-4002-CC533AB3F6A5}"/>
                </a:ext>
              </a:extLst>
            </p:cNvPr>
            <p:cNvSpPr/>
            <p:nvPr/>
          </p:nvSpPr>
          <p:spPr>
            <a:xfrm>
              <a:off x="1167539" y="1669043"/>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31" name="Rectangle 30">
              <a:extLst>
                <a:ext uri="{FF2B5EF4-FFF2-40B4-BE49-F238E27FC236}">
                  <a16:creationId xmlns:a16="http://schemas.microsoft.com/office/drawing/2014/main" id="{B7BE3929-425E-26FE-C80A-4644974A8496}"/>
                </a:ext>
              </a:extLst>
            </p:cNvPr>
            <p:cNvSpPr/>
            <p:nvPr/>
          </p:nvSpPr>
          <p:spPr>
            <a:xfrm>
              <a:off x="1167539" y="2195297"/>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32" name="Rectangle 31">
              <a:extLst>
                <a:ext uri="{FF2B5EF4-FFF2-40B4-BE49-F238E27FC236}">
                  <a16:creationId xmlns:a16="http://schemas.microsoft.com/office/drawing/2014/main" id="{E25F7C03-2912-7AB9-6246-D09F9726E09B}"/>
                </a:ext>
              </a:extLst>
            </p:cNvPr>
            <p:cNvSpPr/>
            <p:nvPr/>
          </p:nvSpPr>
          <p:spPr>
            <a:xfrm>
              <a:off x="1167539" y="2724904"/>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34" name="Rectangle 33">
              <a:extLst>
                <a:ext uri="{FF2B5EF4-FFF2-40B4-BE49-F238E27FC236}">
                  <a16:creationId xmlns:a16="http://schemas.microsoft.com/office/drawing/2014/main" id="{823FD2FF-108C-393C-2348-21FAA5D4293E}"/>
                </a:ext>
              </a:extLst>
            </p:cNvPr>
            <p:cNvSpPr/>
            <p:nvPr/>
          </p:nvSpPr>
          <p:spPr>
            <a:xfrm>
              <a:off x="1167539" y="3254941"/>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36" name="Rectangle 35">
              <a:extLst>
                <a:ext uri="{FF2B5EF4-FFF2-40B4-BE49-F238E27FC236}">
                  <a16:creationId xmlns:a16="http://schemas.microsoft.com/office/drawing/2014/main" id="{36752DC7-6DE2-0D43-742B-F02069D42C0A}"/>
                </a:ext>
              </a:extLst>
            </p:cNvPr>
            <p:cNvSpPr/>
            <p:nvPr/>
          </p:nvSpPr>
          <p:spPr>
            <a:xfrm>
              <a:off x="1167539" y="3780765"/>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37" name="Rectangle 36">
              <a:extLst>
                <a:ext uri="{FF2B5EF4-FFF2-40B4-BE49-F238E27FC236}">
                  <a16:creationId xmlns:a16="http://schemas.microsoft.com/office/drawing/2014/main" id="{51B95317-B4AA-E9F3-9E8B-7154EE44B852}"/>
                </a:ext>
              </a:extLst>
            </p:cNvPr>
            <p:cNvSpPr/>
            <p:nvPr/>
          </p:nvSpPr>
          <p:spPr>
            <a:xfrm>
              <a:off x="1167539" y="4306589"/>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74" name="Rectangle 73">
              <a:extLst>
                <a:ext uri="{FF2B5EF4-FFF2-40B4-BE49-F238E27FC236}">
                  <a16:creationId xmlns:a16="http://schemas.microsoft.com/office/drawing/2014/main" id="{1949869B-7CDB-C819-71F8-DAC0090F69B4}"/>
                </a:ext>
              </a:extLst>
            </p:cNvPr>
            <p:cNvSpPr/>
            <p:nvPr/>
          </p:nvSpPr>
          <p:spPr>
            <a:xfrm>
              <a:off x="1668281" y="1142789"/>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Does the project have the infrastructure required?</a:t>
              </a:r>
            </a:p>
          </p:txBody>
        </p:sp>
        <p:sp>
          <p:nvSpPr>
            <p:cNvPr id="75" name="Rectangle 74">
              <a:extLst>
                <a:ext uri="{FF2B5EF4-FFF2-40B4-BE49-F238E27FC236}">
                  <a16:creationId xmlns:a16="http://schemas.microsoft.com/office/drawing/2014/main" id="{52FFA038-D758-185F-4AAF-01EB10C73686}"/>
                </a:ext>
              </a:extLst>
            </p:cNvPr>
            <p:cNvSpPr/>
            <p:nvPr/>
          </p:nvSpPr>
          <p:spPr>
            <a:xfrm>
              <a:off x="1668281" y="1669043"/>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latin typeface="Candara" panose="020E0502030303020204" pitchFamily="34" charset="0"/>
                </a:rPr>
                <a:t>Does the project operate within a mining friendly jurisdiction?</a:t>
              </a:r>
              <a:endParaRPr lang="en-CA" sz="1200" dirty="0">
                <a:solidFill>
                  <a:schemeClr val="bg1"/>
                </a:solidFill>
              </a:endParaRPr>
            </a:p>
          </p:txBody>
        </p:sp>
        <p:sp>
          <p:nvSpPr>
            <p:cNvPr id="76" name="Rectangle 75">
              <a:extLst>
                <a:ext uri="{FF2B5EF4-FFF2-40B4-BE49-F238E27FC236}">
                  <a16:creationId xmlns:a16="http://schemas.microsoft.com/office/drawing/2014/main" id="{43A3C6A1-9A68-2FFE-53BA-2A8C940BD532}"/>
                </a:ext>
              </a:extLst>
            </p:cNvPr>
            <p:cNvSpPr/>
            <p:nvPr/>
          </p:nvSpPr>
          <p:spPr>
            <a:xfrm>
              <a:off x="1668281" y="2195297"/>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latin typeface="Candara" panose="020E0502030303020204" pitchFamily="34" charset="0"/>
                </a:rPr>
                <a:t>Does the project garner positive geopolitical sentiment?</a:t>
              </a:r>
              <a:endParaRPr lang="en-CA" sz="1200" dirty="0">
                <a:solidFill>
                  <a:schemeClr val="bg1"/>
                </a:solidFill>
              </a:endParaRPr>
            </a:p>
          </p:txBody>
        </p:sp>
        <p:sp>
          <p:nvSpPr>
            <p:cNvPr id="77" name="Rectangle 76">
              <a:extLst>
                <a:ext uri="{FF2B5EF4-FFF2-40B4-BE49-F238E27FC236}">
                  <a16:creationId xmlns:a16="http://schemas.microsoft.com/office/drawing/2014/main" id="{D4F8427D-01FC-3D19-B562-F1E68C4491D1}"/>
                </a:ext>
              </a:extLst>
            </p:cNvPr>
            <p:cNvSpPr/>
            <p:nvPr/>
          </p:nvSpPr>
          <p:spPr>
            <a:xfrm>
              <a:off x="1668281" y="2724904"/>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latin typeface="Candara" panose="020E0502030303020204" pitchFamily="34" charset="0"/>
                </a:rPr>
                <a:t>Does the company have long-term growth opportunities?</a:t>
              </a:r>
              <a:endParaRPr lang="en-CA" sz="1200" dirty="0">
                <a:solidFill>
                  <a:schemeClr val="bg1"/>
                </a:solidFill>
              </a:endParaRPr>
            </a:p>
          </p:txBody>
        </p:sp>
        <p:sp>
          <p:nvSpPr>
            <p:cNvPr id="78" name="Rectangle 77">
              <a:extLst>
                <a:ext uri="{FF2B5EF4-FFF2-40B4-BE49-F238E27FC236}">
                  <a16:creationId xmlns:a16="http://schemas.microsoft.com/office/drawing/2014/main" id="{256C7E14-6D23-2FF5-8C7D-320C8520B043}"/>
                </a:ext>
              </a:extLst>
            </p:cNvPr>
            <p:cNvSpPr/>
            <p:nvPr/>
          </p:nvSpPr>
          <p:spPr>
            <a:xfrm>
              <a:off x="1668281" y="3254941"/>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latin typeface="Candara" panose="020E0502030303020204" pitchFamily="34" charset="0"/>
                </a:rPr>
                <a:t>Does the company have the labour force to operate as promised?</a:t>
              </a:r>
              <a:endParaRPr lang="en-CA" sz="1200" dirty="0">
                <a:solidFill>
                  <a:schemeClr val="bg1"/>
                </a:solidFill>
              </a:endParaRPr>
            </a:p>
          </p:txBody>
        </p:sp>
        <p:sp>
          <p:nvSpPr>
            <p:cNvPr id="79" name="Rectangle 78">
              <a:extLst>
                <a:ext uri="{FF2B5EF4-FFF2-40B4-BE49-F238E27FC236}">
                  <a16:creationId xmlns:a16="http://schemas.microsoft.com/office/drawing/2014/main" id="{7718D215-4687-67B4-3AA9-F442978468B9}"/>
                </a:ext>
              </a:extLst>
            </p:cNvPr>
            <p:cNvSpPr/>
            <p:nvPr/>
          </p:nvSpPr>
          <p:spPr>
            <a:xfrm>
              <a:off x="1668281" y="3780765"/>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 the timeframes promised seem feasible?</a:t>
              </a:r>
            </a:p>
          </p:txBody>
        </p:sp>
        <p:sp>
          <p:nvSpPr>
            <p:cNvPr id="80" name="Rectangle 79">
              <a:extLst>
                <a:ext uri="{FF2B5EF4-FFF2-40B4-BE49-F238E27FC236}">
                  <a16:creationId xmlns:a16="http://schemas.microsoft.com/office/drawing/2014/main" id="{BE035728-1964-8DB6-D400-F8818518EAE4}"/>
                </a:ext>
              </a:extLst>
            </p:cNvPr>
            <p:cNvSpPr/>
            <p:nvPr/>
          </p:nvSpPr>
          <p:spPr>
            <a:xfrm>
              <a:off x="1668281" y="4306589"/>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latin typeface="Candara" panose="020E0502030303020204" pitchFamily="34" charset="0"/>
                </a:rPr>
                <a:t>Is the company able to adapt in the case of a downturn?</a:t>
              </a:r>
              <a:endParaRPr lang="en-CA" sz="1200" dirty="0">
                <a:solidFill>
                  <a:schemeClr val="bg1"/>
                </a:solidFill>
              </a:endParaRPr>
            </a:p>
          </p:txBody>
        </p:sp>
        <p:sp>
          <p:nvSpPr>
            <p:cNvPr id="85" name="Rectangle 84">
              <a:extLst>
                <a:ext uri="{FF2B5EF4-FFF2-40B4-BE49-F238E27FC236}">
                  <a16:creationId xmlns:a16="http://schemas.microsoft.com/office/drawing/2014/main" id="{162047B9-35EC-3E60-A624-0CE3BDB6EA70}"/>
                </a:ext>
              </a:extLst>
            </p:cNvPr>
            <p:cNvSpPr/>
            <p:nvPr/>
          </p:nvSpPr>
          <p:spPr>
            <a:xfrm>
              <a:off x="1167539" y="4828958"/>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86" name="Rectangle 85">
              <a:extLst>
                <a:ext uri="{FF2B5EF4-FFF2-40B4-BE49-F238E27FC236}">
                  <a16:creationId xmlns:a16="http://schemas.microsoft.com/office/drawing/2014/main" id="{23C0E51B-5AB8-2927-99F6-5C40058F0353}"/>
                </a:ext>
              </a:extLst>
            </p:cNvPr>
            <p:cNvSpPr/>
            <p:nvPr/>
          </p:nvSpPr>
          <p:spPr>
            <a:xfrm>
              <a:off x="1668281" y="4828958"/>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Are the companies resource estimates attractive?</a:t>
              </a:r>
            </a:p>
          </p:txBody>
        </p:sp>
      </p:grpSp>
      <p:grpSp>
        <p:nvGrpSpPr>
          <p:cNvPr id="88" name="Group 87">
            <a:extLst>
              <a:ext uri="{FF2B5EF4-FFF2-40B4-BE49-F238E27FC236}">
                <a16:creationId xmlns:a16="http://schemas.microsoft.com/office/drawing/2014/main" id="{54CB4938-4988-419F-C7ED-2420B8124E04}"/>
              </a:ext>
            </a:extLst>
          </p:cNvPr>
          <p:cNvGrpSpPr/>
          <p:nvPr/>
        </p:nvGrpSpPr>
        <p:grpSpPr>
          <a:xfrm>
            <a:off x="6204859" y="1608318"/>
            <a:ext cx="5553273" cy="4046169"/>
            <a:chOff x="1167539" y="1142789"/>
            <a:chExt cx="5090556" cy="4046169"/>
          </a:xfrm>
        </p:grpSpPr>
        <p:sp>
          <p:nvSpPr>
            <p:cNvPr id="89" name="Rectangle 88">
              <a:extLst>
                <a:ext uri="{FF2B5EF4-FFF2-40B4-BE49-F238E27FC236}">
                  <a16:creationId xmlns:a16="http://schemas.microsoft.com/office/drawing/2014/main" id="{4B5A57CF-26BF-5F07-5CCD-FF06373CC7A4}"/>
                </a:ext>
              </a:extLst>
            </p:cNvPr>
            <p:cNvSpPr/>
            <p:nvPr/>
          </p:nvSpPr>
          <p:spPr>
            <a:xfrm>
              <a:off x="1167539" y="1142789"/>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0" name="Rectangle 89">
              <a:extLst>
                <a:ext uri="{FF2B5EF4-FFF2-40B4-BE49-F238E27FC236}">
                  <a16:creationId xmlns:a16="http://schemas.microsoft.com/office/drawing/2014/main" id="{BDEBB2A7-388E-5D13-C067-D5358AC4FB4F}"/>
                </a:ext>
              </a:extLst>
            </p:cNvPr>
            <p:cNvSpPr/>
            <p:nvPr/>
          </p:nvSpPr>
          <p:spPr>
            <a:xfrm>
              <a:off x="1167539" y="1669043"/>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1" name="Rectangle 90">
              <a:extLst>
                <a:ext uri="{FF2B5EF4-FFF2-40B4-BE49-F238E27FC236}">
                  <a16:creationId xmlns:a16="http://schemas.microsoft.com/office/drawing/2014/main" id="{86CAEAF9-365A-419B-96B2-4E147873D5F4}"/>
                </a:ext>
              </a:extLst>
            </p:cNvPr>
            <p:cNvSpPr/>
            <p:nvPr/>
          </p:nvSpPr>
          <p:spPr>
            <a:xfrm>
              <a:off x="1167539" y="2195297"/>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2" name="Rectangle 91">
              <a:extLst>
                <a:ext uri="{FF2B5EF4-FFF2-40B4-BE49-F238E27FC236}">
                  <a16:creationId xmlns:a16="http://schemas.microsoft.com/office/drawing/2014/main" id="{B182CB6B-CDA6-E985-3A31-25C10B170945}"/>
                </a:ext>
              </a:extLst>
            </p:cNvPr>
            <p:cNvSpPr/>
            <p:nvPr/>
          </p:nvSpPr>
          <p:spPr>
            <a:xfrm>
              <a:off x="1167539" y="2724904"/>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3" name="Rectangle 92">
              <a:extLst>
                <a:ext uri="{FF2B5EF4-FFF2-40B4-BE49-F238E27FC236}">
                  <a16:creationId xmlns:a16="http://schemas.microsoft.com/office/drawing/2014/main" id="{861E6D8D-468F-6380-438A-6B42D4153360}"/>
                </a:ext>
              </a:extLst>
            </p:cNvPr>
            <p:cNvSpPr/>
            <p:nvPr/>
          </p:nvSpPr>
          <p:spPr>
            <a:xfrm>
              <a:off x="1167539" y="3254941"/>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4" name="Rectangle 93">
              <a:extLst>
                <a:ext uri="{FF2B5EF4-FFF2-40B4-BE49-F238E27FC236}">
                  <a16:creationId xmlns:a16="http://schemas.microsoft.com/office/drawing/2014/main" id="{6CB3E00B-F07F-0487-2B02-C4B2DADB5D86}"/>
                </a:ext>
              </a:extLst>
            </p:cNvPr>
            <p:cNvSpPr/>
            <p:nvPr/>
          </p:nvSpPr>
          <p:spPr>
            <a:xfrm>
              <a:off x="1167539" y="3780765"/>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5" name="Rectangle 94">
              <a:extLst>
                <a:ext uri="{FF2B5EF4-FFF2-40B4-BE49-F238E27FC236}">
                  <a16:creationId xmlns:a16="http://schemas.microsoft.com/office/drawing/2014/main" id="{7FE72D3F-4A27-004D-076F-20B6AF917580}"/>
                </a:ext>
              </a:extLst>
            </p:cNvPr>
            <p:cNvSpPr/>
            <p:nvPr/>
          </p:nvSpPr>
          <p:spPr>
            <a:xfrm>
              <a:off x="1167539" y="4306589"/>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96" name="Rectangle 95">
              <a:extLst>
                <a:ext uri="{FF2B5EF4-FFF2-40B4-BE49-F238E27FC236}">
                  <a16:creationId xmlns:a16="http://schemas.microsoft.com/office/drawing/2014/main" id="{C553698A-B668-ABAD-1D9C-4E7E5B4B1A65}"/>
                </a:ext>
              </a:extLst>
            </p:cNvPr>
            <p:cNvSpPr/>
            <p:nvPr/>
          </p:nvSpPr>
          <p:spPr>
            <a:xfrm>
              <a:off x="1668281" y="1142789"/>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Does the company have access to the financing they need?</a:t>
              </a:r>
            </a:p>
          </p:txBody>
        </p:sp>
        <p:sp>
          <p:nvSpPr>
            <p:cNvPr id="97" name="Rectangle 96">
              <a:extLst>
                <a:ext uri="{FF2B5EF4-FFF2-40B4-BE49-F238E27FC236}">
                  <a16:creationId xmlns:a16="http://schemas.microsoft.com/office/drawing/2014/main" id="{BF53D3C6-8546-EE06-CC54-8DA939F6A1BB}"/>
                </a:ext>
              </a:extLst>
            </p:cNvPr>
            <p:cNvSpPr/>
            <p:nvPr/>
          </p:nvSpPr>
          <p:spPr>
            <a:xfrm>
              <a:off x="1668281" y="1669043"/>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Does the management team have the expertise to achieve their goal?</a:t>
              </a:r>
            </a:p>
          </p:txBody>
        </p:sp>
        <p:sp>
          <p:nvSpPr>
            <p:cNvPr id="98" name="Rectangle 97">
              <a:extLst>
                <a:ext uri="{FF2B5EF4-FFF2-40B4-BE49-F238E27FC236}">
                  <a16:creationId xmlns:a16="http://schemas.microsoft.com/office/drawing/2014/main" id="{E4354EA6-2C76-8943-F370-3DAC57CD2967}"/>
                </a:ext>
              </a:extLst>
            </p:cNvPr>
            <p:cNvSpPr/>
            <p:nvPr/>
          </p:nvSpPr>
          <p:spPr>
            <a:xfrm>
              <a:off x="1668281" y="2195297"/>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Is the company in a favourable position to capitalize on high gold prices?</a:t>
              </a:r>
            </a:p>
          </p:txBody>
        </p:sp>
        <p:sp>
          <p:nvSpPr>
            <p:cNvPr id="99" name="Rectangle 98">
              <a:extLst>
                <a:ext uri="{FF2B5EF4-FFF2-40B4-BE49-F238E27FC236}">
                  <a16:creationId xmlns:a16="http://schemas.microsoft.com/office/drawing/2014/main" id="{8A6CF5D5-81DD-AE62-BBDB-9B04E330150C}"/>
                </a:ext>
              </a:extLst>
            </p:cNvPr>
            <p:cNvSpPr/>
            <p:nvPr/>
          </p:nvSpPr>
          <p:spPr>
            <a:xfrm>
              <a:off x="1668281" y="2724904"/>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Is the company able to return money to the investor quickly?</a:t>
              </a:r>
            </a:p>
          </p:txBody>
        </p:sp>
        <p:sp>
          <p:nvSpPr>
            <p:cNvPr id="100" name="Rectangle 99">
              <a:extLst>
                <a:ext uri="{FF2B5EF4-FFF2-40B4-BE49-F238E27FC236}">
                  <a16:creationId xmlns:a16="http://schemas.microsoft.com/office/drawing/2014/main" id="{0C4643C6-C967-F5E2-AE51-BB24DDB6C58D}"/>
                </a:ext>
              </a:extLst>
            </p:cNvPr>
            <p:cNvSpPr/>
            <p:nvPr/>
          </p:nvSpPr>
          <p:spPr>
            <a:xfrm>
              <a:off x="1668281" y="3254941"/>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Is the level of shareholder dilution acceptable?</a:t>
              </a:r>
            </a:p>
          </p:txBody>
        </p:sp>
        <p:sp>
          <p:nvSpPr>
            <p:cNvPr id="101" name="Rectangle 100">
              <a:extLst>
                <a:ext uri="{FF2B5EF4-FFF2-40B4-BE49-F238E27FC236}">
                  <a16:creationId xmlns:a16="http://schemas.microsoft.com/office/drawing/2014/main" id="{96289BE2-35DF-FAD9-3697-7A8B011BD739}"/>
                </a:ext>
              </a:extLst>
            </p:cNvPr>
            <p:cNvSpPr/>
            <p:nvPr/>
          </p:nvSpPr>
          <p:spPr>
            <a:xfrm>
              <a:off x="1668281" y="3780765"/>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Does the company stack up well against its relative competitors?</a:t>
              </a:r>
            </a:p>
          </p:txBody>
        </p:sp>
        <p:sp>
          <p:nvSpPr>
            <p:cNvPr id="102" name="Rectangle 101">
              <a:extLst>
                <a:ext uri="{FF2B5EF4-FFF2-40B4-BE49-F238E27FC236}">
                  <a16:creationId xmlns:a16="http://schemas.microsoft.com/office/drawing/2014/main" id="{DDD41ED6-2F1B-F1D5-DDB1-77B00605D977}"/>
                </a:ext>
              </a:extLst>
            </p:cNvPr>
            <p:cNvSpPr/>
            <p:nvPr/>
          </p:nvSpPr>
          <p:spPr>
            <a:xfrm>
              <a:off x="1668281" y="4306589"/>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Does the company perform under a stress test?</a:t>
              </a:r>
            </a:p>
          </p:txBody>
        </p:sp>
        <p:sp>
          <p:nvSpPr>
            <p:cNvPr id="103" name="Rectangle 102">
              <a:extLst>
                <a:ext uri="{FF2B5EF4-FFF2-40B4-BE49-F238E27FC236}">
                  <a16:creationId xmlns:a16="http://schemas.microsoft.com/office/drawing/2014/main" id="{D54EA1A0-2EEF-D0C2-F50D-2BD2079187F8}"/>
                </a:ext>
              </a:extLst>
            </p:cNvPr>
            <p:cNvSpPr/>
            <p:nvPr/>
          </p:nvSpPr>
          <p:spPr>
            <a:xfrm>
              <a:off x="1167539" y="4828958"/>
              <a:ext cx="36000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b="0" i="0" u="none" strike="noStrike" dirty="0">
                  <a:solidFill>
                    <a:schemeClr val="bg1"/>
                  </a:solidFill>
                  <a:effectLst/>
                  <a:latin typeface="Candara" panose="020E0502030303020204" pitchFamily="34" charset="0"/>
                </a:rPr>
                <a:t>✔</a:t>
              </a:r>
              <a:endParaRPr lang="en-CA" dirty="0">
                <a:solidFill>
                  <a:schemeClr val="bg1"/>
                </a:solidFill>
              </a:endParaRPr>
            </a:p>
          </p:txBody>
        </p:sp>
        <p:sp>
          <p:nvSpPr>
            <p:cNvPr id="104" name="Rectangle 103">
              <a:extLst>
                <a:ext uri="{FF2B5EF4-FFF2-40B4-BE49-F238E27FC236}">
                  <a16:creationId xmlns:a16="http://schemas.microsoft.com/office/drawing/2014/main" id="{66DA26BD-68FA-96C6-B00D-B5C3D79BADF5}"/>
                </a:ext>
              </a:extLst>
            </p:cNvPr>
            <p:cNvSpPr/>
            <p:nvPr/>
          </p:nvSpPr>
          <p:spPr>
            <a:xfrm>
              <a:off x="1668281" y="4828958"/>
              <a:ext cx="4589814"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CA" sz="1200" dirty="0">
                  <a:solidFill>
                    <a:schemeClr val="bg1"/>
                  </a:solidFill>
                </a:rPr>
                <a:t>Does the valuation of the company indicate that it's trading at a bargain?</a:t>
              </a:r>
            </a:p>
          </p:txBody>
        </p:sp>
      </p:grpSp>
      <p:cxnSp>
        <p:nvCxnSpPr>
          <p:cNvPr id="106" name="Straight Connector 105">
            <a:extLst>
              <a:ext uri="{FF2B5EF4-FFF2-40B4-BE49-F238E27FC236}">
                <a16:creationId xmlns:a16="http://schemas.microsoft.com/office/drawing/2014/main" id="{269FC94F-F278-F6ED-7C75-1699B2A49B30}"/>
              </a:ext>
            </a:extLst>
          </p:cNvPr>
          <p:cNvCxnSpPr/>
          <p:nvPr/>
        </p:nvCxnSpPr>
        <p:spPr>
          <a:xfrm>
            <a:off x="548243" y="1447800"/>
            <a:ext cx="526472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7" name="Rectangle 106">
            <a:extLst>
              <a:ext uri="{FF2B5EF4-FFF2-40B4-BE49-F238E27FC236}">
                <a16:creationId xmlns:a16="http://schemas.microsoft.com/office/drawing/2014/main" id="{F5EE2825-2258-A66B-69D5-0B5D8CF70227}"/>
              </a:ext>
            </a:extLst>
          </p:cNvPr>
          <p:cNvSpPr/>
          <p:nvPr/>
        </p:nvSpPr>
        <p:spPr>
          <a:xfrm>
            <a:off x="548243" y="1045029"/>
            <a:ext cx="5264727" cy="39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Technical Criteria</a:t>
            </a:r>
          </a:p>
        </p:txBody>
      </p:sp>
      <p:grpSp>
        <p:nvGrpSpPr>
          <p:cNvPr id="110" name="Group 109">
            <a:extLst>
              <a:ext uri="{FF2B5EF4-FFF2-40B4-BE49-F238E27FC236}">
                <a16:creationId xmlns:a16="http://schemas.microsoft.com/office/drawing/2014/main" id="{BB452E49-AF63-12E3-824B-CB4946D77C94}"/>
              </a:ext>
            </a:extLst>
          </p:cNvPr>
          <p:cNvGrpSpPr/>
          <p:nvPr/>
        </p:nvGrpSpPr>
        <p:grpSpPr>
          <a:xfrm>
            <a:off x="6204859" y="1042832"/>
            <a:ext cx="5553273" cy="402771"/>
            <a:chOff x="6204859" y="1045029"/>
            <a:chExt cx="5264727" cy="402771"/>
          </a:xfrm>
        </p:grpSpPr>
        <p:cxnSp>
          <p:nvCxnSpPr>
            <p:cNvPr id="108" name="Straight Connector 107">
              <a:extLst>
                <a:ext uri="{FF2B5EF4-FFF2-40B4-BE49-F238E27FC236}">
                  <a16:creationId xmlns:a16="http://schemas.microsoft.com/office/drawing/2014/main" id="{5CF37AE6-882D-C024-7E0C-4D829CD83FC6}"/>
                </a:ext>
              </a:extLst>
            </p:cNvPr>
            <p:cNvCxnSpPr/>
            <p:nvPr/>
          </p:nvCxnSpPr>
          <p:spPr>
            <a:xfrm>
              <a:off x="6204859" y="1447800"/>
              <a:ext cx="526472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9" name="Rectangle 108">
              <a:extLst>
                <a:ext uri="{FF2B5EF4-FFF2-40B4-BE49-F238E27FC236}">
                  <a16:creationId xmlns:a16="http://schemas.microsoft.com/office/drawing/2014/main" id="{8E2735E2-4FCB-A985-A8C3-6AE6C0C16CFB}"/>
                </a:ext>
              </a:extLst>
            </p:cNvPr>
            <p:cNvSpPr/>
            <p:nvPr/>
          </p:nvSpPr>
          <p:spPr>
            <a:xfrm>
              <a:off x="6204859" y="1045029"/>
              <a:ext cx="5264727" cy="39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Financial Criteria</a:t>
              </a:r>
            </a:p>
          </p:txBody>
        </p:sp>
      </p:grpSp>
      <p:sp>
        <p:nvSpPr>
          <p:cNvPr id="111" name="TextBox 110">
            <a:extLst>
              <a:ext uri="{FF2B5EF4-FFF2-40B4-BE49-F238E27FC236}">
                <a16:creationId xmlns:a16="http://schemas.microsoft.com/office/drawing/2014/main" id="{F1784A8E-B702-C5BF-CD5F-F4C2702FDAFF}"/>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496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E02945EC-6F26-181B-30E9-B15DD30E100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6F115D6-4047-F797-C379-B88985967B0C}"/>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46BEED-C916-733B-9ABA-B0C2F2064E6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2C52E6F9-66BC-D57D-E4FE-F198C7FD64D5}"/>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9CDFFE6A-1ED3-4003-9A1A-300221C8E6B8}"/>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98EC4CB7-EE9D-BB42-B24D-F8663717B64C}"/>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749DAE7E-AB84-A451-7130-B2E143045716}"/>
              </a:ext>
            </a:extLst>
          </p:cNvPr>
          <p:cNvSpPr txBox="1"/>
          <p:nvPr/>
        </p:nvSpPr>
        <p:spPr>
          <a:xfrm>
            <a:off x="113121" y="177445"/>
            <a:ext cx="12078879" cy="369332"/>
          </a:xfrm>
          <a:prstGeom prst="rect">
            <a:avLst/>
          </a:prstGeom>
          <a:noFill/>
        </p:spPr>
        <p:txBody>
          <a:bodyPr wrap="square" lIns="91440" tIns="45720" rIns="91440" bIns="45720" rtlCol="0" anchor="t">
            <a:spAutoFit/>
          </a:bodyPr>
          <a:lstStyle/>
          <a:p>
            <a:pPr>
              <a:defRPr/>
            </a:pPr>
            <a:r>
              <a:rPr lang="en-CA" dirty="0">
                <a:solidFill>
                  <a:prstClr val="white"/>
                </a:solidFill>
                <a:latin typeface="Aptos" panose="02110004020202020204"/>
              </a:rPr>
              <a:t>Technical Analysis</a:t>
            </a:r>
            <a:r>
              <a:rPr lang="en-CA">
                <a:solidFill>
                  <a:prstClr val="white"/>
                </a:solidFill>
                <a:latin typeface="Aptos" panose="02110004020202020204"/>
              </a:rPr>
              <a:t> – Advantages of Meridian Mining</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5CD25B29-F314-A21B-8C7E-D0279ED900FE}"/>
              </a:ext>
            </a:extLst>
          </p:cNvPr>
          <p:cNvGrpSpPr/>
          <p:nvPr/>
        </p:nvGrpSpPr>
        <p:grpSpPr>
          <a:xfrm>
            <a:off x="6966758" y="1025946"/>
            <a:ext cx="5116639" cy="4001562"/>
            <a:chOff x="6966758" y="1025946"/>
            <a:chExt cx="5116639" cy="4001562"/>
          </a:xfrm>
        </p:grpSpPr>
        <p:grpSp>
          <p:nvGrpSpPr>
            <p:cNvPr id="26" name="Group 25">
              <a:extLst>
                <a:ext uri="{FF2B5EF4-FFF2-40B4-BE49-F238E27FC236}">
                  <a16:creationId xmlns:a16="http://schemas.microsoft.com/office/drawing/2014/main" id="{F1EE7AC6-CE22-5B37-6DAD-D8CE26F6127C}"/>
                </a:ext>
              </a:extLst>
            </p:cNvPr>
            <p:cNvGrpSpPr/>
            <p:nvPr/>
          </p:nvGrpSpPr>
          <p:grpSpPr>
            <a:xfrm>
              <a:off x="6966853" y="1025946"/>
              <a:ext cx="5116544" cy="1976298"/>
              <a:chOff x="6556730" y="1025946"/>
              <a:chExt cx="5526674" cy="1976298"/>
            </a:xfrm>
          </p:grpSpPr>
          <p:sp>
            <p:nvSpPr>
              <p:cNvPr id="15" name="Rectangle 14">
                <a:extLst>
                  <a:ext uri="{FF2B5EF4-FFF2-40B4-BE49-F238E27FC236}">
                    <a16:creationId xmlns:a16="http://schemas.microsoft.com/office/drawing/2014/main" id="{CF8ABC96-EAB3-BD64-3224-89BF544DB291}"/>
                  </a:ext>
                </a:extLst>
              </p:cNvPr>
              <p:cNvSpPr/>
              <p:nvPr/>
            </p:nvSpPr>
            <p:spPr>
              <a:xfrm>
                <a:off x="11583681" y="235908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3</a:t>
                </a:r>
              </a:p>
            </p:txBody>
          </p:sp>
          <p:sp>
            <p:nvSpPr>
              <p:cNvPr id="16" name="Rectangle 15">
                <a:extLst>
                  <a:ext uri="{FF2B5EF4-FFF2-40B4-BE49-F238E27FC236}">
                    <a16:creationId xmlns:a16="http://schemas.microsoft.com/office/drawing/2014/main" id="{FF44725A-395D-9FEE-B7B0-E69D5012FEBA}"/>
                  </a:ext>
                </a:extLst>
              </p:cNvPr>
              <p:cNvSpPr/>
              <p:nvPr/>
            </p:nvSpPr>
            <p:spPr>
              <a:xfrm>
                <a:off x="11583784" y="169810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2</a:t>
                </a:r>
              </a:p>
            </p:txBody>
          </p:sp>
          <p:sp>
            <p:nvSpPr>
              <p:cNvPr id="17" name="Rectangle 16">
                <a:extLst>
                  <a:ext uri="{FF2B5EF4-FFF2-40B4-BE49-F238E27FC236}">
                    <a16:creationId xmlns:a16="http://schemas.microsoft.com/office/drawing/2014/main" id="{22E9A15C-A479-0390-9251-6FBC0A87A70E}"/>
                  </a:ext>
                </a:extLst>
              </p:cNvPr>
              <p:cNvSpPr/>
              <p:nvPr/>
            </p:nvSpPr>
            <p:spPr>
              <a:xfrm>
                <a:off x="11583681" y="104136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1</a:t>
                </a:r>
              </a:p>
            </p:txBody>
          </p:sp>
          <p:cxnSp>
            <p:nvCxnSpPr>
              <p:cNvPr id="18" name="Straight Connector 17">
                <a:extLst>
                  <a:ext uri="{FF2B5EF4-FFF2-40B4-BE49-F238E27FC236}">
                    <a16:creationId xmlns:a16="http://schemas.microsoft.com/office/drawing/2014/main" id="{24B9D7A1-69F3-F6DA-1355-CEE0EC517CE2}"/>
                  </a:ext>
                </a:extLst>
              </p:cNvPr>
              <p:cNvCxnSpPr/>
              <p:nvPr/>
            </p:nvCxnSpPr>
            <p:spPr>
              <a:xfrm flipV="1">
                <a:off x="11583681" y="235855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D292928-39A4-789D-0C99-ADD5AAF6B9FD}"/>
                  </a:ext>
                </a:extLst>
              </p:cNvPr>
              <p:cNvCxnSpPr>
                <a:cxnSpLocks/>
              </p:cNvCxnSpPr>
              <p:nvPr/>
            </p:nvCxnSpPr>
            <p:spPr>
              <a:xfrm flipV="1">
                <a:off x="11583681" y="169810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AF333B-8F3C-714E-BDA7-96434F5B5A4C}"/>
                  </a:ext>
                </a:extLst>
              </p:cNvPr>
              <p:cNvCxnSpPr>
                <a:cxnSpLocks/>
              </p:cNvCxnSpPr>
              <p:nvPr/>
            </p:nvCxnSpPr>
            <p:spPr>
              <a:xfrm flipV="1">
                <a:off x="11583681" y="104136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B221910-B497-2C21-9242-0775123F6685}"/>
                  </a:ext>
                </a:extLst>
              </p:cNvPr>
              <p:cNvSpPr/>
              <p:nvPr/>
            </p:nvSpPr>
            <p:spPr>
              <a:xfrm>
                <a:off x="6556730" y="102594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000" b="1">
                    <a:solidFill>
                      <a:schemeClr val="bg1"/>
                    </a:solidFill>
                  </a:rPr>
                  <a:t>High-Grade Initial Pit:</a:t>
                </a:r>
              </a:p>
              <a:p>
                <a:r>
                  <a:rPr lang="en-US" sz="1000">
                    <a:solidFill>
                      <a:srgbClr val="A0A0A0"/>
                    </a:solidFill>
                  </a:rPr>
                  <a:t>Hosting 3Mt of AuEq @ 2.5g/t the initial pit location offers quick cash flow that allows Meridian to achieve an industry leading payback period.</a:t>
                </a:r>
              </a:p>
            </p:txBody>
          </p:sp>
          <p:sp>
            <p:nvSpPr>
              <p:cNvPr id="23" name="Rectangle 22">
                <a:extLst>
                  <a:ext uri="{FF2B5EF4-FFF2-40B4-BE49-F238E27FC236}">
                    <a16:creationId xmlns:a16="http://schemas.microsoft.com/office/drawing/2014/main" id="{8F05C463-A71A-ECD6-C83B-9230F39C4426}"/>
                  </a:ext>
                </a:extLst>
              </p:cNvPr>
              <p:cNvSpPr/>
              <p:nvPr/>
            </p:nvSpPr>
            <p:spPr>
              <a:xfrm>
                <a:off x="6556730" y="169555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Near Surface Ore:</a:t>
                </a:r>
              </a:p>
              <a:p>
                <a:r>
                  <a:rPr lang="en-CA" sz="1000">
                    <a:solidFill>
                      <a:srgbClr val="939393"/>
                    </a:solidFill>
                  </a:rPr>
                  <a:t>The economically viable ore has been found in near surface deposits (VMS), which</a:t>
                </a:r>
              </a:p>
              <a:p>
                <a:r>
                  <a:rPr lang="en-CA" sz="1000">
                    <a:solidFill>
                      <a:srgbClr val="939393"/>
                    </a:solidFill>
                  </a:rPr>
                  <a:t>lower transportation costs and equipment wear. </a:t>
                </a:r>
              </a:p>
            </p:txBody>
          </p:sp>
          <p:sp>
            <p:nvSpPr>
              <p:cNvPr id="24" name="Rectangle 23">
                <a:extLst>
                  <a:ext uri="{FF2B5EF4-FFF2-40B4-BE49-F238E27FC236}">
                    <a16:creationId xmlns:a16="http://schemas.microsoft.com/office/drawing/2014/main" id="{904948C2-08EC-DCCC-82B7-4D70356B695D}"/>
                  </a:ext>
                </a:extLst>
              </p:cNvPr>
              <p:cNvSpPr/>
              <p:nvPr/>
            </p:nvSpPr>
            <p:spPr>
              <a:xfrm>
                <a:off x="6574772" y="235693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Metallurgical Diversity</a:t>
                </a:r>
                <a:br>
                  <a:rPr lang="en-CA" sz="1000"/>
                </a:br>
                <a:r>
                  <a:rPr lang="en-CA" sz="1000">
                    <a:solidFill>
                      <a:schemeClr val="bg2">
                        <a:lumMod val="75000"/>
                      </a:schemeClr>
                    </a:solidFill>
                  </a:rPr>
                  <a:t>The project is based on the Cabacal VMS belt, which is a highly diversified resource consisting  of Gold, Silver, Copper and Zinc assets</a:t>
                </a:r>
              </a:p>
            </p:txBody>
          </p:sp>
        </p:grpSp>
        <p:grpSp>
          <p:nvGrpSpPr>
            <p:cNvPr id="27" name="Group 26">
              <a:extLst>
                <a:ext uri="{FF2B5EF4-FFF2-40B4-BE49-F238E27FC236}">
                  <a16:creationId xmlns:a16="http://schemas.microsoft.com/office/drawing/2014/main" id="{18488A8E-5729-6477-5579-39CE651D4EDA}"/>
                </a:ext>
              </a:extLst>
            </p:cNvPr>
            <p:cNvGrpSpPr/>
            <p:nvPr/>
          </p:nvGrpSpPr>
          <p:grpSpPr>
            <a:xfrm>
              <a:off x="6966758" y="3051210"/>
              <a:ext cx="5116544" cy="1976298"/>
              <a:chOff x="6556730" y="1025946"/>
              <a:chExt cx="5526674" cy="1976298"/>
            </a:xfrm>
          </p:grpSpPr>
          <p:sp>
            <p:nvSpPr>
              <p:cNvPr id="28" name="Rectangle 27">
                <a:extLst>
                  <a:ext uri="{FF2B5EF4-FFF2-40B4-BE49-F238E27FC236}">
                    <a16:creationId xmlns:a16="http://schemas.microsoft.com/office/drawing/2014/main" id="{8BDB1E80-599C-4F90-2013-80C5C5E0057B}"/>
                  </a:ext>
                </a:extLst>
              </p:cNvPr>
              <p:cNvSpPr/>
              <p:nvPr/>
            </p:nvSpPr>
            <p:spPr>
              <a:xfrm>
                <a:off x="11583681" y="235908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6</a:t>
                </a:r>
              </a:p>
            </p:txBody>
          </p:sp>
          <p:sp>
            <p:nvSpPr>
              <p:cNvPr id="29" name="Rectangle 28">
                <a:extLst>
                  <a:ext uri="{FF2B5EF4-FFF2-40B4-BE49-F238E27FC236}">
                    <a16:creationId xmlns:a16="http://schemas.microsoft.com/office/drawing/2014/main" id="{E10D0032-787B-9C72-4B4A-EA20FCA10C50}"/>
                  </a:ext>
                </a:extLst>
              </p:cNvPr>
              <p:cNvSpPr/>
              <p:nvPr/>
            </p:nvSpPr>
            <p:spPr>
              <a:xfrm>
                <a:off x="11583784" y="169810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5</a:t>
                </a:r>
              </a:p>
            </p:txBody>
          </p:sp>
          <p:sp>
            <p:nvSpPr>
              <p:cNvPr id="30" name="Rectangle 29">
                <a:extLst>
                  <a:ext uri="{FF2B5EF4-FFF2-40B4-BE49-F238E27FC236}">
                    <a16:creationId xmlns:a16="http://schemas.microsoft.com/office/drawing/2014/main" id="{202A8AD5-CAD0-3518-F084-1928236939B6}"/>
                  </a:ext>
                </a:extLst>
              </p:cNvPr>
              <p:cNvSpPr/>
              <p:nvPr/>
            </p:nvSpPr>
            <p:spPr>
              <a:xfrm>
                <a:off x="11583681" y="104136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4</a:t>
                </a:r>
              </a:p>
            </p:txBody>
          </p:sp>
          <p:cxnSp>
            <p:nvCxnSpPr>
              <p:cNvPr id="33" name="Straight Connector 32">
                <a:extLst>
                  <a:ext uri="{FF2B5EF4-FFF2-40B4-BE49-F238E27FC236}">
                    <a16:creationId xmlns:a16="http://schemas.microsoft.com/office/drawing/2014/main" id="{47F64406-B06D-FBBB-4C6A-0590F24AFB46}"/>
                  </a:ext>
                </a:extLst>
              </p:cNvPr>
              <p:cNvCxnSpPr/>
              <p:nvPr/>
            </p:nvCxnSpPr>
            <p:spPr>
              <a:xfrm flipV="1">
                <a:off x="11583681" y="235855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253A45D-7345-353A-8F5B-67CB2FECCBFF}"/>
                  </a:ext>
                </a:extLst>
              </p:cNvPr>
              <p:cNvCxnSpPr>
                <a:cxnSpLocks/>
              </p:cNvCxnSpPr>
              <p:nvPr/>
            </p:nvCxnSpPr>
            <p:spPr>
              <a:xfrm flipV="1">
                <a:off x="11583681" y="169810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55280DF-B63C-2669-6211-9A8328CE6391}"/>
                  </a:ext>
                </a:extLst>
              </p:cNvPr>
              <p:cNvCxnSpPr>
                <a:cxnSpLocks/>
              </p:cNvCxnSpPr>
              <p:nvPr/>
            </p:nvCxnSpPr>
            <p:spPr>
              <a:xfrm flipV="1">
                <a:off x="11583681" y="104136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8DFFDC6A-BE11-5CCF-7BA5-F9AB256D5663}"/>
                  </a:ext>
                </a:extLst>
              </p:cNvPr>
              <p:cNvSpPr/>
              <p:nvPr/>
            </p:nvSpPr>
            <p:spPr>
              <a:xfrm>
                <a:off x="6556730" y="102594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000" b="1">
                    <a:solidFill>
                      <a:schemeClr val="bg1"/>
                    </a:solidFill>
                  </a:rPr>
                  <a:t>Infrastructure Availability</a:t>
                </a:r>
                <a:endParaRPr lang="en-US">
                  <a:solidFill>
                    <a:schemeClr val="bg1"/>
                  </a:solidFill>
                </a:endParaRPr>
              </a:p>
              <a:p>
                <a:r>
                  <a:rPr lang="en-US" sz="1000">
                    <a:solidFill>
                      <a:srgbClr val="AEAEAE"/>
                    </a:solidFill>
                  </a:rPr>
                  <a:t>The Cabacal site has access to key utility infrastructure such as nearby power (hydro-electric dams), roads, and railways to support operations </a:t>
                </a:r>
              </a:p>
            </p:txBody>
          </p:sp>
          <p:sp>
            <p:nvSpPr>
              <p:cNvPr id="40" name="Rectangle 39">
                <a:extLst>
                  <a:ext uri="{FF2B5EF4-FFF2-40B4-BE49-F238E27FC236}">
                    <a16:creationId xmlns:a16="http://schemas.microsoft.com/office/drawing/2014/main" id="{F6A599C4-8509-4E17-08D7-BFA6A4432E48}"/>
                  </a:ext>
                </a:extLst>
              </p:cNvPr>
              <p:cNvSpPr/>
              <p:nvPr/>
            </p:nvSpPr>
            <p:spPr>
              <a:xfrm>
                <a:off x="6556730" y="169555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Tailings Storage and Processing:</a:t>
                </a:r>
              </a:p>
              <a:p>
                <a:r>
                  <a:rPr lang="en-CA" sz="1000">
                    <a:solidFill>
                      <a:srgbClr val="939393"/>
                    </a:solidFill>
                  </a:rPr>
                  <a:t>It has been established that the present tailings on-site will be reprocessed in the mill for gold recoveries, and a dry stack tailings structure will be used. </a:t>
                </a:r>
              </a:p>
            </p:txBody>
          </p:sp>
          <p:sp>
            <p:nvSpPr>
              <p:cNvPr id="41" name="Rectangle 40">
                <a:extLst>
                  <a:ext uri="{FF2B5EF4-FFF2-40B4-BE49-F238E27FC236}">
                    <a16:creationId xmlns:a16="http://schemas.microsoft.com/office/drawing/2014/main" id="{96FDC2A7-8B3C-CDC7-FB6E-1DF4D7B867D7}"/>
                  </a:ext>
                </a:extLst>
              </p:cNvPr>
              <p:cNvSpPr/>
              <p:nvPr/>
            </p:nvSpPr>
            <p:spPr>
              <a:xfrm>
                <a:off x="6574772" y="235693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Synergistic Projects:</a:t>
                </a:r>
                <a:endParaRPr lang="en-US" sz="1000">
                  <a:solidFill>
                    <a:schemeClr val="bg1"/>
                  </a:solidFill>
                </a:endParaRPr>
              </a:p>
              <a:p>
                <a:r>
                  <a:rPr lang="en-CA" sz="1000">
                    <a:solidFill>
                      <a:srgbClr val="939393"/>
                    </a:solidFill>
                  </a:rPr>
                  <a:t>Since Meridian ‘s properties are in close proximity to each other, they benefit from shared infrastructure (e.g. mill, hydroelectric dam, etc.)</a:t>
                </a:r>
                <a:endParaRPr lang="en-CA"/>
              </a:p>
            </p:txBody>
          </p:sp>
        </p:grpSp>
      </p:grpSp>
      <p:sp>
        <p:nvSpPr>
          <p:cNvPr id="42" name="TextBox 41">
            <a:extLst>
              <a:ext uri="{FF2B5EF4-FFF2-40B4-BE49-F238E27FC236}">
                <a16:creationId xmlns:a16="http://schemas.microsoft.com/office/drawing/2014/main" id="{94426C18-CC46-ECAB-CCB7-0D8F5BB90B5D}"/>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7" name="Picture 76" descr="A map of the mine&#10;&#10;AI-generated content may be incorrect.">
            <a:extLst>
              <a:ext uri="{FF2B5EF4-FFF2-40B4-BE49-F238E27FC236}">
                <a16:creationId xmlns:a16="http://schemas.microsoft.com/office/drawing/2014/main" id="{B147EC50-B178-A0E8-3BE4-15D8F65158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39" y="1055341"/>
            <a:ext cx="6131508" cy="4332126"/>
          </a:xfrm>
          <a:prstGeom prst="rect">
            <a:avLst/>
          </a:prstGeom>
          <a:ln w="38100">
            <a:solidFill>
              <a:schemeClr val="bg1"/>
            </a:solidFill>
          </a:ln>
        </p:spPr>
      </p:pic>
      <p:grpSp>
        <p:nvGrpSpPr>
          <p:cNvPr id="11" name="Group 10">
            <a:extLst>
              <a:ext uri="{FF2B5EF4-FFF2-40B4-BE49-F238E27FC236}">
                <a16:creationId xmlns:a16="http://schemas.microsoft.com/office/drawing/2014/main" id="{A19BE2E6-74D5-0D96-078E-2BB75AAC9D38}"/>
              </a:ext>
            </a:extLst>
          </p:cNvPr>
          <p:cNvGrpSpPr/>
          <p:nvPr/>
        </p:nvGrpSpPr>
        <p:grpSpPr>
          <a:xfrm>
            <a:off x="7513412" y="5072151"/>
            <a:ext cx="3311284" cy="744300"/>
            <a:chOff x="688070" y="5071552"/>
            <a:chExt cx="3311284" cy="744300"/>
          </a:xfrm>
        </p:grpSpPr>
        <p:sp>
          <p:nvSpPr>
            <p:cNvPr id="5" name="Oval 4">
              <a:extLst>
                <a:ext uri="{FF2B5EF4-FFF2-40B4-BE49-F238E27FC236}">
                  <a16:creationId xmlns:a16="http://schemas.microsoft.com/office/drawing/2014/main" id="{5C439070-1F2E-33FE-5D71-9FE61BD518E0}"/>
                </a:ext>
              </a:extLst>
            </p:cNvPr>
            <p:cNvSpPr/>
            <p:nvPr/>
          </p:nvSpPr>
          <p:spPr>
            <a:xfrm>
              <a:off x="688070" y="5071552"/>
              <a:ext cx="720000" cy="720000"/>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64FF00FB-A500-DB73-6EB2-4F38B2AEF7CD}"/>
                </a:ext>
              </a:extLst>
            </p:cNvPr>
            <p:cNvSpPr/>
            <p:nvPr/>
          </p:nvSpPr>
          <p:spPr>
            <a:xfrm>
              <a:off x="1551273" y="5083959"/>
              <a:ext cx="720000" cy="720000"/>
            </a:xfrm>
            <a:prstGeom prst="ellipse">
              <a:avLst/>
            </a:prstGeom>
            <a:blipFill>
              <a:blip r:embed="rId5"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F271EA39-54F6-5070-7342-E6A7FC090623}"/>
                </a:ext>
              </a:extLst>
            </p:cNvPr>
            <p:cNvSpPr/>
            <p:nvPr/>
          </p:nvSpPr>
          <p:spPr>
            <a:xfrm>
              <a:off x="2416151" y="5085061"/>
              <a:ext cx="720000" cy="720000"/>
            </a:xfrm>
            <a:prstGeom prst="ellipse">
              <a:avLst/>
            </a:prstGeom>
            <a:blipFill>
              <a:blip r:embed="rId6"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B3392F5D-1046-BFDE-AD93-ECC97857C0B2}"/>
                </a:ext>
              </a:extLst>
            </p:cNvPr>
            <p:cNvSpPr/>
            <p:nvPr/>
          </p:nvSpPr>
          <p:spPr>
            <a:xfrm>
              <a:off x="3279354" y="5095852"/>
              <a:ext cx="720000" cy="720000"/>
            </a:xfrm>
            <a:prstGeom prst="ellipse">
              <a:avLst/>
            </a:prstGeom>
            <a:blipFill>
              <a:blip r:embed="rId7"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4528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5E826036-0A5B-37B4-DC8A-407F067F440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0EF9EF4-D63A-F54E-A4A7-9AC3DACC8DD7}"/>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11DB159C-8CBA-217F-AA6F-4D92D95DFADC}"/>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74568812-EB52-4861-209B-7A2CCFC506A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F6BC0A2B-5330-5800-A74A-F1BD5ADB5E93}"/>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7BEE886C-FB4F-B114-9853-C4AA380488CA}"/>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CDB8EF42-5D48-BAC1-F6B1-163331880877}"/>
              </a:ext>
            </a:extLst>
          </p:cNvPr>
          <p:cNvSpPr txBox="1"/>
          <p:nvPr/>
        </p:nvSpPr>
        <p:spPr>
          <a:xfrm>
            <a:off x="113122" y="177445"/>
            <a:ext cx="4618708" cy="369332"/>
          </a:xfrm>
          <a:prstGeom prst="rect">
            <a:avLst/>
          </a:prstGeom>
          <a:noFill/>
        </p:spPr>
        <p:txBody>
          <a:bodyPr wrap="square" lIns="91440" tIns="45720" rIns="91440" bIns="45720" rtlCol="0" anchor="t">
            <a:spAutoFit/>
          </a:bodyPr>
          <a:lstStyle/>
          <a:p>
            <a:pPr>
              <a:defRPr/>
            </a:pPr>
            <a:r>
              <a:rPr lang="en-CA" dirty="0">
                <a:solidFill>
                  <a:prstClr val="white"/>
                </a:solidFill>
                <a:latin typeface="Aptos" panose="02110004020202020204"/>
              </a:rPr>
              <a:t>Meridian Project Geology</a:t>
            </a:r>
            <a:endParaRPr lang="en-US" dirty="0">
              <a:solidFill>
                <a:prstClr val="white"/>
              </a:solidFill>
              <a:ea typeface="+mn-ea"/>
              <a:cs typeface="+mn-cs"/>
            </a:endParaRPr>
          </a:p>
        </p:txBody>
      </p:sp>
      <p:sp>
        <p:nvSpPr>
          <p:cNvPr id="7" name="Rectangle 6">
            <a:extLst>
              <a:ext uri="{FF2B5EF4-FFF2-40B4-BE49-F238E27FC236}">
                <a16:creationId xmlns:a16="http://schemas.microsoft.com/office/drawing/2014/main" id="{C1CAF823-A108-0DE8-0719-6141E4C04FA3}"/>
              </a:ext>
            </a:extLst>
          </p:cNvPr>
          <p:cNvSpPr/>
          <p:nvPr/>
        </p:nvSpPr>
        <p:spPr>
          <a:xfrm>
            <a:off x="714375" y="927965"/>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rPr>
              <a:t>Cabacal Geology Map</a:t>
            </a:r>
          </a:p>
        </p:txBody>
      </p:sp>
      <p:pic>
        <p:nvPicPr>
          <p:cNvPr id="4" name="Picture 3" descr="A map of geological features&#10;&#10;AI-generated content may be incorrect.">
            <a:extLst>
              <a:ext uri="{FF2B5EF4-FFF2-40B4-BE49-F238E27FC236}">
                <a16:creationId xmlns:a16="http://schemas.microsoft.com/office/drawing/2014/main" id="{3CFD7BA6-D137-1B39-77F5-4BC4F07D9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4" y="1417484"/>
            <a:ext cx="5541077" cy="3972708"/>
          </a:xfrm>
          <a:prstGeom prst="rect">
            <a:avLst/>
          </a:prstGeom>
          <a:ln>
            <a:solidFill>
              <a:schemeClr val="bg1"/>
            </a:solidFill>
          </a:ln>
        </p:spPr>
      </p:pic>
      <p:sp>
        <p:nvSpPr>
          <p:cNvPr id="18" name="Rectangle 17">
            <a:extLst>
              <a:ext uri="{FF2B5EF4-FFF2-40B4-BE49-F238E27FC236}">
                <a16:creationId xmlns:a16="http://schemas.microsoft.com/office/drawing/2014/main" id="{55777F53-5DBC-630B-F497-8E4985B0ACD8}"/>
              </a:ext>
            </a:extLst>
          </p:cNvPr>
          <p:cNvSpPr/>
          <p:nvPr/>
        </p:nvSpPr>
        <p:spPr>
          <a:xfrm>
            <a:off x="6532696" y="927964"/>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rPr>
              <a:t>VMS Deposit</a:t>
            </a:r>
            <a:endParaRPr lang="en-US" dirty="0"/>
          </a:p>
        </p:txBody>
      </p:sp>
      <p:grpSp>
        <p:nvGrpSpPr>
          <p:cNvPr id="40" name="Group 39">
            <a:extLst>
              <a:ext uri="{FF2B5EF4-FFF2-40B4-BE49-F238E27FC236}">
                <a16:creationId xmlns:a16="http://schemas.microsoft.com/office/drawing/2014/main" id="{4BBD071B-8F0D-067C-4205-C148ABCBE926}"/>
              </a:ext>
            </a:extLst>
          </p:cNvPr>
          <p:cNvGrpSpPr/>
          <p:nvPr/>
        </p:nvGrpSpPr>
        <p:grpSpPr>
          <a:xfrm>
            <a:off x="6535789" y="3718899"/>
            <a:ext cx="5530292" cy="2015528"/>
            <a:chOff x="199125" y="932226"/>
            <a:chExt cx="7597784" cy="1899291"/>
          </a:xfrm>
        </p:grpSpPr>
        <p:sp>
          <p:nvSpPr>
            <p:cNvPr id="21" name="Rectangle 20">
              <a:extLst>
                <a:ext uri="{FF2B5EF4-FFF2-40B4-BE49-F238E27FC236}">
                  <a16:creationId xmlns:a16="http://schemas.microsoft.com/office/drawing/2014/main" id="{47FA5CE2-C9E4-B607-F758-B27F974594E8}"/>
                </a:ext>
              </a:extLst>
            </p:cNvPr>
            <p:cNvSpPr/>
            <p:nvPr/>
          </p:nvSpPr>
          <p:spPr>
            <a:xfrm>
              <a:off x="209934" y="932226"/>
              <a:ext cx="7576165" cy="534591"/>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PEA - Resources</a:t>
              </a:r>
              <a:endParaRPr lang="en-US" dirty="0"/>
            </a:p>
          </p:txBody>
        </p:sp>
        <p:sp>
          <p:nvSpPr>
            <p:cNvPr id="22" name="Rectangle 21">
              <a:extLst>
                <a:ext uri="{FF2B5EF4-FFF2-40B4-BE49-F238E27FC236}">
                  <a16:creationId xmlns:a16="http://schemas.microsoft.com/office/drawing/2014/main" id="{0A105C4A-8D50-6A94-9063-1F154656D3F5}"/>
                </a:ext>
              </a:extLst>
            </p:cNvPr>
            <p:cNvSpPr/>
            <p:nvPr/>
          </p:nvSpPr>
          <p:spPr>
            <a:xfrm>
              <a:off x="209934" y="1589789"/>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200" dirty="0">
                  <a:solidFill>
                    <a:prstClr val="white"/>
                  </a:solidFill>
                  <a:latin typeface="Aptos" panose="02110004020202020204"/>
                </a:rPr>
                <a:t>Category</a:t>
              </a:r>
              <a:endParaRPr lang="en-US" dirty="0">
                <a:ea typeface="+mn-ea"/>
                <a:cs typeface="+mn-cs"/>
              </a:endParaRPr>
            </a:p>
          </p:txBody>
        </p:sp>
        <p:sp>
          <p:nvSpPr>
            <p:cNvPr id="23" name="Rectangle 22">
              <a:extLst>
                <a:ext uri="{FF2B5EF4-FFF2-40B4-BE49-F238E27FC236}">
                  <a16:creationId xmlns:a16="http://schemas.microsoft.com/office/drawing/2014/main" id="{53CEC60E-F56D-D227-006E-BECF65A3B09B}"/>
                </a:ext>
              </a:extLst>
            </p:cNvPr>
            <p:cNvSpPr/>
            <p:nvPr/>
          </p:nvSpPr>
          <p:spPr>
            <a:xfrm>
              <a:off x="2751157" y="1584075"/>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Au (g/t)</a:t>
              </a:r>
              <a:endParaRPr lang="en-US" dirty="0">
                <a:solidFill>
                  <a:prstClr val="white"/>
                </a:solidFill>
                <a:ea typeface="+mn-ea"/>
                <a:cs typeface="+mn-cs"/>
              </a:endParaRPr>
            </a:p>
          </p:txBody>
        </p:sp>
        <p:sp>
          <p:nvSpPr>
            <p:cNvPr id="24" name="Rectangle 23">
              <a:extLst>
                <a:ext uri="{FF2B5EF4-FFF2-40B4-BE49-F238E27FC236}">
                  <a16:creationId xmlns:a16="http://schemas.microsoft.com/office/drawing/2014/main" id="{86FF7F0C-C24A-63A9-169A-4BCC5E65E370}"/>
                </a:ext>
              </a:extLst>
            </p:cNvPr>
            <p:cNvSpPr/>
            <p:nvPr/>
          </p:nvSpPr>
          <p:spPr>
            <a:xfrm>
              <a:off x="1499018" y="1584075"/>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a:lnSpc>
                  <a:spcPct val="100000"/>
                </a:lnSpc>
                <a:spcBef>
                  <a:spcPts val="0"/>
                </a:spcBef>
                <a:spcAft>
                  <a:spcPts val="0"/>
                </a:spcAft>
                <a:buNone/>
                <a:tabLst/>
                <a:defRPr/>
              </a:pPr>
              <a:r>
                <a:rPr lang="en-CA" sz="1200" dirty="0">
                  <a:solidFill>
                    <a:prstClr val="white"/>
                  </a:solidFill>
                  <a:latin typeface="Aptos" panose="02110004020202020204"/>
                </a:rPr>
                <a:t>Mt</a:t>
              </a:r>
              <a:endParaRPr lang="en-US" dirty="0">
                <a:ea typeface="+mn-ea"/>
                <a:cs typeface="+mn-cs"/>
              </a:endParaRPr>
            </a:p>
          </p:txBody>
        </p:sp>
        <p:sp>
          <p:nvSpPr>
            <p:cNvPr id="25" name="Rectangle 24">
              <a:extLst>
                <a:ext uri="{FF2B5EF4-FFF2-40B4-BE49-F238E27FC236}">
                  <a16:creationId xmlns:a16="http://schemas.microsoft.com/office/drawing/2014/main" id="{66FB10E0-D5F7-8EBE-2891-7E318851E48F}"/>
                </a:ext>
              </a:extLst>
            </p:cNvPr>
            <p:cNvSpPr/>
            <p:nvPr/>
          </p:nvSpPr>
          <p:spPr>
            <a:xfrm>
              <a:off x="209934" y="2024772"/>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Indicated</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41123F1A-0926-908C-D943-47F964CE4C21}"/>
                </a:ext>
              </a:extLst>
            </p:cNvPr>
            <p:cNvSpPr/>
            <p:nvPr/>
          </p:nvSpPr>
          <p:spPr>
            <a:xfrm>
              <a:off x="2751157" y="2019058"/>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0.64</a:t>
              </a:r>
            </a:p>
          </p:txBody>
        </p:sp>
        <p:sp>
          <p:nvSpPr>
            <p:cNvPr id="27" name="Rectangle 26">
              <a:extLst>
                <a:ext uri="{FF2B5EF4-FFF2-40B4-BE49-F238E27FC236}">
                  <a16:creationId xmlns:a16="http://schemas.microsoft.com/office/drawing/2014/main" id="{6F956EC4-81D1-938F-8E57-E8FF6EBB0E0C}"/>
                </a:ext>
              </a:extLst>
            </p:cNvPr>
            <p:cNvSpPr/>
            <p:nvPr/>
          </p:nvSpPr>
          <p:spPr>
            <a:xfrm>
              <a:off x="1499018" y="2019058"/>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52.9</a:t>
              </a:r>
            </a:p>
          </p:txBody>
        </p:sp>
        <p:sp>
          <p:nvSpPr>
            <p:cNvPr id="28" name="Rectangle 27">
              <a:extLst>
                <a:ext uri="{FF2B5EF4-FFF2-40B4-BE49-F238E27FC236}">
                  <a16:creationId xmlns:a16="http://schemas.microsoft.com/office/drawing/2014/main" id="{A2064F59-CBCC-F611-9DFC-3EF9CD36C1F1}"/>
                </a:ext>
              </a:extLst>
            </p:cNvPr>
            <p:cNvSpPr/>
            <p:nvPr/>
          </p:nvSpPr>
          <p:spPr>
            <a:xfrm>
              <a:off x="4030742" y="1584444"/>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prstClr val="white"/>
                  </a:solidFill>
                  <a:latin typeface="Aptos" panose="02110004020202020204"/>
                </a:rPr>
                <a:t>Cu (%)</a:t>
              </a:r>
              <a:endParaRPr lang="en-US" dirty="0">
                <a:solidFill>
                  <a:prstClr val="white"/>
                </a:solidFill>
                <a:ea typeface="+mn-ea"/>
                <a:cs typeface="+mn-cs"/>
              </a:endParaRPr>
            </a:p>
          </p:txBody>
        </p:sp>
        <p:sp>
          <p:nvSpPr>
            <p:cNvPr id="29" name="Rectangle 28">
              <a:extLst>
                <a:ext uri="{FF2B5EF4-FFF2-40B4-BE49-F238E27FC236}">
                  <a16:creationId xmlns:a16="http://schemas.microsoft.com/office/drawing/2014/main" id="{2E80B9DD-FFBE-33C1-C962-6F8FEC24E696}"/>
                </a:ext>
              </a:extLst>
            </p:cNvPr>
            <p:cNvSpPr/>
            <p:nvPr/>
          </p:nvSpPr>
          <p:spPr>
            <a:xfrm>
              <a:off x="6571965" y="1578730"/>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AuEq (Moz)</a:t>
              </a:r>
            </a:p>
          </p:txBody>
        </p:sp>
        <p:sp>
          <p:nvSpPr>
            <p:cNvPr id="30" name="Rectangle 29">
              <a:extLst>
                <a:ext uri="{FF2B5EF4-FFF2-40B4-BE49-F238E27FC236}">
                  <a16:creationId xmlns:a16="http://schemas.microsoft.com/office/drawing/2014/main" id="{C441BCE9-00F7-60EB-9514-89CA9B858917}"/>
                </a:ext>
              </a:extLst>
            </p:cNvPr>
            <p:cNvSpPr/>
            <p:nvPr/>
          </p:nvSpPr>
          <p:spPr>
            <a:xfrm>
              <a:off x="5319826" y="1578730"/>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 (Kt)</a:t>
              </a:r>
            </a:p>
          </p:txBody>
        </p:sp>
        <p:sp>
          <p:nvSpPr>
            <p:cNvPr id="31" name="Rectangle 30">
              <a:extLst>
                <a:ext uri="{FF2B5EF4-FFF2-40B4-BE49-F238E27FC236}">
                  <a16:creationId xmlns:a16="http://schemas.microsoft.com/office/drawing/2014/main" id="{454D1374-7E86-DB41-8A2F-34EC90EC8C2A}"/>
                </a:ext>
              </a:extLst>
            </p:cNvPr>
            <p:cNvSpPr/>
            <p:nvPr/>
          </p:nvSpPr>
          <p:spPr>
            <a:xfrm>
              <a:off x="4030742" y="2019605"/>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0.32</a:t>
              </a:r>
            </a:p>
          </p:txBody>
        </p:sp>
        <p:sp>
          <p:nvSpPr>
            <p:cNvPr id="32" name="Rectangle 31">
              <a:extLst>
                <a:ext uri="{FF2B5EF4-FFF2-40B4-BE49-F238E27FC236}">
                  <a16:creationId xmlns:a16="http://schemas.microsoft.com/office/drawing/2014/main" id="{6E665514-4284-81E0-EA17-556306A8E00D}"/>
                </a:ext>
              </a:extLst>
            </p:cNvPr>
            <p:cNvSpPr/>
            <p:nvPr/>
          </p:nvSpPr>
          <p:spPr>
            <a:xfrm>
              <a:off x="6571965" y="2013891"/>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1.8</a:t>
              </a:r>
            </a:p>
          </p:txBody>
        </p:sp>
        <p:sp>
          <p:nvSpPr>
            <p:cNvPr id="33" name="Rectangle 32">
              <a:extLst>
                <a:ext uri="{FF2B5EF4-FFF2-40B4-BE49-F238E27FC236}">
                  <a16:creationId xmlns:a16="http://schemas.microsoft.com/office/drawing/2014/main" id="{993975D4-ACD7-1591-FB7E-7AF853D5E517}"/>
                </a:ext>
              </a:extLst>
            </p:cNvPr>
            <p:cNvSpPr/>
            <p:nvPr/>
          </p:nvSpPr>
          <p:spPr>
            <a:xfrm>
              <a:off x="5319826" y="2013891"/>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168</a:t>
              </a:r>
            </a:p>
          </p:txBody>
        </p:sp>
        <p:sp>
          <p:nvSpPr>
            <p:cNvPr id="34" name="Rectangle 33">
              <a:extLst>
                <a:ext uri="{FF2B5EF4-FFF2-40B4-BE49-F238E27FC236}">
                  <a16:creationId xmlns:a16="http://schemas.microsoft.com/office/drawing/2014/main" id="{AAA1D4EE-3220-6E3F-75AE-DF162ABB7B51}"/>
                </a:ext>
              </a:extLst>
            </p:cNvPr>
            <p:cNvSpPr/>
            <p:nvPr/>
          </p:nvSpPr>
          <p:spPr>
            <a:xfrm>
              <a:off x="199125" y="2478729"/>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Inferred</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545279B3-16F8-381E-EF59-734EE2488371}"/>
                </a:ext>
              </a:extLst>
            </p:cNvPr>
            <p:cNvSpPr/>
            <p:nvPr/>
          </p:nvSpPr>
          <p:spPr>
            <a:xfrm>
              <a:off x="2740348" y="2473015"/>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0.68</a:t>
              </a:r>
            </a:p>
          </p:txBody>
        </p:sp>
        <p:sp>
          <p:nvSpPr>
            <p:cNvPr id="36" name="Rectangle 35">
              <a:extLst>
                <a:ext uri="{FF2B5EF4-FFF2-40B4-BE49-F238E27FC236}">
                  <a16:creationId xmlns:a16="http://schemas.microsoft.com/office/drawing/2014/main" id="{256E2084-6590-2BAC-AB83-25E496F04FDD}"/>
                </a:ext>
              </a:extLst>
            </p:cNvPr>
            <p:cNvSpPr/>
            <p:nvPr/>
          </p:nvSpPr>
          <p:spPr>
            <a:xfrm>
              <a:off x="1488209" y="2473015"/>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10.3</a:t>
              </a:r>
            </a:p>
          </p:txBody>
        </p:sp>
        <p:sp>
          <p:nvSpPr>
            <p:cNvPr id="37" name="Rectangle 36">
              <a:extLst>
                <a:ext uri="{FF2B5EF4-FFF2-40B4-BE49-F238E27FC236}">
                  <a16:creationId xmlns:a16="http://schemas.microsoft.com/office/drawing/2014/main" id="{018F8546-96E6-989E-AC2A-DF63A063897C}"/>
                </a:ext>
              </a:extLst>
            </p:cNvPr>
            <p:cNvSpPr/>
            <p:nvPr/>
          </p:nvSpPr>
          <p:spPr>
            <a:xfrm>
              <a:off x="4019933" y="2473562"/>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0.24</a:t>
              </a:r>
            </a:p>
          </p:txBody>
        </p:sp>
        <p:sp>
          <p:nvSpPr>
            <p:cNvPr id="38" name="Rectangle 37">
              <a:extLst>
                <a:ext uri="{FF2B5EF4-FFF2-40B4-BE49-F238E27FC236}">
                  <a16:creationId xmlns:a16="http://schemas.microsoft.com/office/drawing/2014/main" id="{4DD69C21-85A9-5DE7-FF6E-E855DB19DEE8}"/>
                </a:ext>
              </a:extLst>
            </p:cNvPr>
            <p:cNvSpPr/>
            <p:nvPr/>
          </p:nvSpPr>
          <p:spPr>
            <a:xfrm>
              <a:off x="6561156" y="2467848"/>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0.3</a:t>
              </a:r>
            </a:p>
          </p:txBody>
        </p:sp>
        <p:sp>
          <p:nvSpPr>
            <p:cNvPr id="39" name="Rectangle 38">
              <a:extLst>
                <a:ext uri="{FF2B5EF4-FFF2-40B4-BE49-F238E27FC236}">
                  <a16:creationId xmlns:a16="http://schemas.microsoft.com/office/drawing/2014/main" id="{63E50C38-1428-BB07-2A0C-73621516DE28}"/>
                </a:ext>
              </a:extLst>
            </p:cNvPr>
            <p:cNvSpPr/>
            <p:nvPr/>
          </p:nvSpPr>
          <p:spPr>
            <a:xfrm>
              <a:off x="5309017" y="2467848"/>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24.5</a:t>
              </a:r>
            </a:p>
          </p:txBody>
        </p:sp>
      </p:grpSp>
      <p:pic>
        <p:nvPicPr>
          <p:cNvPr id="41" name="Picture 40">
            <a:extLst>
              <a:ext uri="{FF2B5EF4-FFF2-40B4-BE49-F238E27FC236}">
                <a16:creationId xmlns:a16="http://schemas.microsoft.com/office/drawing/2014/main" id="{0E9FB45D-8B41-FE62-94C7-DDCA36A8F08A}"/>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532696" y="1296935"/>
            <a:ext cx="5478101" cy="2255709"/>
          </a:xfrm>
          <a:prstGeom prst="rect">
            <a:avLst/>
          </a:prstGeom>
          <a:ln>
            <a:solidFill>
              <a:schemeClr val="bg1"/>
            </a:solidFill>
          </a:ln>
        </p:spPr>
      </p:pic>
      <p:sp>
        <p:nvSpPr>
          <p:cNvPr id="6" name="TextBox 5">
            <a:extLst>
              <a:ext uri="{FF2B5EF4-FFF2-40B4-BE49-F238E27FC236}">
                <a16:creationId xmlns:a16="http://schemas.microsoft.com/office/drawing/2014/main" id="{3FF9AF2C-CD8A-9480-80CE-ABF0A17C0A96}"/>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19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90F2408A-919F-BBFA-DB47-76C2BFA0F15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22945AF-316E-471F-5838-5DBC40A64337}"/>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2C386416-453E-70CC-0F19-6D54336098AC}"/>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FBF16E34-8FCB-6984-87CF-3300F0342A25}"/>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B38D5FB2-3145-BA35-1A01-93FD8526091B}"/>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C0CE361C-356B-570F-2D34-8B3A2FD816D5}"/>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72EC3B3E-7B07-5343-788A-45C94A64596D}"/>
              </a:ext>
            </a:extLst>
          </p:cNvPr>
          <p:cNvSpPr txBox="1"/>
          <p:nvPr/>
        </p:nvSpPr>
        <p:spPr>
          <a:xfrm>
            <a:off x="113121" y="177445"/>
            <a:ext cx="12078879" cy="369332"/>
          </a:xfrm>
          <a:prstGeom prst="rect">
            <a:avLst/>
          </a:prstGeom>
          <a:noFill/>
        </p:spPr>
        <p:txBody>
          <a:bodyPr wrap="square" lIns="91440" tIns="45720" rIns="91440" bIns="45720" rtlCol="0" anchor="t">
            <a:spAutoFit/>
          </a:bodyPr>
          <a:lstStyle/>
          <a:p>
            <a:pPr>
              <a:defRPr/>
            </a:pPr>
            <a:r>
              <a:rPr lang="en-CA">
                <a:solidFill>
                  <a:prstClr val="white"/>
                </a:solidFill>
                <a:latin typeface="Aptos" panose="02110004020202020204"/>
              </a:rPr>
              <a:t>Technical Analysis – Drilling</a:t>
            </a: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FAA08FD9-5078-4965-8164-222266F320D8}"/>
              </a:ext>
            </a:extLst>
          </p:cNvPr>
          <p:cNvSpPr/>
          <p:nvPr/>
        </p:nvSpPr>
        <p:spPr>
          <a:xfrm>
            <a:off x="6809658" y="2798495"/>
            <a:ext cx="4989962" cy="1393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CA" b="1">
                <a:solidFill>
                  <a:schemeClr val="bg1"/>
                </a:solidFill>
              </a:rPr>
              <a:t>Total Drilled Length</a:t>
            </a:r>
            <a:endParaRPr lang="en-US">
              <a:solidFill>
                <a:schemeClr val="bg1"/>
              </a:solidFill>
            </a:endParaRPr>
          </a:p>
          <a:p>
            <a:pPr algn="ctr"/>
            <a:r>
              <a:rPr lang="en-CA" b="1">
                <a:solidFill>
                  <a:schemeClr val="bg1"/>
                </a:solidFill>
              </a:rPr>
              <a:t>22,890 meters</a:t>
            </a:r>
            <a:endParaRPr lang="en-US" b="1">
              <a:solidFill>
                <a:schemeClr val="bg1"/>
              </a:solidFill>
            </a:endParaRPr>
          </a:p>
          <a:p>
            <a:pPr algn="ctr"/>
            <a:endParaRPr lang="en-CA" b="1">
              <a:solidFill>
                <a:schemeClr val="bg1"/>
              </a:solidFill>
            </a:endParaRPr>
          </a:p>
          <a:p>
            <a:pPr algn="ctr"/>
            <a:r>
              <a:rPr lang="en-CA" b="1">
                <a:solidFill>
                  <a:schemeClr val="bg1"/>
                </a:solidFill>
              </a:rPr>
              <a:t>Total Drill Holes</a:t>
            </a:r>
            <a:endParaRPr lang="en-US">
              <a:solidFill>
                <a:schemeClr val="bg1"/>
              </a:solidFill>
            </a:endParaRPr>
          </a:p>
          <a:p>
            <a:pPr algn="ctr"/>
            <a:r>
              <a:rPr lang="en-CA" b="1">
                <a:solidFill>
                  <a:schemeClr val="bg1"/>
                </a:solidFill>
              </a:rPr>
              <a:t>184</a:t>
            </a:r>
            <a:endParaRPr lang="en-CA"/>
          </a:p>
          <a:p>
            <a:pPr algn="ctr"/>
            <a:endParaRPr lang="en-CA" b="1">
              <a:solidFill>
                <a:schemeClr val="bg1"/>
              </a:solidFill>
            </a:endParaRPr>
          </a:p>
        </p:txBody>
      </p:sp>
      <p:sp>
        <p:nvSpPr>
          <p:cNvPr id="21" name="Rectangle 20">
            <a:extLst>
              <a:ext uri="{FF2B5EF4-FFF2-40B4-BE49-F238E27FC236}">
                <a16:creationId xmlns:a16="http://schemas.microsoft.com/office/drawing/2014/main" id="{131758E3-6F8D-27CF-453A-FCEE9B019D2D}"/>
              </a:ext>
            </a:extLst>
          </p:cNvPr>
          <p:cNvSpPr/>
          <p:nvPr/>
        </p:nvSpPr>
        <p:spPr>
          <a:xfrm>
            <a:off x="6810454" y="1503653"/>
            <a:ext cx="4989963" cy="11021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2021-2022 Drilling Campaign</a:t>
            </a:r>
          </a:p>
          <a:p>
            <a:r>
              <a:rPr lang="en-CA" sz="1000">
                <a:solidFill>
                  <a:srgbClr val="AEAEAE"/>
                </a:solidFill>
              </a:rPr>
              <a:t>Goal was to validate the historical database from previous drilling activities. </a:t>
            </a:r>
          </a:p>
          <a:p>
            <a:pPr marL="171450" indent="-171450">
              <a:buFont typeface="Arial"/>
              <a:buChar char="•"/>
            </a:pPr>
            <a:r>
              <a:rPr lang="en-CA" sz="1000">
                <a:solidFill>
                  <a:srgbClr val="AEAEAE"/>
                </a:solidFill>
              </a:rPr>
              <a:t>Twin drill holes to avoid "nugget effect"</a:t>
            </a:r>
          </a:p>
          <a:p>
            <a:pPr marL="171450" indent="-171450">
              <a:buFont typeface="Arial"/>
              <a:buChar char="•"/>
            </a:pPr>
            <a:r>
              <a:rPr lang="en-CA" sz="1000">
                <a:solidFill>
                  <a:srgbClr val="AEAEAE"/>
                </a:solidFill>
              </a:rPr>
              <a:t>Infill holes to improve knowledge of resource, especially in known higher grade regions</a:t>
            </a:r>
          </a:p>
          <a:p>
            <a:pPr marL="171450" indent="-171450">
              <a:buFont typeface="Arial"/>
              <a:buChar char="•"/>
            </a:pPr>
            <a:r>
              <a:rPr lang="en-CA" sz="1000">
                <a:solidFill>
                  <a:srgbClr val="AEAEAE"/>
                </a:solidFill>
              </a:rPr>
              <a:t>Extension of exploration holes to further delineate the extents of the mineralization</a:t>
            </a:r>
          </a:p>
          <a:p>
            <a:pPr marL="171450" indent="-171450">
              <a:buFont typeface="Arial"/>
              <a:buChar char="•"/>
            </a:pPr>
            <a:endParaRPr lang="en-CA" sz="1000">
              <a:solidFill>
                <a:srgbClr val="AEAEAE"/>
              </a:solidFill>
            </a:endParaRPr>
          </a:p>
          <a:p>
            <a:r>
              <a:rPr lang="en-CA" sz="1000">
                <a:solidFill>
                  <a:srgbClr val="939393"/>
                </a:solidFill>
              </a:rPr>
              <a:t> </a:t>
            </a:r>
          </a:p>
        </p:txBody>
      </p:sp>
      <p:sp>
        <p:nvSpPr>
          <p:cNvPr id="22" name="Rectangle 21">
            <a:extLst>
              <a:ext uri="{FF2B5EF4-FFF2-40B4-BE49-F238E27FC236}">
                <a16:creationId xmlns:a16="http://schemas.microsoft.com/office/drawing/2014/main" id="{AFFCBB39-DFC6-1D9E-C8BC-8F16A45522C9}"/>
              </a:ext>
            </a:extLst>
          </p:cNvPr>
          <p:cNvSpPr/>
          <p:nvPr/>
        </p:nvSpPr>
        <p:spPr>
          <a:xfrm>
            <a:off x="6802415" y="4374828"/>
            <a:ext cx="5140482" cy="955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Ongoing Exploration and Drilling</a:t>
            </a:r>
          </a:p>
          <a:p>
            <a:r>
              <a:rPr lang="en-CA" sz="1000">
                <a:solidFill>
                  <a:srgbClr val="AEAEAE"/>
                </a:solidFill>
              </a:rPr>
              <a:t>Ongoing exploration  of the 10km region of </a:t>
            </a:r>
            <a:r>
              <a:rPr lang="en-CA" sz="1000" err="1">
                <a:solidFill>
                  <a:srgbClr val="AEAEAE"/>
                </a:solidFill>
              </a:rPr>
              <a:t>Cabacal</a:t>
            </a:r>
            <a:r>
              <a:rPr lang="en-CA" sz="1000">
                <a:solidFill>
                  <a:srgbClr val="AEAEAE"/>
                </a:solidFill>
              </a:rPr>
              <a:t> and Santa Helena will be focused on decreasing the drill hole spacing, especially in known high grade areas. Additional exploration of the Santa Helena deposit will be important to proceed with plans for development.</a:t>
            </a:r>
          </a:p>
        </p:txBody>
      </p:sp>
      <p:sp>
        <p:nvSpPr>
          <p:cNvPr id="31" name="TextBox 30">
            <a:extLst>
              <a:ext uri="{FF2B5EF4-FFF2-40B4-BE49-F238E27FC236}">
                <a16:creationId xmlns:a16="http://schemas.microsoft.com/office/drawing/2014/main" id="{F8804D50-1F4C-A0D6-8349-55C06F085D3A}"/>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ea typeface="+mn-ea"/>
                <a:cs typeface="+mn-cs"/>
              </a:rPr>
              <a:t>Executive Summary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Overview          Investment Criteria           </a:t>
            </a:r>
            <a:r>
              <a:rPr lang="en-US" sz="1200">
                <a:solidFill>
                  <a:prstClr val="white"/>
                </a:solidFill>
                <a:latin typeface="Aptos Black" panose="020B0004020202020204" pitchFamily="34" charset="0"/>
              </a:rPr>
              <a:t>Technical Analysis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map of a mine&#10;&#10;AI-generated content may be incorrect.">
            <a:extLst>
              <a:ext uri="{FF2B5EF4-FFF2-40B4-BE49-F238E27FC236}">
                <a16:creationId xmlns:a16="http://schemas.microsoft.com/office/drawing/2014/main" id="{83F3A1A2-22FD-4997-83B9-E8FB9C671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874" y="1479608"/>
            <a:ext cx="6297757" cy="3632489"/>
          </a:xfrm>
          <a:prstGeom prst="rect">
            <a:avLst/>
          </a:prstGeom>
        </p:spPr>
      </p:pic>
    </p:spTree>
    <p:extLst>
      <p:ext uri="{BB962C8B-B14F-4D97-AF65-F5344CB8AC3E}">
        <p14:creationId xmlns:p14="http://schemas.microsoft.com/office/powerpoint/2010/main" val="20864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78FC2067-71CF-4D02-C4CC-AA7F23D29E50}"/>
            </a:ext>
          </a:extLst>
        </p:cNvPr>
        <p:cNvGrpSpPr/>
        <p:nvPr/>
      </p:nvGrpSpPr>
      <p:grpSpPr>
        <a:xfrm>
          <a:off x="0" y="0"/>
          <a:ext cx="0" cy="0"/>
          <a:chOff x="0" y="0"/>
          <a:chExt cx="0" cy="0"/>
        </a:xfrm>
      </p:grpSpPr>
      <p:pic>
        <p:nvPicPr>
          <p:cNvPr id="39" name="Picture 38" descr="A person in a suit smiling&#10;&#10;Description automatically generated">
            <a:extLst>
              <a:ext uri="{FF2B5EF4-FFF2-40B4-BE49-F238E27FC236}">
                <a16:creationId xmlns:a16="http://schemas.microsoft.com/office/drawing/2014/main" id="{826DA47F-7475-6F71-D85E-097499E8F5A3}"/>
              </a:ext>
            </a:extLst>
          </p:cNvPr>
          <p:cNvPicPr>
            <a:picLocks noChangeAspect="1"/>
          </p:cNvPicPr>
          <p:nvPr/>
        </p:nvPicPr>
        <p:blipFill>
          <a:blip r:embed="rId2" cstate="email">
            <a:extLst>
              <a:ext uri="{28A0092B-C50C-407E-A947-70E740481C1C}">
                <a14:useLocalDpi xmlns:a14="http://schemas.microsoft.com/office/drawing/2010/main"/>
              </a:ext>
            </a:extLst>
          </a:blip>
          <a:srcRect t="-359" b="-359"/>
          <a:stretch/>
        </p:blipFill>
        <p:spPr>
          <a:xfrm>
            <a:off x="9086963" y="1621330"/>
            <a:ext cx="2574001" cy="2583216"/>
          </a:xfrm>
          <a:prstGeom prst="rect">
            <a:avLst/>
          </a:prstGeom>
          <a:effectLst>
            <a:innerShdw blurRad="63500" dist="50800" dir="2700000">
              <a:prstClr val="black">
                <a:alpha val="50000"/>
              </a:prstClr>
            </a:innerShdw>
          </a:effectLst>
        </p:spPr>
      </p:pic>
      <p:pic>
        <p:nvPicPr>
          <p:cNvPr id="37" name="Picture 36" descr="A person with long brown hair&#10;&#10;Description automatically generated">
            <a:extLst>
              <a:ext uri="{FF2B5EF4-FFF2-40B4-BE49-F238E27FC236}">
                <a16:creationId xmlns:a16="http://schemas.microsoft.com/office/drawing/2014/main" id="{3EF53536-D935-56E6-599F-CC932F5FF06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6190" y="1630546"/>
            <a:ext cx="2566883" cy="2564784"/>
          </a:xfrm>
          <a:prstGeom prst="rect">
            <a:avLst/>
          </a:prstGeom>
          <a:effectLst>
            <a:innerShdw blurRad="63500" dist="50800" dir="2700000">
              <a:prstClr val="black">
                <a:alpha val="50000"/>
              </a:prstClr>
            </a:innerShdw>
          </a:effectLst>
        </p:spPr>
      </p:pic>
      <p:pic>
        <p:nvPicPr>
          <p:cNvPr id="35" name="Picture 34" descr="A person smiling for a picture&#10;&#10;Description automatically generated">
            <a:extLst>
              <a:ext uri="{FF2B5EF4-FFF2-40B4-BE49-F238E27FC236}">
                <a16:creationId xmlns:a16="http://schemas.microsoft.com/office/drawing/2014/main" id="{82843081-6C6D-6B35-2561-3C1A91D203C2}"/>
              </a:ext>
            </a:extLst>
          </p:cNvPr>
          <p:cNvPicPr>
            <a:picLocks noChangeAspect="1"/>
          </p:cNvPicPr>
          <p:nvPr/>
        </p:nvPicPr>
        <p:blipFill>
          <a:blip r:embed="rId4" cstate="email">
            <a:extLst>
              <a:ext uri="{28A0092B-C50C-407E-A947-70E740481C1C}">
                <a14:useLocalDpi xmlns:a14="http://schemas.microsoft.com/office/drawing/2010/main"/>
              </a:ext>
            </a:extLst>
          </a:blip>
          <a:srcRect b="-360"/>
          <a:stretch/>
        </p:blipFill>
        <p:spPr>
          <a:xfrm>
            <a:off x="476172" y="1630546"/>
            <a:ext cx="2581119" cy="2574000"/>
          </a:xfrm>
          <a:prstGeom prst="rect">
            <a:avLst/>
          </a:prstGeom>
          <a:effectLst>
            <a:innerShdw blurRad="63500" dist="50800" dir="2700000">
              <a:prstClr val="black">
                <a:alpha val="50000"/>
              </a:prstClr>
            </a:innerShdw>
          </a:effectLst>
        </p:spPr>
      </p:pic>
      <p:pic>
        <p:nvPicPr>
          <p:cNvPr id="33" name="Picture 32" descr="A person in a black shirt&#10;&#10;Description automatically generated">
            <a:extLst>
              <a:ext uri="{FF2B5EF4-FFF2-40B4-BE49-F238E27FC236}">
                <a16:creationId xmlns:a16="http://schemas.microsoft.com/office/drawing/2014/main" id="{385A717C-96F0-1AAD-982D-13CC96070027}"/>
              </a:ext>
            </a:extLst>
          </p:cNvPr>
          <p:cNvPicPr>
            <a:picLocks noChangeAspect="1"/>
          </p:cNvPicPr>
          <p:nvPr/>
        </p:nvPicPr>
        <p:blipFill>
          <a:blip r:embed="rId5" cstate="email">
            <a:extLst>
              <a:ext uri="{28A0092B-C50C-407E-A947-70E740481C1C}">
                <a14:useLocalDpi xmlns:a14="http://schemas.microsoft.com/office/drawing/2010/main"/>
              </a:ext>
            </a:extLst>
          </a:blip>
          <a:srcRect b="-359"/>
          <a:stretch/>
        </p:blipFill>
        <p:spPr>
          <a:xfrm>
            <a:off x="3351182" y="1621330"/>
            <a:ext cx="2566882" cy="2574000"/>
          </a:xfrm>
          <a:prstGeom prst="rect">
            <a:avLst/>
          </a:prstGeom>
          <a:effectLst>
            <a:innerShdw blurRad="63500" dist="50800" dir="2700000">
              <a:prstClr val="black">
                <a:alpha val="50000"/>
              </a:prstClr>
            </a:innerShdw>
          </a:effectLst>
        </p:spPr>
      </p:pic>
      <p:cxnSp>
        <p:nvCxnSpPr>
          <p:cNvPr id="11" name="Straight Connector 10">
            <a:extLst>
              <a:ext uri="{FF2B5EF4-FFF2-40B4-BE49-F238E27FC236}">
                <a16:creationId xmlns:a16="http://schemas.microsoft.com/office/drawing/2014/main" id="{9A0D21B3-B956-7C83-2F1F-4F3387409D8E}"/>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E516D562-1012-1575-0A03-A65FA5328BA6}"/>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057CF37-4DF4-1139-687D-F326FBE836F7}"/>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4" name="Picture 3">
            <a:extLst>
              <a:ext uri="{FF2B5EF4-FFF2-40B4-BE49-F238E27FC236}">
                <a16:creationId xmlns:a16="http://schemas.microsoft.com/office/drawing/2014/main" id="{B34AF791-2BF2-56E7-6918-A83F2D5EBCD5}"/>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8" name="Right Triangle 7">
            <a:extLst>
              <a:ext uri="{FF2B5EF4-FFF2-40B4-BE49-F238E27FC236}">
                <a16:creationId xmlns:a16="http://schemas.microsoft.com/office/drawing/2014/main" id="{DA325576-60EB-17EB-E8FD-09079B750BEA}"/>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E9BD819-E102-F7A1-026B-DF9E0494B3A0}"/>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Meet the Team</a:t>
            </a:r>
          </a:p>
        </p:txBody>
      </p:sp>
      <p:sp>
        <p:nvSpPr>
          <p:cNvPr id="40" name="TextBox 39">
            <a:extLst>
              <a:ext uri="{FF2B5EF4-FFF2-40B4-BE49-F238E27FC236}">
                <a16:creationId xmlns:a16="http://schemas.microsoft.com/office/drawing/2014/main" id="{60BFA974-0571-AF12-6C82-B443C8A6E160}"/>
              </a:ext>
            </a:extLst>
          </p:cNvPr>
          <p:cNvSpPr txBox="1"/>
          <p:nvPr/>
        </p:nvSpPr>
        <p:spPr>
          <a:xfrm>
            <a:off x="455581" y="4288250"/>
            <a:ext cx="25811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Calum Passi</a:t>
            </a:r>
          </a:p>
        </p:txBody>
      </p:sp>
      <p:cxnSp>
        <p:nvCxnSpPr>
          <p:cNvPr id="42" name="Straight Connector 41">
            <a:extLst>
              <a:ext uri="{FF2B5EF4-FFF2-40B4-BE49-F238E27FC236}">
                <a16:creationId xmlns:a16="http://schemas.microsoft.com/office/drawing/2014/main" id="{D25038BF-E6B2-A99E-4138-F8C0A2974303}"/>
              </a:ext>
            </a:extLst>
          </p:cNvPr>
          <p:cNvCxnSpPr>
            <a:cxnSpLocks/>
          </p:cNvCxnSpPr>
          <p:nvPr/>
        </p:nvCxnSpPr>
        <p:spPr>
          <a:xfrm>
            <a:off x="476172" y="4657582"/>
            <a:ext cx="25811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16EC754-6D65-D16F-8AEF-8FD2C6C75B7D}"/>
              </a:ext>
            </a:extLst>
          </p:cNvPr>
          <p:cNvSpPr txBox="1"/>
          <p:nvPr/>
        </p:nvSpPr>
        <p:spPr>
          <a:xfrm>
            <a:off x="455581" y="4741286"/>
            <a:ext cx="25811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Faculty of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white"/>
                </a:solidFill>
                <a:effectLst/>
                <a:uLnTx/>
                <a:uFillTx/>
                <a:latin typeface="Aptos" panose="02110004020202020204"/>
                <a:ea typeface="+mn-ea"/>
                <a:cs typeface="+mn-cs"/>
              </a:rPr>
              <a:t>Class of 2025</a:t>
            </a:r>
          </a:p>
        </p:txBody>
      </p:sp>
      <p:sp>
        <p:nvSpPr>
          <p:cNvPr id="6" name="TextBox 5">
            <a:extLst>
              <a:ext uri="{FF2B5EF4-FFF2-40B4-BE49-F238E27FC236}">
                <a16:creationId xmlns:a16="http://schemas.microsoft.com/office/drawing/2014/main" id="{CAC4501E-E674-CF51-AC70-9D42BB413C12}"/>
              </a:ext>
            </a:extLst>
          </p:cNvPr>
          <p:cNvSpPr txBox="1"/>
          <p:nvPr/>
        </p:nvSpPr>
        <p:spPr>
          <a:xfrm>
            <a:off x="3336945" y="4288250"/>
            <a:ext cx="25811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Joshua Bisaillon</a:t>
            </a:r>
          </a:p>
        </p:txBody>
      </p:sp>
      <p:cxnSp>
        <p:nvCxnSpPr>
          <p:cNvPr id="7" name="Straight Connector 6">
            <a:extLst>
              <a:ext uri="{FF2B5EF4-FFF2-40B4-BE49-F238E27FC236}">
                <a16:creationId xmlns:a16="http://schemas.microsoft.com/office/drawing/2014/main" id="{C059D8BA-CF91-F972-9CBD-AFB6BD5D2708}"/>
              </a:ext>
            </a:extLst>
          </p:cNvPr>
          <p:cNvCxnSpPr>
            <a:cxnSpLocks/>
          </p:cNvCxnSpPr>
          <p:nvPr/>
        </p:nvCxnSpPr>
        <p:spPr>
          <a:xfrm>
            <a:off x="3357536" y="4657582"/>
            <a:ext cx="25811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1D4A7-B231-F874-C63E-C7617E1568B2}"/>
              </a:ext>
            </a:extLst>
          </p:cNvPr>
          <p:cNvSpPr txBox="1"/>
          <p:nvPr/>
        </p:nvSpPr>
        <p:spPr>
          <a:xfrm>
            <a:off x="3336945" y="4741286"/>
            <a:ext cx="25811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Faculty of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white"/>
                </a:solidFill>
                <a:effectLst/>
                <a:uLnTx/>
                <a:uFillTx/>
                <a:latin typeface="Aptos" panose="02110004020202020204"/>
                <a:ea typeface="+mn-ea"/>
                <a:cs typeface="+mn-cs"/>
              </a:rPr>
              <a:t>Class of 2025</a:t>
            </a:r>
          </a:p>
        </p:txBody>
      </p:sp>
      <p:sp>
        <p:nvSpPr>
          <p:cNvPr id="12" name="TextBox 11">
            <a:extLst>
              <a:ext uri="{FF2B5EF4-FFF2-40B4-BE49-F238E27FC236}">
                <a16:creationId xmlns:a16="http://schemas.microsoft.com/office/drawing/2014/main" id="{0664424D-74CB-65AE-1AE2-CDBE587AD20C}"/>
              </a:ext>
            </a:extLst>
          </p:cNvPr>
          <p:cNvSpPr txBox="1"/>
          <p:nvPr/>
        </p:nvSpPr>
        <p:spPr>
          <a:xfrm>
            <a:off x="6211954" y="4288250"/>
            <a:ext cx="25811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Karen Gill</a:t>
            </a:r>
          </a:p>
        </p:txBody>
      </p:sp>
      <p:cxnSp>
        <p:nvCxnSpPr>
          <p:cNvPr id="13" name="Straight Connector 12">
            <a:extLst>
              <a:ext uri="{FF2B5EF4-FFF2-40B4-BE49-F238E27FC236}">
                <a16:creationId xmlns:a16="http://schemas.microsoft.com/office/drawing/2014/main" id="{D2DBAACF-4A21-FAEE-1ABB-8F0DAB306A3A}"/>
              </a:ext>
            </a:extLst>
          </p:cNvPr>
          <p:cNvCxnSpPr>
            <a:cxnSpLocks/>
          </p:cNvCxnSpPr>
          <p:nvPr/>
        </p:nvCxnSpPr>
        <p:spPr>
          <a:xfrm>
            <a:off x="6232545" y="4657582"/>
            <a:ext cx="25811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92CAC59-2D9E-A7CD-6A9C-E82EA79B3BEE}"/>
              </a:ext>
            </a:extLst>
          </p:cNvPr>
          <p:cNvSpPr txBox="1"/>
          <p:nvPr/>
        </p:nvSpPr>
        <p:spPr>
          <a:xfrm>
            <a:off x="6211954" y="4741286"/>
            <a:ext cx="25811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Faculty of 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white"/>
                </a:solidFill>
                <a:effectLst/>
                <a:uLnTx/>
                <a:uFillTx/>
                <a:latin typeface="Aptos" panose="02110004020202020204"/>
                <a:ea typeface="+mn-ea"/>
                <a:cs typeface="+mn-cs"/>
              </a:rPr>
              <a:t>Class of 2025</a:t>
            </a:r>
          </a:p>
        </p:txBody>
      </p:sp>
      <p:sp>
        <p:nvSpPr>
          <p:cNvPr id="15" name="TextBox 14">
            <a:extLst>
              <a:ext uri="{FF2B5EF4-FFF2-40B4-BE49-F238E27FC236}">
                <a16:creationId xmlns:a16="http://schemas.microsoft.com/office/drawing/2014/main" id="{B3849C1D-8BFD-5D06-19EF-7005E0398E54}"/>
              </a:ext>
            </a:extLst>
          </p:cNvPr>
          <p:cNvSpPr txBox="1"/>
          <p:nvPr/>
        </p:nvSpPr>
        <p:spPr>
          <a:xfrm>
            <a:off x="9066372" y="4288250"/>
            <a:ext cx="25811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Jay Gosai</a:t>
            </a:r>
          </a:p>
        </p:txBody>
      </p:sp>
      <p:cxnSp>
        <p:nvCxnSpPr>
          <p:cNvPr id="16" name="Straight Connector 15">
            <a:extLst>
              <a:ext uri="{FF2B5EF4-FFF2-40B4-BE49-F238E27FC236}">
                <a16:creationId xmlns:a16="http://schemas.microsoft.com/office/drawing/2014/main" id="{E4DCBB2B-529D-3523-357D-7D0C9403E264}"/>
              </a:ext>
            </a:extLst>
          </p:cNvPr>
          <p:cNvCxnSpPr>
            <a:cxnSpLocks/>
          </p:cNvCxnSpPr>
          <p:nvPr/>
        </p:nvCxnSpPr>
        <p:spPr>
          <a:xfrm>
            <a:off x="9086963" y="4657582"/>
            <a:ext cx="258111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6FD053E-6CF4-11FD-E636-466D2D9891FD}"/>
              </a:ext>
            </a:extLst>
          </p:cNvPr>
          <p:cNvSpPr txBox="1"/>
          <p:nvPr/>
        </p:nvSpPr>
        <p:spPr>
          <a:xfrm>
            <a:off x="9066372" y="4741286"/>
            <a:ext cx="25811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Faculty of 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white"/>
                </a:solidFill>
                <a:effectLst/>
                <a:uLnTx/>
                <a:uFillTx/>
                <a:latin typeface="Aptos" panose="02110004020202020204"/>
                <a:ea typeface="+mn-ea"/>
                <a:cs typeface="+mn-cs"/>
              </a:rPr>
              <a:t>Class of 2025</a:t>
            </a:r>
          </a:p>
        </p:txBody>
      </p:sp>
    </p:spTree>
    <p:extLst>
      <p:ext uri="{BB962C8B-B14F-4D97-AF65-F5344CB8AC3E}">
        <p14:creationId xmlns:p14="http://schemas.microsoft.com/office/powerpoint/2010/main" val="230716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CBBCD142-DDAA-FA2B-9B2D-CFE1C6BA381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D73E38-8B87-7840-143E-035ECFD75A33}"/>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8350986-281E-942B-6F0B-0B0BE8C8EE32}"/>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A8660472-4830-CA4C-2E7E-4448B0692B87}"/>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1111D731-5883-F803-5AF0-8065B96B891B}"/>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1E5CAFDC-E188-98D2-85B3-FC086B077349}"/>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7742B5E-B9B7-1487-DCA6-B45C919B545E}"/>
              </a:ext>
            </a:extLst>
          </p:cNvPr>
          <p:cNvSpPr txBox="1"/>
          <p:nvPr/>
        </p:nvSpPr>
        <p:spPr>
          <a:xfrm>
            <a:off x="113121" y="177445"/>
            <a:ext cx="12078879" cy="369332"/>
          </a:xfrm>
          <a:prstGeom prst="rect">
            <a:avLst/>
          </a:prstGeom>
          <a:noFill/>
        </p:spPr>
        <p:txBody>
          <a:bodyPr wrap="square" lIns="91440" tIns="45720" rIns="91440" bIns="45720" rtlCol="0" anchor="t">
            <a:spAutoFit/>
          </a:bodyPr>
          <a:lstStyle/>
          <a:p>
            <a:pPr>
              <a:defRPr/>
            </a:pPr>
            <a:r>
              <a:rPr lang="en-CA" dirty="0">
                <a:solidFill>
                  <a:prstClr val="white"/>
                </a:solidFill>
                <a:latin typeface="Aptos" panose="02110004020202020204"/>
              </a:rPr>
              <a:t>Technical Analysis – Infrastructure</a:t>
            </a:r>
            <a:r>
              <a:rPr lang="en-CA">
                <a:solidFill>
                  <a:prstClr val="white"/>
                </a:solidFill>
                <a:latin typeface="Aptos" panose="02110004020202020204"/>
              </a:rPr>
              <a:t> and Services</a:t>
            </a: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D9E54E32-C429-CC77-3DCF-B4F10A125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60" y="935374"/>
            <a:ext cx="6007004" cy="4857172"/>
          </a:xfrm>
          <a:prstGeom prst="rect">
            <a:avLst/>
          </a:prstGeom>
        </p:spPr>
      </p:pic>
      <p:grpSp>
        <p:nvGrpSpPr>
          <p:cNvPr id="5" name="Group 4">
            <a:extLst>
              <a:ext uri="{FF2B5EF4-FFF2-40B4-BE49-F238E27FC236}">
                <a16:creationId xmlns:a16="http://schemas.microsoft.com/office/drawing/2014/main" id="{92CF0F4F-33F8-67DF-9DD5-6D3B64C15765}"/>
              </a:ext>
            </a:extLst>
          </p:cNvPr>
          <p:cNvGrpSpPr/>
          <p:nvPr/>
        </p:nvGrpSpPr>
        <p:grpSpPr>
          <a:xfrm>
            <a:off x="6607630" y="1036502"/>
            <a:ext cx="5475768" cy="3991006"/>
            <a:chOff x="6966758" y="1036502"/>
            <a:chExt cx="5116639" cy="3991006"/>
          </a:xfrm>
        </p:grpSpPr>
        <p:grpSp>
          <p:nvGrpSpPr>
            <p:cNvPr id="7" name="Group 6">
              <a:extLst>
                <a:ext uri="{FF2B5EF4-FFF2-40B4-BE49-F238E27FC236}">
                  <a16:creationId xmlns:a16="http://schemas.microsoft.com/office/drawing/2014/main" id="{F3BCEB06-CFB1-3028-C043-D425538A9173}"/>
                </a:ext>
              </a:extLst>
            </p:cNvPr>
            <p:cNvGrpSpPr/>
            <p:nvPr/>
          </p:nvGrpSpPr>
          <p:grpSpPr>
            <a:xfrm>
              <a:off x="6966853" y="1041363"/>
              <a:ext cx="5116544" cy="3389631"/>
              <a:chOff x="6556730" y="1041363"/>
              <a:chExt cx="5526674" cy="3389631"/>
            </a:xfrm>
          </p:grpSpPr>
          <p:sp>
            <p:nvSpPr>
              <p:cNvPr id="23" name="Rectangle 22">
                <a:extLst>
                  <a:ext uri="{FF2B5EF4-FFF2-40B4-BE49-F238E27FC236}">
                    <a16:creationId xmlns:a16="http://schemas.microsoft.com/office/drawing/2014/main" id="{933BC728-D89C-F382-8650-E69358EE2BBA}"/>
                  </a:ext>
                </a:extLst>
              </p:cNvPr>
              <p:cNvSpPr/>
              <p:nvPr/>
            </p:nvSpPr>
            <p:spPr>
              <a:xfrm>
                <a:off x="11583681" y="235908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3</a:t>
                </a:r>
              </a:p>
            </p:txBody>
          </p:sp>
          <p:sp>
            <p:nvSpPr>
              <p:cNvPr id="24" name="Rectangle 23">
                <a:extLst>
                  <a:ext uri="{FF2B5EF4-FFF2-40B4-BE49-F238E27FC236}">
                    <a16:creationId xmlns:a16="http://schemas.microsoft.com/office/drawing/2014/main" id="{41F9899B-EAFF-7473-B05E-2BF679F7FA89}"/>
                  </a:ext>
                </a:extLst>
              </p:cNvPr>
              <p:cNvSpPr/>
              <p:nvPr/>
            </p:nvSpPr>
            <p:spPr>
              <a:xfrm>
                <a:off x="11583784" y="169810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2</a:t>
                </a:r>
              </a:p>
            </p:txBody>
          </p:sp>
          <p:sp>
            <p:nvSpPr>
              <p:cNvPr id="25" name="Rectangle 24">
                <a:extLst>
                  <a:ext uri="{FF2B5EF4-FFF2-40B4-BE49-F238E27FC236}">
                    <a16:creationId xmlns:a16="http://schemas.microsoft.com/office/drawing/2014/main" id="{45E9572F-6304-887B-B04F-97AD4E5BE09F}"/>
                  </a:ext>
                </a:extLst>
              </p:cNvPr>
              <p:cNvSpPr/>
              <p:nvPr/>
            </p:nvSpPr>
            <p:spPr>
              <a:xfrm>
                <a:off x="11583681" y="104136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1</a:t>
                </a:r>
              </a:p>
            </p:txBody>
          </p:sp>
          <p:cxnSp>
            <p:nvCxnSpPr>
              <p:cNvPr id="26" name="Straight Connector 25">
                <a:extLst>
                  <a:ext uri="{FF2B5EF4-FFF2-40B4-BE49-F238E27FC236}">
                    <a16:creationId xmlns:a16="http://schemas.microsoft.com/office/drawing/2014/main" id="{FD12E957-B2F5-62BF-2B62-3C92FEFE83F6}"/>
                  </a:ext>
                </a:extLst>
              </p:cNvPr>
              <p:cNvCxnSpPr/>
              <p:nvPr/>
            </p:nvCxnSpPr>
            <p:spPr>
              <a:xfrm flipV="1">
                <a:off x="11583681" y="235855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458CBCD-C2FB-196D-CE5C-4159678B0105}"/>
                  </a:ext>
                </a:extLst>
              </p:cNvPr>
              <p:cNvCxnSpPr>
                <a:cxnSpLocks/>
              </p:cNvCxnSpPr>
              <p:nvPr/>
            </p:nvCxnSpPr>
            <p:spPr>
              <a:xfrm flipV="1">
                <a:off x="11583681" y="169810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254A77B-379B-03A9-A898-567480F99E15}"/>
                  </a:ext>
                </a:extLst>
              </p:cNvPr>
              <p:cNvCxnSpPr>
                <a:cxnSpLocks/>
              </p:cNvCxnSpPr>
              <p:nvPr/>
            </p:nvCxnSpPr>
            <p:spPr>
              <a:xfrm flipV="1">
                <a:off x="11583681" y="104136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B276C6D1-FC62-8887-348F-4C859CAC98BF}"/>
                  </a:ext>
                </a:extLst>
              </p:cNvPr>
              <p:cNvSpPr/>
              <p:nvPr/>
            </p:nvSpPr>
            <p:spPr>
              <a:xfrm>
                <a:off x="6556730" y="1684037"/>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000" b="1">
                    <a:solidFill>
                      <a:schemeClr val="bg1"/>
                    </a:solidFill>
                  </a:rPr>
                  <a:t>Hydroelectric Dams – Demand of 10 MW</a:t>
                </a:r>
              </a:p>
              <a:p>
                <a:r>
                  <a:rPr lang="en-US" sz="1000">
                    <a:solidFill>
                      <a:srgbClr val="AEAEAE"/>
                    </a:solidFill>
                  </a:rPr>
                  <a:t>According to the information we’ve precured, the </a:t>
                </a:r>
                <a:r>
                  <a:rPr lang="en-CA" sz="1000">
                    <a:solidFill>
                      <a:srgbClr val="AEAEAE"/>
                    </a:solidFill>
                  </a:rPr>
                  <a:t>≈ 10 hydroelectric dams are sufficient</a:t>
                </a:r>
                <a:r>
                  <a:rPr lang="en-US" sz="1000">
                    <a:solidFill>
                      <a:srgbClr val="AEAEAE"/>
                    </a:solidFill>
                  </a:rPr>
                  <a:t> to power Cabacal’s operations</a:t>
                </a:r>
              </a:p>
            </p:txBody>
          </p:sp>
          <p:sp>
            <p:nvSpPr>
              <p:cNvPr id="30" name="Rectangle 29">
                <a:extLst>
                  <a:ext uri="{FF2B5EF4-FFF2-40B4-BE49-F238E27FC236}">
                    <a16:creationId xmlns:a16="http://schemas.microsoft.com/office/drawing/2014/main" id="{F706C486-1C75-E8D6-FF1D-F520CBBA621B}"/>
                  </a:ext>
                </a:extLst>
              </p:cNvPr>
              <p:cNvSpPr/>
              <p:nvPr/>
            </p:nvSpPr>
            <p:spPr>
              <a:xfrm>
                <a:off x="6556730" y="2448897"/>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Transmission Lines</a:t>
                </a:r>
              </a:p>
              <a:p>
                <a:r>
                  <a:rPr lang="en-CA" sz="1000">
                    <a:solidFill>
                      <a:srgbClr val="AEAEAE"/>
                    </a:solidFill>
                  </a:rPr>
                  <a:t>A 20km transmission line is required to connect to the closest substation</a:t>
                </a:r>
              </a:p>
            </p:txBody>
          </p:sp>
          <p:sp>
            <p:nvSpPr>
              <p:cNvPr id="33" name="Rectangle 32">
                <a:extLst>
                  <a:ext uri="{FF2B5EF4-FFF2-40B4-BE49-F238E27FC236}">
                    <a16:creationId xmlns:a16="http://schemas.microsoft.com/office/drawing/2014/main" id="{F17632F4-69C5-1BBF-105D-338CAA76844B}"/>
                  </a:ext>
                </a:extLst>
              </p:cNvPr>
              <p:cNvSpPr/>
              <p:nvPr/>
            </p:nvSpPr>
            <p:spPr>
              <a:xfrm>
                <a:off x="6557292" y="378568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Process Water – Demand of 94 m</a:t>
                </a:r>
                <a:r>
                  <a:rPr lang="en-CA" sz="1000" b="1" baseline="30000">
                    <a:solidFill>
                      <a:schemeClr val="bg1"/>
                    </a:solidFill>
                  </a:rPr>
                  <a:t>3</a:t>
                </a:r>
                <a:r>
                  <a:rPr lang="en-CA" sz="1000" b="1">
                    <a:solidFill>
                      <a:schemeClr val="bg1"/>
                    </a:solidFill>
                  </a:rPr>
                  <a:t>/hr </a:t>
                </a:r>
                <a:br>
                  <a:rPr lang="en-CA" sz="1000"/>
                </a:br>
                <a:r>
                  <a:rPr lang="en-CA" sz="1000">
                    <a:solidFill>
                      <a:srgbClr val="AEAEAE"/>
                    </a:solidFill>
                  </a:rPr>
                  <a:t>Fresh water to be taken from the Cabacal river and stored in reservoirs in the mill area</a:t>
                </a:r>
              </a:p>
            </p:txBody>
          </p:sp>
        </p:grpSp>
        <p:grpSp>
          <p:nvGrpSpPr>
            <p:cNvPr id="9" name="Group 8">
              <a:extLst>
                <a:ext uri="{FF2B5EF4-FFF2-40B4-BE49-F238E27FC236}">
                  <a16:creationId xmlns:a16="http://schemas.microsoft.com/office/drawing/2014/main" id="{6730B3FA-A04E-C348-3E6E-146C6271E6A6}"/>
                </a:ext>
              </a:extLst>
            </p:cNvPr>
            <p:cNvGrpSpPr/>
            <p:nvPr/>
          </p:nvGrpSpPr>
          <p:grpSpPr>
            <a:xfrm>
              <a:off x="6966758" y="1036502"/>
              <a:ext cx="5116544" cy="3991006"/>
              <a:chOff x="6556730" y="-988762"/>
              <a:chExt cx="5526674" cy="3991006"/>
            </a:xfrm>
          </p:grpSpPr>
          <p:sp>
            <p:nvSpPr>
              <p:cNvPr id="10" name="Rectangle 9">
                <a:extLst>
                  <a:ext uri="{FF2B5EF4-FFF2-40B4-BE49-F238E27FC236}">
                    <a16:creationId xmlns:a16="http://schemas.microsoft.com/office/drawing/2014/main" id="{A645CA53-57E8-1BFC-EDCE-DC357D17C592}"/>
                  </a:ext>
                </a:extLst>
              </p:cNvPr>
              <p:cNvSpPr/>
              <p:nvPr/>
            </p:nvSpPr>
            <p:spPr>
              <a:xfrm>
                <a:off x="11583681" y="235908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6</a:t>
                </a:r>
              </a:p>
            </p:txBody>
          </p:sp>
          <p:sp>
            <p:nvSpPr>
              <p:cNvPr id="15" name="Rectangle 14">
                <a:extLst>
                  <a:ext uri="{FF2B5EF4-FFF2-40B4-BE49-F238E27FC236}">
                    <a16:creationId xmlns:a16="http://schemas.microsoft.com/office/drawing/2014/main" id="{85AB8BC6-6834-027E-AEF2-E246564A99EF}"/>
                  </a:ext>
                </a:extLst>
              </p:cNvPr>
              <p:cNvSpPr/>
              <p:nvPr/>
            </p:nvSpPr>
            <p:spPr>
              <a:xfrm>
                <a:off x="11583784" y="169810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5</a:t>
                </a:r>
              </a:p>
            </p:txBody>
          </p:sp>
          <p:sp>
            <p:nvSpPr>
              <p:cNvPr id="16" name="Rectangle 15">
                <a:extLst>
                  <a:ext uri="{FF2B5EF4-FFF2-40B4-BE49-F238E27FC236}">
                    <a16:creationId xmlns:a16="http://schemas.microsoft.com/office/drawing/2014/main" id="{CD0A42E9-6CA4-31AA-552C-C33FA1E02AA6}"/>
                  </a:ext>
                </a:extLst>
              </p:cNvPr>
              <p:cNvSpPr/>
              <p:nvPr/>
            </p:nvSpPr>
            <p:spPr>
              <a:xfrm>
                <a:off x="11583681" y="104136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a:t>4</a:t>
                </a:r>
              </a:p>
            </p:txBody>
          </p:sp>
          <p:cxnSp>
            <p:nvCxnSpPr>
              <p:cNvPr id="17" name="Straight Connector 16">
                <a:extLst>
                  <a:ext uri="{FF2B5EF4-FFF2-40B4-BE49-F238E27FC236}">
                    <a16:creationId xmlns:a16="http://schemas.microsoft.com/office/drawing/2014/main" id="{627EEA80-2B52-3596-CD18-D102421E2D73}"/>
                  </a:ext>
                </a:extLst>
              </p:cNvPr>
              <p:cNvCxnSpPr/>
              <p:nvPr/>
            </p:nvCxnSpPr>
            <p:spPr>
              <a:xfrm flipV="1">
                <a:off x="11583681" y="235855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C8EFB55-67A3-2815-7BC6-78F34A0B337A}"/>
                  </a:ext>
                </a:extLst>
              </p:cNvPr>
              <p:cNvCxnSpPr>
                <a:cxnSpLocks/>
              </p:cNvCxnSpPr>
              <p:nvPr/>
            </p:nvCxnSpPr>
            <p:spPr>
              <a:xfrm flipV="1">
                <a:off x="11583681" y="169810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6B95625-4450-6912-4B3C-49A163009B5D}"/>
                  </a:ext>
                </a:extLst>
              </p:cNvPr>
              <p:cNvCxnSpPr>
                <a:cxnSpLocks/>
              </p:cNvCxnSpPr>
              <p:nvPr/>
            </p:nvCxnSpPr>
            <p:spPr>
              <a:xfrm flipV="1">
                <a:off x="11583681" y="104136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81306894-424C-2766-A37E-70900F402E15}"/>
                  </a:ext>
                </a:extLst>
              </p:cNvPr>
              <p:cNvSpPr/>
              <p:nvPr/>
            </p:nvSpPr>
            <p:spPr>
              <a:xfrm>
                <a:off x="6556730" y="102594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000" b="1">
                    <a:solidFill>
                      <a:schemeClr val="bg1"/>
                    </a:solidFill>
                  </a:rPr>
                  <a:t>Rail Transport</a:t>
                </a:r>
                <a:endParaRPr lang="en-US">
                  <a:solidFill>
                    <a:schemeClr val="bg1"/>
                  </a:solidFill>
                </a:endParaRPr>
              </a:p>
              <a:p>
                <a:r>
                  <a:rPr lang="en-US" sz="1000">
                    <a:solidFill>
                      <a:srgbClr val="AEAEAE"/>
                    </a:solidFill>
                  </a:rPr>
                  <a:t>Existing rail-way tie in is located </a:t>
                </a:r>
                <a:r>
                  <a:rPr lang="en-CA" sz="1000">
                    <a:solidFill>
                      <a:schemeClr val="bg2">
                        <a:lumMod val="75000"/>
                      </a:schemeClr>
                    </a:solidFill>
                  </a:rPr>
                  <a:t>≈ 385km SE of Cabacal. Note that there are plans in place for a new railway to connect the existing line</a:t>
                </a:r>
                <a:r>
                  <a:rPr lang="en-US" sz="1000">
                    <a:solidFill>
                      <a:srgbClr val="AEAEAE"/>
                    </a:solidFill>
                  </a:rPr>
                  <a:t> </a:t>
                </a:r>
              </a:p>
            </p:txBody>
          </p:sp>
          <p:sp>
            <p:nvSpPr>
              <p:cNvPr id="21" name="Rectangle 20">
                <a:extLst>
                  <a:ext uri="{FF2B5EF4-FFF2-40B4-BE49-F238E27FC236}">
                    <a16:creationId xmlns:a16="http://schemas.microsoft.com/office/drawing/2014/main" id="{566D5E8A-5EFF-79F3-2A9E-B5BD2B1BD154}"/>
                  </a:ext>
                </a:extLst>
              </p:cNvPr>
              <p:cNvSpPr/>
              <p:nvPr/>
            </p:nvSpPr>
            <p:spPr>
              <a:xfrm>
                <a:off x="6556730" y="-988762"/>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Site Access:</a:t>
                </a:r>
              </a:p>
              <a:p>
                <a:r>
                  <a:rPr lang="en-CA" sz="1000">
                    <a:solidFill>
                      <a:srgbClr val="AEAEAE"/>
                    </a:solidFill>
                  </a:rPr>
                  <a:t>30km from Cabacal lies </a:t>
                </a:r>
                <a:r>
                  <a:rPr lang="en-CA" sz="1000">
                    <a:solidFill>
                      <a:srgbClr val="AEAEAE"/>
                    </a:solidFill>
                    <a:effectLst/>
                    <a:latin typeface="Aptos"/>
                    <a:ea typeface="Aptos" panose="020B0004020202020204" pitchFamily="34" charset="0"/>
                    <a:cs typeface="Times New Roman"/>
                  </a:rPr>
                  <a:t>São José dos Quatro Marcos (population 18,846) via u</a:t>
                </a:r>
                <a:r>
                  <a:rPr lang="en-CA" sz="1000">
                    <a:solidFill>
                      <a:srgbClr val="AEAEAE"/>
                    </a:solidFill>
                  </a:rPr>
                  <a:t>npaved , all weather gravel roads. A 0.7km 2-lane gravel site access road is still required.</a:t>
                </a:r>
              </a:p>
              <a:p>
                <a:r>
                  <a:rPr lang="en-CA" sz="1000">
                    <a:solidFill>
                      <a:srgbClr val="939393"/>
                    </a:solidFill>
                  </a:rPr>
                  <a:t> </a:t>
                </a:r>
              </a:p>
            </p:txBody>
          </p:sp>
          <p:sp>
            <p:nvSpPr>
              <p:cNvPr id="22" name="Rectangle 21">
                <a:extLst>
                  <a:ext uri="{FF2B5EF4-FFF2-40B4-BE49-F238E27FC236}">
                    <a16:creationId xmlns:a16="http://schemas.microsoft.com/office/drawing/2014/main" id="{BDAD4C4F-F7D1-4E8B-E147-8139B7C95ED5}"/>
                  </a:ext>
                </a:extLst>
              </p:cNvPr>
              <p:cNvSpPr/>
              <p:nvPr/>
            </p:nvSpPr>
            <p:spPr>
              <a:xfrm>
                <a:off x="6574772" y="2356933"/>
                <a:ext cx="5026951" cy="6453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CA" sz="1000" b="1">
                    <a:solidFill>
                      <a:schemeClr val="bg1"/>
                    </a:solidFill>
                  </a:rPr>
                  <a:t>Santa Helena</a:t>
                </a:r>
              </a:p>
              <a:p>
                <a:r>
                  <a:rPr lang="en-CA" sz="1000">
                    <a:solidFill>
                      <a:srgbClr val="AEAEAE"/>
                    </a:solidFill>
                  </a:rPr>
                  <a:t>Meridian must build (rehabilitate) a road connecting Santa Helena to the mill at Cabacal. It should also be taken into consideration that the ground clearing is mostly regrowth of vegetation requiring little preparation work.</a:t>
                </a:r>
                <a:endParaRPr lang="en-US" sz="1000">
                  <a:solidFill>
                    <a:srgbClr val="939393"/>
                  </a:solidFill>
                </a:endParaRPr>
              </a:p>
            </p:txBody>
          </p:sp>
        </p:grpSp>
      </p:grpSp>
      <p:pic>
        <p:nvPicPr>
          <p:cNvPr id="34" name="Picture 33">
            <a:extLst>
              <a:ext uri="{FF2B5EF4-FFF2-40B4-BE49-F238E27FC236}">
                <a16:creationId xmlns:a16="http://schemas.microsoft.com/office/drawing/2014/main" id="{65176BB9-79FF-3339-AD59-EEF55E5AB0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2749" y="939903"/>
            <a:ext cx="2644015" cy="2663268"/>
          </a:xfrm>
          <a:prstGeom prst="rect">
            <a:avLst/>
          </a:prstGeom>
          <a:ln w="38100">
            <a:solidFill>
              <a:schemeClr val="tx1">
                <a:lumMod val="85000"/>
                <a:lumOff val="15000"/>
              </a:schemeClr>
            </a:solidFill>
          </a:ln>
        </p:spPr>
      </p:pic>
      <p:sp>
        <p:nvSpPr>
          <p:cNvPr id="31" name="TextBox 30">
            <a:extLst>
              <a:ext uri="{FF2B5EF4-FFF2-40B4-BE49-F238E27FC236}">
                <a16:creationId xmlns:a16="http://schemas.microsoft.com/office/drawing/2014/main" id="{DE1172D0-9B5E-0216-3844-472DAC93F7CF}"/>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424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672207E8-EE8E-C015-219A-9241630F782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FFCDD1-C419-AF9E-333A-5370F79EE999}"/>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8FE7DC0-DBD3-5964-DC17-0F6494925D25}"/>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57A0DEBD-B77A-23E8-5F42-E13C294721B3}"/>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69469DE3-2E89-A154-FA6E-09713D0ED4B2}"/>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DD3925D7-4A0A-3457-3D0F-54C87D7062C6}"/>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69B45817-E004-AEB1-64F5-DEF616BCAF6D}"/>
              </a:ext>
            </a:extLst>
          </p:cNvPr>
          <p:cNvSpPr txBox="1"/>
          <p:nvPr/>
        </p:nvSpPr>
        <p:spPr>
          <a:xfrm>
            <a:off x="113121" y="177445"/>
            <a:ext cx="12078879" cy="369332"/>
          </a:xfrm>
          <a:prstGeom prst="rect">
            <a:avLst/>
          </a:prstGeom>
          <a:noFill/>
        </p:spPr>
        <p:txBody>
          <a:bodyPr wrap="square" lIns="91440" tIns="45720" rIns="91440" bIns="45720" rtlCol="0" anchor="t">
            <a:spAutoFit/>
          </a:bodyPr>
          <a:lstStyle/>
          <a:p>
            <a:pPr>
              <a:defRPr/>
            </a:pPr>
            <a:r>
              <a:rPr lang="en-CA">
                <a:solidFill>
                  <a:prstClr val="white"/>
                </a:solidFill>
                <a:latin typeface="Aptos" panose="02110004020202020204"/>
              </a:rPr>
              <a:t>Technical Analysis – Site Layout and Surface Infrastructure</a:t>
            </a:r>
            <a:endParaRPr kumimoji="0" lang="en-C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FE0D528A-050C-7E56-AD68-31ED11E2A0B2}"/>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ea typeface="+mn-ea"/>
                <a:cs typeface="+mn-cs"/>
              </a:rPr>
              <a:t>Executive Summary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Overview          Investment Criteria           </a:t>
            </a:r>
            <a:r>
              <a:rPr lang="en-US" sz="1200">
                <a:solidFill>
                  <a:prstClr val="white"/>
                </a:solidFill>
                <a:latin typeface="Aptos Black" panose="020B0004020202020204" pitchFamily="34" charset="0"/>
              </a:rPr>
              <a:t>Technical Analysis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map of a site&#10;&#10;AI-generated content may be incorrect.">
            <a:extLst>
              <a:ext uri="{FF2B5EF4-FFF2-40B4-BE49-F238E27FC236}">
                <a16:creationId xmlns:a16="http://schemas.microsoft.com/office/drawing/2014/main" id="{5C7E83AA-6823-5C58-25F4-6E804ED67B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588" y="1142187"/>
            <a:ext cx="5982456" cy="4141831"/>
          </a:xfrm>
          <a:prstGeom prst="rect">
            <a:avLst/>
          </a:prstGeom>
        </p:spPr>
      </p:pic>
      <p:sp>
        <p:nvSpPr>
          <p:cNvPr id="60" name="Rectangle 59">
            <a:extLst>
              <a:ext uri="{FF2B5EF4-FFF2-40B4-BE49-F238E27FC236}">
                <a16:creationId xmlns:a16="http://schemas.microsoft.com/office/drawing/2014/main" id="{3B2BAC1A-FC04-8550-4B0F-232CAA2AB6F6}"/>
              </a:ext>
            </a:extLst>
          </p:cNvPr>
          <p:cNvSpPr/>
          <p:nvPr/>
        </p:nvSpPr>
        <p:spPr>
          <a:xfrm>
            <a:off x="6726062" y="1145394"/>
            <a:ext cx="4972089" cy="3738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000" b="1">
                <a:solidFill>
                  <a:schemeClr val="bg1"/>
                </a:solidFill>
              </a:rPr>
              <a:t>Tailings Storage</a:t>
            </a:r>
            <a:endParaRPr lang="en-US">
              <a:solidFill>
                <a:schemeClr val="bg1"/>
              </a:solidFill>
            </a:endParaRPr>
          </a:p>
          <a:p>
            <a:r>
              <a:rPr lang="en-US" sz="1000">
                <a:solidFill>
                  <a:srgbClr val="AEAEAE"/>
                </a:solidFill>
              </a:rPr>
              <a:t>Two tailings storage facilities are planned </a:t>
            </a:r>
          </a:p>
          <a:p>
            <a:pPr marL="171450" indent="-171450">
              <a:buFont typeface="Arial"/>
              <a:buChar char="•"/>
            </a:pPr>
            <a:r>
              <a:rPr lang="en-US" sz="1000">
                <a:solidFill>
                  <a:srgbClr val="AEAEAE"/>
                </a:solidFill>
              </a:rPr>
              <a:t>Facility 1 : South side  of open pit limit</a:t>
            </a:r>
          </a:p>
          <a:p>
            <a:pPr marL="171450" indent="-171450">
              <a:buFont typeface="Arial"/>
              <a:buChar char="•"/>
            </a:pPr>
            <a:r>
              <a:rPr lang="en-US" sz="1000">
                <a:solidFill>
                  <a:srgbClr val="AEAEAE"/>
                </a:solidFill>
              </a:rPr>
              <a:t>Facility 2: West  side of uppermost pit limit</a:t>
            </a:r>
          </a:p>
          <a:p>
            <a:pPr marL="171450" indent="-171450">
              <a:buFont typeface="Arial"/>
              <a:buChar char="•"/>
            </a:pPr>
            <a:endParaRPr lang="en-US" sz="1000">
              <a:solidFill>
                <a:srgbClr val="AEAEAE"/>
              </a:solidFill>
            </a:endParaRPr>
          </a:p>
          <a:p>
            <a:r>
              <a:rPr lang="en-US" sz="1000" b="1">
                <a:solidFill>
                  <a:schemeClr val="bg1"/>
                </a:solidFill>
              </a:rPr>
              <a:t>Waste Rock Storage</a:t>
            </a:r>
            <a:endParaRPr lang="en-US" sz="1000">
              <a:solidFill>
                <a:srgbClr val="000000"/>
              </a:solidFill>
            </a:endParaRPr>
          </a:p>
          <a:p>
            <a:r>
              <a:rPr lang="en-US" sz="1000">
                <a:solidFill>
                  <a:srgbClr val="AEAEAE"/>
                </a:solidFill>
              </a:rPr>
              <a:t>Three waste rock facilities are planned to the East and North of the open pit</a:t>
            </a:r>
          </a:p>
          <a:p>
            <a:endParaRPr lang="en-US" sz="1000">
              <a:solidFill>
                <a:srgbClr val="AEAEAE"/>
              </a:solidFill>
            </a:endParaRPr>
          </a:p>
          <a:p>
            <a:r>
              <a:rPr lang="en-US" sz="1000" b="1">
                <a:solidFill>
                  <a:schemeClr val="bg1"/>
                </a:solidFill>
              </a:rPr>
              <a:t>ROM Stockpile</a:t>
            </a:r>
            <a:endParaRPr lang="en-US" sz="1000">
              <a:solidFill>
                <a:srgbClr val="000000"/>
              </a:solidFill>
            </a:endParaRPr>
          </a:p>
          <a:p>
            <a:r>
              <a:rPr lang="en-US" sz="1000">
                <a:solidFill>
                  <a:srgbClr val="AEAEAE"/>
                </a:solidFill>
              </a:rPr>
              <a:t>The mill feed is drawn from the run-of-mine stockpile located between on the West side of the open pit and North of the processing plant</a:t>
            </a:r>
          </a:p>
          <a:p>
            <a:endParaRPr lang="en-US" sz="1000">
              <a:solidFill>
                <a:srgbClr val="AEAEAE"/>
              </a:solidFill>
            </a:endParaRPr>
          </a:p>
          <a:p>
            <a:r>
              <a:rPr lang="en-US" sz="1000" b="1">
                <a:solidFill>
                  <a:schemeClr val="bg1"/>
                </a:solidFill>
              </a:rPr>
              <a:t>Process Plant</a:t>
            </a:r>
          </a:p>
          <a:p>
            <a:r>
              <a:rPr lang="en-US" sz="1000">
                <a:solidFill>
                  <a:srgbClr val="AEAEAE"/>
                </a:solidFill>
              </a:rPr>
              <a:t>Located to the West of the open pit, the processing facility is in close to the open pit and tailings facilities</a:t>
            </a:r>
          </a:p>
          <a:p>
            <a:endParaRPr lang="en-US" sz="1000">
              <a:solidFill>
                <a:srgbClr val="AEAEAE"/>
              </a:solidFill>
            </a:endParaRPr>
          </a:p>
          <a:p>
            <a:r>
              <a:rPr lang="en-US" sz="1000" b="1">
                <a:solidFill>
                  <a:schemeClr val="bg1"/>
                </a:solidFill>
              </a:rPr>
              <a:t>Water Access</a:t>
            </a:r>
            <a:endParaRPr lang="en-US" sz="1000">
              <a:solidFill>
                <a:srgbClr val="000000"/>
              </a:solidFill>
            </a:endParaRPr>
          </a:p>
          <a:p>
            <a:r>
              <a:rPr lang="en-US" sz="1000">
                <a:solidFill>
                  <a:srgbClr val="AEAEAE"/>
                </a:solidFill>
              </a:rPr>
              <a:t>Water for mining and milling processes is available via a new water intake pipe that draws water from the Cabacal River. The water is to be stored on site in reservoirs close to the processing plant</a:t>
            </a:r>
          </a:p>
          <a:p>
            <a:endParaRPr lang="en-US" sz="1000">
              <a:solidFill>
                <a:srgbClr val="AEAEAE"/>
              </a:solidFill>
            </a:endParaRPr>
          </a:p>
          <a:p>
            <a:r>
              <a:rPr lang="en-US" sz="1000" b="1">
                <a:solidFill>
                  <a:schemeClr val="bg1"/>
                </a:solidFill>
              </a:rPr>
              <a:t>Bridge Construction</a:t>
            </a:r>
            <a:endParaRPr lang="en-US" sz="1000">
              <a:solidFill>
                <a:srgbClr val="000000"/>
              </a:solidFill>
            </a:endParaRPr>
          </a:p>
          <a:p>
            <a:r>
              <a:rPr lang="en-US" sz="1000">
                <a:solidFill>
                  <a:srgbClr val="AEAEAE"/>
                </a:solidFill>
              </a:rPr>
              <a:t>A new bridge is planned for the new access road to cross the Cabacal River</a:t>
            </a:r>
            <a:endParaRPr lang="en-US"/>
          </a:p>
        </p:txBody>
      </p:sp>
    </p:spTree>
    <p:extLst>
      <p:ext uri="{BB962C8B-B14F-4D97-AF65-F5344CB8AC3E}">
        <p14:creationId xmlns:p14="http://schemas.microsoft.com/office/powerpoint/2010/main" val="288712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35BE1E12-58E4-E7F9-1218-CFE247A5A65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A4B762A-2A56-4A92-DB6A-E7ED0BEDCDF5}"/>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247A535A-74F3-42D1-BF7D-437F47FECAA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8114963F-A1B1-08F8-0906-AAE94EFF6382}"/>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CF4760E9-702E-DDCE-2BB1-51934E164B11}"/>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87269A5A-513E-46C0-9923-912A72BAACBA}"/>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3BD56F4F-36AC-3F48-FFCC-AFE2E4D0E5A3}"/>
              </a:ext>
            </a:extLst>
          </p:cNvPr>
          <p:cNvSpPr txBox="1"/>
          <p:nvPr/>
        </p:nvSpPr>
        <p:spPr>
          <a:xfrm>
            <a:off x="113122" y="177445"/>
            <a:ext cx="4618708" cy="369332"/>
          </a:xfrm>
          <a:prstGeom prst="rect">
            <a:avLst/>
          </a:prstGeom>
          <a:noFill/>
        </p:spPr>
        <p:txBody>
          <a:bodyPr wrap="square" lIns="91440" tIns="45720" rIns="91440" bIns="45720" rtlCol="0" anchor="t">
            <a:spAutoFit/>
          </a:bodyPr>
          <a:lstStyle/>
          <a:p>
            <a:pPr>
              <a:defRPr/>
            </a:pPr>
            <a:r>
              <a:rPr lang="en-CA" dirty="0">
                <a:solidFill>
                  <a:prstClr val="white"/>
                </a:solidFill>
                <a:latin typeface="Aptos" panose="02110004020202020204"/>
              </a:rPr>
              <a:t>Meridian Project Processing and Milling</a:t>
            </a:r>
            <a:endParaRPr lang="en-US" dirty="0">
              <a:solidFill>
                <a:prstClr val="white"/>
              </a:solidFill>
              <a:ea typeface="+mn-ea"/>
              <a:cs typeface="+mn-cs"/>
            </a:endParaRPr>
          </a:p>
        </p:txBody>
      </p:sp>
      <p:sp>
        <p:nvSpPr>
          <p:cNvPr id="7" name="Rectangle 6">
            <a:extLst>
              <a:ext uri="{FF2B5EF4-FFF2-40B4-BE49-F238E27FC236}">
                <a16:creationId xmlns:a16="http://schemas.microsoft.com/office/drawing/2014/main" id="{01EAA0BF-C732-B4B9-8DAA-9E86223DFDB2}"/>
              </a:ext>
            </a:extLst>
          </p:cNvPr>
          <p:cNvSpPr/>
          <p:nvPr/>
        </p:nvSpPr>
        <p:spPr>
          <a:xfrm>
            <a:off x="481901" y="927965"/>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rPr>
              <a:t>PEA Proposed Mineral Processing Plant (Mill)</a:t>
            </a:r>
          </a:p>
        </p:txBody>
      </p:sp>
      <p:pic>
        <p:nvPicPr>
          <p:cNvPr id="53" name="Picture 52" descr="A map of a factory&#10;&#10;AI-generated content may be incorrect.">
            <a:extLst>
              <a:ext uri="{FF2B5EF4-FFF2-40B4-BE49-F238E27FC236}">
                <a16:creationId xmlns:a16="http://schemas.microsoft.com/office/drawing/2014/main" id="{37EEA69C-00CE-87D7-9794-D1DF5B379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363" y="1371600"/>
            <a:ext cx="5162054" cy="4114800"/>
          </a:xfrm>
          <a:prstGeom prst="rect">
            <a:avLst/>
          </a:prstGeom>
        </p:spPr>
      </p:pic>
      <p:sp>
        <p:nvSpPr>
          <p:cNvPr id="55" name="Rectangle 54">
            <a:extLst>
              <a:ext uri="{FF2B5EF4-FFF2-40B4-BE49-F238E27FC236}">
                <a16:creationId xmlns:a16="http://schemas.microsoft.com/office/drawing/2014/main" id="{DB78F5AD-99C4-A536-EE54-0F8C7FFCA20F}"/>
              </a:ext>
            </a:extLst>
          </p:cNvPr>
          <p:cNvSpPr/>
          <p:nvPr/>
        </p:nvSpPr>
        <p:spPr>
          <a:xfrm>
            <a:off x="6410002" y="927964"/>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rPr>
              <a:t>PEA Proposed Mineral Processing Plant (Mill)</a:t>
            </a:r>
          </a:p>
        </p:txBody>
      </p:sp>
      <p:sp>
        <p:nvSpPr>
          <p:cNvPr id="59" name="Rectangle 58">
            <a:extLst>
              <a:ext uri="{FF2B5EF4-FFF2-40B4-BE49-F238E27FC236}">
                <a16:creationId xmlns:a16="http://schemas.microsoft.com/office/drawing/2014/main" id="{A7B13FB2-1585-DD35-FFE2-63A8B91AE268}"/>
              </a:ext>
            </a:extLst>
          </p:cNvPr>
          <p:cNvSpPr/>
          <p:nvPr/>
        </p:nvSpPr>
        <p:spPr>
          <a:xfrm>
            <a:off x="6671459" y="3746842"/>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a:lnSpc>
                <a:spcPct val="100000"/>
              </a:lnSpc>
              <a:spcBef>
                <a:spcPts val="0"/>
              </a:spcBef>
              <a:spcAft>
                <a:spcPts val="0"/>
              </a:spcAft>
              <a:buNone/>
              <a:tabLst/>
              <a:defRPr/>
            </a:pPr>
            <a:r>
              <a:rPr lang="en-CA" sz="1200" dirty="0">
                <a:solidFill>
                  <a:prstClr val="white"/>
                </a:solidFill>
              </a:rPr>
              <a:t>Flotation</a:t>
            </a:r>
          </a:p>
        </p:txBody>
      </p:sp>
      <p:sp>
        <p:nvSpPr>
          <p:cNvPr id="61" name="Rectangle 60">
            <a:extLst>
              <a:ext uri="{FF2B5EF4-FFF2-40B4-BE49-F238E27FC236}">
                <a16:creationId xmlns:a16="http://schemas.microsoft.com/office/drawing/2014/main" id="{8A97346E-2165-92DD-D8E4-8A61A453FD66}"/>
              </a:ext>
            </a:extLst>
          </p:cNvPr>
          <p:cNvSpPr/>
          <p:nvPr/>
        </p:nvSpPr>
        <p:spPr>
          <a:xfrm>
            <a:off x="9483938" y="2911557"/>
            <a:ext cx="1461155" cy="412731"/>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EM Stockpile</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2" name="Rectangle 61">
            <a:extLst>
              <a:ext uri="{FF2B5EF4-FFF2-40B4-BE49-F238E27FC236}">
                <a16:creationId xmlns:a16="http://schemas.microsoft.com/office/drawing/2014/main" id="{160DAE42-E720-1537-1127-5DF3A361AED9}"/>
              </a:ext>
            </a:extLst>
          </p:cNvPr>
          <p:cNvSpPr/>
          <p:nvPr/>
        </p:nvSpPr>
        <p:spPr>
          <a:xfrm>
            <a:off x="8316706" y="3744126"/>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Gravity</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489087AC-7171-BA22-0D08-28F0B636DA65}"/>
              </a:ext>
            </a:extLst>
          </p:cNvPr>
          <p:cNvSpPr/>
          <p:nvPr/>
        </p:nvSpPr>
        <p:spPr>
          <a:xfrm>
            <a:off x="7318881" y="4499724"/>
            <a:ext cx="1794067"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Concentrate Thickening</a:t>
            </a:r>
            <a:endParaRPr lang="en-US" dirty="0"/>
          </a:p>
        </p:txBody>
      </p:sp>
      <p:sp>
        <p:nvSpPr>
          <p:cNvPr id="64" name="Rectangle 63">
            <a:extLst>
              <a:ext uri="{FF2B5EF4-FFF2-40B4-BE49-F238E27FC236}">
                <a16:creationId xmlns:a16="http://schemas.microsoft.com/office/drawing/2014/main" id="{EF62E6BA-7386-E75F-FBA2-13A3EE05A20A}"/>
              </a:ext>
            </a:extLst>
          </p:cNvPr>
          <p:cNvSpPr/>
          <p:nvPr/>
        </p:nvSpPr>
        <p:spPr>
          <a:xfrm>
            <a:off x="6589499" y="5256350"/>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Concentrate</a:t>
            </a:r>
            <a:endParaRPr lang="en-CA" sz="1200" dirty="0">
              <a:solidFill>
                <a:prstClr val="white"/>
              </a:solidFill>
            </a:endParaRPr>
          </a:p>
        </p:txBody>
      </p:sp>
      <p:sp>
        <p:nvSpPr>
          <p:cNvPr id="65" name="Rectangle 64">
            <a:extLst>
              <a:ext uri="{FF2B5EF4-FFF2-40B4-BE49-F238E27FC236}">
                <a16:creationId xmlns:a16="http://schemas.microsoft.com/office/drawing/2014/main" id="{8451B32C-FA6F-11C4-94BE-5A6AB03C9413}"/>
              </a:ext>
            </a:extLst>
          </p:cNvPr>
          <p:cNvSpPr/>
          <p:nvPr/>
        </p:nvSpPr>
        <p:spPr>
          <a:xfrm>
            <a:off x="8379134" y="5255123"/>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Tailings</a:t>
            </a:r>
            <a:endParaRPr lang="en-US" dirty="0"/>
          </a:p>
        </p:txBody>
      </p:sp>
      <p:sp>
        <p:nvSpPr>
          <p:cNvPr id="68" name="Arrow: Down 67">
            <a:extLst>
              <a:ext uri="{FF2B5EF4-FFF2-40B4-BE49-F238E27FC236}">
                <a16:creationId xmlns:a16="http://schemas.microsoft.com/office/drawing/2014/main" id="{20C7DFE1-0CA7-E646-E6C2-843A04FBED97}"/>
              </a:ext>
            </a:extLst>
          </p:cNvPr>
          <p:cNvSpPr/>
          <p:nvPr/>
        </p:nvSpPr>
        <p:spPr>
          <a:xfrm>
            <a:off x="7225783" y="3427065"/>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Arrow: Down 69">
            <a:extLst>
              <a:ext uri="{FF2B5EF4-FFF2-40B4-BE49-F238E27FC236}">
                <a16:creationId xmlns:a16="http://schemas.microsoft.com/office/drawing/2014/main" id="{29369E36-429B-B76B-7ADF-7E8E03D5B609}"/>
              </a:ext>
            </a:extLst>
          </p:cNvPr>
          <p:cNvSpPr/>
          <p:nvPr/>
        </p:nvSpPr>
        <p:spPr>
          <a:xfrm>
            <a:off x="8876859" y="3423723"/>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214019C-CED0-B3C4-D8E5-3955FE9A38A8}"/>
              </a:ext>
            </a:extLst>
          </p:cNvPr>
          <p:cNvGrpSpPr/>
          <p:nvPr/>
        </p:nvGrpSpPr>
        <p:grpSpPr>
          <a:xfrm>
            <a:off x="7397748" y="1416459"/>
            <a:ext cx="1653503" cy="1911658"/>
            <a:chOff x="8581438" y="1372071"/>
            <a:chExt cx="1653503" cy="1911658"/>
          </a:xfrm>
        </p:grpSpPr>
        <p:sp>
          <p:nvSpPr>
            <p:cNvPr id="57" name="Rectangle 56">
              <a:extLst>
                <a:ext uri="{FF2B5EF4-FFF2-40B4-BE49-F238E27FC236}">
                  <a16:creationId xmlns:a16="http://schemas.microsoft.com/office/drawing/2014/main" id="{3F28CAE2-EFB5-3430-1614-F4591F8A3F16}"/>
                </a:ext>
              </a:extLst>
            </p:cNvPr>
            <p:cNvSpPr/>
            <p:nvPr/>
          </p:nvSpPr>
          <p:spPr>
            <a:xfrm>
              <a:off x="8603633" y="2105418"/>
              <a:ext cx="1623911"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Primary Jaw Crusher</a:t>
              </a:r>
              <a:endParaRPr lang="en-CA" sz="1200" b="0" i="0" u="none" strike="noStrike" kern="1200" cap="none" spc="0" normalizeH="0" baseline="0" noProof="0" dirty="0">
                <a:ln>
                  <a:noFill/>
                </a:ln>
                <a:solidFill>
                  <a:prstClr val="white"/>
                </a:solidFill>
                <a:effectLst/>
                <a:uLnTx/>
                <a:uFillTx/>
                <a:latin typeface="Aptos" panose="02110004020202020204"/>
              </a:endParaRPr>
            </a:p>
          </p:txBody>
        </p:sp>
        <p:sp>
          <p:nvSpPr>
            <p:cNvPr id="58" name="Rectangle 57">
              <a:extLst>
                <a:ext uri="{FF2B5EF4-FFF2-40B4-BE49-F238E27FC236}">
                  <a16:creationId xmlns:a16="http://schemas.microsoft.com/office/drawing/2014/main" id="{2EC5F89B-E8EA-475E-9DFA-C70E4297AEE7}"/>
                </a:ext>
              </a:extLst>
            </p:cNvPr>
            <p:cNvSpPr/>
            <p:nvPr/>
          </p:nvSpPr>
          <p:spPr>
            <a:xfrm>
              <a:off x="8581438" y="2868359"/>
              <a:ext cx="1653503" cy="415370"/>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SAG Milling with pebble crushing</a:t>
              </a:r>
              <a:endParaRPr lang="en-CA" sz="1200" dirty="0">
                <a:solidFill>
                  <a:prstClr val="white"/>
                </a:solidFill>
              </a:endParaRPr>
            </a:p>
          </p:txBody>
        </p:sp>
        <p:sp>
          <p:nvSpPr>
            <p:cNvPr id="60" name="Rectangle 59">
              <a:extLst>
                <a:ext uri="{FF2B5EF4-FFF2-40B4-BE49-F238E27FC236}">
                  <a16:creationId xmlns:a16="http://schemas.microsoft.com/office/drawing/2014/main" id="{1E99300F-01EF-1BCF-A965-00748E93E81D}"/>
                </a:ext>
              </a:extLst>
            </p:cNvPr>
            <p:cNvSpPr/>
            <p:nvPr/>
          </p:nvSpPr>
          <p:spPr>
            <a:xfrm>
              <a:off x="8600120" y="1372071"/>
              <a:ext cx="1616138" cy="335873"/>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1200" dirty="0">
                  <a:solidFill>
                    <a:prstClr val="white"/>
                  </a:solidFill>
                  <a:latin typeface="Aptos" panose="02110004020202020204"/>
                </a:rPr>
                <a:t>ROM Pile / Stockpile</a:t>
              </a:r>
              <a:endParaRPr lang="en-US" dirty="0">
                <a:solidFill>
                  <a:prstClr val="white"/>
                </a:solidFill>
                <a:ea typeface="+mn-ea"/>
                <a:cs typeface="+mn-cs"/>
              </a:endParaRPr>
            </a:p>
          </p:txBody>
        </p:sp>
        <p:sp>
          <p:nvSpPr>
            <p:cNvPr id="69" name="Arrow: Down 68">
              <a:extLst>
                <a:ext uri="{FF2B5EF4-FFF2-40B4-BE49-F238E27FC236}">
                  <a16:creationId xmlns:a16="http://schemas.microsoft.com/office/drawing/2014/main" id="{BC3B0B98-1185-EBFB-8003-0F86AB332E0C}"/>
                </a:ext>
              </a:extLst>
            </p:cNvPr>
            <p:cNvSpPr/>
            <p:nvPr/>
          </p:nvSpPr>
          <p:spPr>
            <a:xfrm>
              <a:off x="9233435" y="2543834"/>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Arrow: Down 70">
              <a:extLst>
                <a:ext uri="{FF2B5EF4-FFF2-40B4-BE49-F238E27FC236}">
                  <a16:creationId xmlns:a16="http://schemas.microsoft.com/office/drawing/2014/main" id="{0A72D01C-DDE4-B335-37CD-74F73E3C6E19}"/>
                </a:ext>
              </a:extLst>
            </p:cNvPr>
            <p:cNvSpPr/>
            <p:nvPr/>
          </p:nvSpPr>
          <p:spPr>
            <a:xfrm>
              <a:off x="9240833" y="1789023"/>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Arrow: Down 72">
            <a:extLst>
              <a:ext uri="{FF2B5EF4-FFF2-40B4-BE49-F238E27FC236}">
                <a16:creationId xmlns:a16="http://schemas.microsoft.com/office/drawing/2014/main" id="{635A1B48-74D8-2E49-55D1-2975333EDCDD}"/>
              </a:ext>
            </a:extLst>
          </p:cNvPr>
          <p:cNvSpPr/>
          <p:nvPr/>
        </p:nvSpPr>
        <p:spPr>
          <a:xfrm>
            <a:off x="8047667" y="4183223"/>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Arrow: Right 75">
            <a:extLst>
              <a:ext uri="{FF2B5EF4-FFF2-40B4-BE49-F238E27FC236}">
                <a16:creationId xmlns:a16="http://schemas.microsoft.com/office/drawing/2014/main" id="{988F9E95-AA6D-B17E-1156-10A2C3170A64}"/>
              </a:ext>
            </a:extLst>
          </p:cNvPr>
          <p:cNvSpPr/>
          <p:nvPr/>
        </p:nvSpPr>
        <p:spPr>
          <a:xfrm>
            <a:off x="9110169" y="2986097"/>
            <a:ext cx="300679" cy="243015"/>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36C6ED25-A1C5-74B4-0E4F-808E3D8FC5BF}"/>
              </a:ext>
            </a:extLst>
          </p:cNvPr>
          <p:cNvSpPr/>
          <p:nvPr/>
        </p:nvSpPr>
        <p:spPr>
          <a:xfrm>
            <a:off x="7146310" y="4951065"/>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22FA7959-5303-F2F0-64C6-1E9E043E93B9}"/>
              </a:ext>
            </a:extLst>
          </p:cNvPr>
          <p:cNvSpPr/>
          <p:nvPr/>
        </p:nvSpPr>
        <p:spPr>
          <a:xfrm>
            <a:off x="8936776" y="4951064"/>
            <a:ext cx="348048" cy="223597"/>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Bent-Up 9">
            <a:extLst>
              <a:ext uri="{FF2B5EF4-FFF2-40B4-BE49-F238E27FC236}">
                <a16:creationId xmlns:a16="http://schemas.microsoft.com/office/drawing/2014/main" id="{47D58545-1684-1784-3470-263BF2CD5ACC}"/>
              </a:ext>
            </a:extLst>
          </p:cNvPr>
          <p:cNvSpPr/>
          <p:nvPr/>
        </p:nvSpPr>
        <p:spPr>
          <a:xfrm rot="-5400000">
            <a:off x="8758325" y="1764755"/>
            <a:ext cx="1360380" cy="668502"/>
          </a:xfrm>
          <a:prstGeom prst="bentUp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F0ED067-5B6C-AC45-5E18-CB617E5E4BC9}"/>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510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68457B04-852E-45D6-A48B-80CDAD35BA5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0BC89D6-B298-7BC2-C10F-689B082CBFBB}"/>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CBFB77BE-37E7-F2EB-D299-D1AEE6EAD57A}"/>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C2FA319D-E9ED-36B7-79BB-C32369F7139D}"/>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7F0E966B-26B4-4F8E-4F5F-F022718DD291}"/>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9EB1D241-1BCD-E4B0-2F53-1C17B05335EC}"/>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E0F03FF1-3920-D580-BB51-9E24E55C54A7}"/>
              </a:ext>
            </a:extLst>
          </p:cNvPr>
          <p:cNvSpPr txBox="1"/>
          <p:nvPr/>
        </p:nvSpPr>
        <p:spPr>
          <a:xfrm>
            <a:off x="113122" y="177445"/>
            <a:ext cx="4618708" cy="369332"/>
          </a:xfrm>
          <a:prstGeom prst="rect">
            <a:avLst/>
          </a:prstGeom>
          <a:noFill/>
        </p:spPr>
        <p:txBody>
          <a:bodyPr wrap="square" lIns="91440" tIns="45720" rIns="91440" bIns="45720" rtlCol="0" anchor="t">
            <a:spAutoFit/>
          </a:bodyPr>
          <a:lstStyle/>
          <a:p>
            <a:pPr>
              <a:defRPr/>
            </a:pPr>
            <a:r>
              <a:rPr lang="en-CA" dirty="0">
                <a:solidFill>
                  <a:prstClr val="white"/>
                </a:solidFill>
                <a:latin typeface="Aptos" panose="02110004020202020204"/>
              </a:rPr>
              <a:t>Meridian Project Tailings and Stockpile</a:t>
            </a:r>
            <a:endParaRPr lang="en-US" dirty="0">
              <a:solidFill>
                <a:prstClr val="white"/>
              </a:solidFill>
              <a:ea typeface="+mn-ea"/>
              <a:cs typeface="+mn-cs"/>
            </a:endParaRPr>
          </a:p>
        </p:txBody>
      </p:sp>
      <p:sp>
        <p:nvSpPr>
          <p:cNvPr id="7" name="Rectangle 6">
            <a:extLst>
              <a:ext uri="{FF2B5EF4-FFF2-40B4-BE49-F238E27FC236}">
                <a16:creationId xmlns:a16="http://schemas.microsoft.com/office/drawing/2014/main" id="{0E4A4F97-12DC-8748-B845-2ABD2DA7B65C}"/>
              </a:ext>
            </a:extLst>
          </p:cNvPr>
          <p:cNvSpPr/>
          <p:nvPr/>
        </p:nvSpPr>
        <p:spPr>
          <a:xfrm>
            <a:off x="714375" y="843965"/>
            <a:ext cx="5621574" cy="407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CA" sz="2400" b="1" dirty="0">
                <a:solidFill>
                  <a:prstClr val="white"/>
                </a:solidFill>
              </a:rPr>
              <a:t>Dry Stack Tailings facility </a:t>
            </a:r>
            <a:endParaRPr lang="en-US" sz="2400" b="1" dirty="0">
              <a:solidFill>
                <a:prstClr val="white"/>
              </a:solidFill>
            </a:endParaRPr>
          </a:p>
        </p:txBody>
      </p:sp>
      <p:pic>
        <p:nvPicPr>
          <p:cNvPr id="6" name="Picture 5" descr="A map of a mountain range&#10;&#10;AI-generated content may be incorrect.">
            <a:extLst>
              <a:ext uri="{FF2B5EF4-FFF2-40B4-BE49-F238E27FC236}">
                <a16:creationId xmlns:a16="http://schemas.microsoft.com/office/drawing/2014/main" id="{A0AA4DA7-D03D-BEFC-0946-973F89FA95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548" y="1413600"/>
            <a:ext cx="4586905" cy="4570800"/>
          </a:xfrm>
          <a:prstGeom prst="rect">
            <a:avLst/>
          </a:prstGeom>
        </p:spPr>
      </p:pic>
      <p:sp>
        <p:nvSpPr>
          <p:cNvPr id="10" name="Rectangle 9">
            <a:extLst>
              <a:ext uri="{FF2B5EF4-FFF2-40B4-BE49-F238E27FC236}">
                <a16:creationId xmlns:a16="http://schemas.microsoft.com/office/drawing/2014/main" id="{96CD1179-F7E3-08FA-51F9-CC02A6537442}"/>
              </a:ext>
            </a:extLst>
          </p:cNvPr>
          <p:cNvSpPr/>
          <p:nvPr/>
        </p:nvSpPr>
        <p:spPr>
          <a:xfrm>
            <a:off x="6534057" y="1129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Tailings Storage Capacity – 55.6 Mt</a:t>
            </a:r>
            <a:endParaRPr lang="en-US" dirty="0">
              <a:solidFill>
                <a:prstClr val="white"/>
              </a:solidFill>
            </a:endParaRPr>
          </a:p>
        </p:txBody>
      </p:sp>
      <p:sp>
        <p:nvSpPr>
          <p:cNvPr id="14" name="Rectangle 13">
            <a:extLst>
              <a:ext uri="{FF2B5EF4-FFF2-40B4-BE49-F238E27FC236}">
                <a16:creationId xmlns:a16="http://schemas.microsoft.com/office/drawing/2014/main" id="{6FF7D6F6-AC96-7197-B445-05F081CD73BD}"/>
              </a:ext>
            </a:extLst>
          </p:cNvPr>
          <p:cNvSpPr/>
          <p:nvPr/>
        </p:nvSpPr>
        <p:spPr>
          <a:xfrm>
            <a:off x="6534057" y="1915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62.75 m</a:t>
            </a:r>
            <a:r>
              <a:rPr lang="en-CA" sz="1600" baseline="30000" dirty="0">
                <a:solidFill>
                  <a:prstClr val="white"/>
                </a:solidFill>
                <a:latin typeface="Aptos" panose="02110004020202020204"/>
              </a:rPr>
              <a:t>3</a:t>
            </a:r>
            <a:r>
              <a:rPr lang="en-CA" sz="1600" dirty="0">
                <a:solidFill>
                  <a:prstClr val="white"/>
                </a:solidFill>
                <a:latin typeface="Aptos" panose="02110004020202020204"/>
              </a:rPr>
              <a:t> Waste Rock Storage Capacity</a:t>
            </a:r>
            <a:endParaRPr lang="en-US" baseline="30000" dirty="0">
              <a:solidFill>
                <a:prstClr val="white"/>
              </a:solidFill>
            </a:endParaRPr>
          </a:p>
        </p:txBody>
      </p:sp>
      <p:sp>
        <p:nvSpPr>
          <p:cNvPr id="15" name="Rectangle 14">
            <a:extLst>
              <a:ext uri="{FF2B5EF4-FFF2-40B4-BE49-F238E27FC236}">
                <a16:creationId xmlns:a16="http://schemas.microsoft.com/office/drawing/2014/main" id="{76187BC1-F9DC-7ABE-569F-097B746C1FE3}"/>
              </a:ext>
            </a:extLst>
          </p:cNvPr>
          <p:cNvSpPr/>
          <p:nvPr/>
        </p:nvSpPr>
        <p:spPr>
          <a:xfrm>
            <a:off x="6534057" y="2707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Non-Acid Generating Tailings</a:t>
            </a:r>
            <a:endParaRPr lang="en-US" dirty="0">
              <a:solidFill>
                <a:prstClr val="white"/>
              </a:solidFill>
            </a:endParaRPr>
          </a:p>
        </p:txBody>
      </p:sp>
      <p:sp>
        <p:nvSpPr>
          <p:cNvPr id="16" name="Rectangle 15">
            <a:extLst>
              <a:ext uri="{FF2B5EF4-FFF2-40B4-BE49-F238E27FC236}">
                <a16:creationId xmlns:a16="http://schemas.microsoft.com/office/drawing/2014/main" id="{57528C77-D505-E12E-4C18-DE366B9DB9BB}"/>
              </a:ext>
            </a:extLst>
          </p:cNvPr>
          <p:cNvSpPr/>
          <p:nvPr/>
        </p:nvSpPr>
        <p:spPr>
          <a:xfrm>
            <a:off x="6546057" y="3475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Sustainable Water Management </a:t>
            </a:r>
            <a:endParaRPr lang="en-US" dirty="0"/>
          </a:p>
        </p:txBody>
      </p:sp>
      <p:sp>
        <p:nvSpPr>
          <p:cNvPr id="17" name="Rectangle 16">
            <a:extLst>
              <a:ext uri="{FF2B5EF4-FFF2-40B4-BE49-F238E27FC236}">
                <a16:creationId xmlns:a16="http://schemas.microsoft.com/office/drawing/2014/main" id="{4488681F-7D26-EC8B-BE5F-C596D8F47658}"/>
              </a:ext>
            </a:extLst>
          </p:cNvPr>
          <p:cNvSpPr/>
          <p:nvPr/>
        </p:nvSpPr>
        <p:spPr>
          <a:xfrm>
            <a:off x="6522057" y="4243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latin typeface="Aptos" panose="02110004020202020204"/>
              </a:rPr>
              <a:t>ESG Compliance and Forward Thinking Remediation </a:t>
            </a:r>
            <a:endParaRPr lang="en-US" dirty="0">
              <a:solidFill>
                <a:prstClr val="white"/>
              </a:solidFill>
            </a:endParaRPr>
          </a:p>
        </p:txBody>
      </p:sp>
      <p:sp>
        <p:nvSpPr>
          <p:cNvPr id="19" name="Rectangle 18">
            <a:extLst>
              <a:ext uri="{FF2B5EF4-FFF2-40B4-BE49-F238E27FC236}">
                <a16:creationId xmlns:a16="http://schemas.microsoft.com/office/drawing/2014/main" id="{D2D2EC2F-2146-A36C-C649-FBEDB792EF69}"/>
              </a:ext>
            </a:extLst>
          </p:cNvPr>
          <p:cNvSpPr/>
          <p:nvPr/>
        </p:nvSpPr>
        <p:spPr>
          <a:xfrm>
            <a:off x="6534057" y="5011299"/>
            <a:ext cx="5514556" cy="567308"/>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lIns="91440" tIns="45720" rIns="91440" bIns="45720" rtlCol="0" anchor="ctr"/>
          <a:lstStyle/>
          <a:p>
            <a:pPr algn="ctr">
              <a:defRPr/>
            </a:pPr>
            <a:r>
              <a:rPr lang="en-CA" sz="1600" dirty="0">
                <a:solidFill>
                  <a:prstClr val="white"/>
                </a:solidFill>
                <a:ea typeface="+mn-lt"/>
                <a:cs typeface="+mn-lt"/>
              </a:rPr>
              <a:t>Strategic Site</a:t>
            </a:r>
            <a:r>
              <a:rPr lang="en-CA" sz="1600" dirty="0">
                <a:solidFill>
                  <a:prstClr val="white"/>
                </a:solidFill>
                <a:latin typeface="Aptos" panose="02110004020202020204"/>
              </a:rPr>
              <a:t> Selection</a:t>
            </a:r>
            <a:endParaRPr lang="en-US" dirty="0">
              <a:solidFill>
                <a:prstClr val="white"/>
              </a:solidFill>
            </a:endParaRPr>
          </a:p>
        </p:txBody>
      </p:sp>
      <p:sp>
        <p:nvSpPr>
          <p:cNvPr id="9" name="TextBox 8">
            <a:extLst>
              <a:ext uri="{FF2B5EF4-FFF2-40B4-BE49-F238E27FC236}">
                <a16:creationId xmlns:a16="http://schemas.microsoft.com/office/drawing/2014/main" id="{1AACF128-71BE-4D65-DF5B-87FEF7C359AE}"/>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865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2C512D8-A2D5-7E47-F1AD-A8A7A046011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3F6D38F-2530-6303-5C37-39F0C2D1ABA7}"/>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6CC599D-AC8F-4E2D-3E12-EAF6D35BE1FD}"/>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32E4CCD0-3196-422C-BB6D-9E3E71420353}"/>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052F2779-7AFE-85F9-D3EA-D25C7F82D5FA}"/>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218200C8-0EF6-4173-93F8-2E2CCCC48629}"/>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457D00A9-EC59-6916-32C5-E1EBFC07B449}"/>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Technical Analysis – Mitigating Risk</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CE75C55A-B57B-2A31-18E4-917CF757A666}"/>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latin typeface="Aptos Black" panose="020B0004020202020204" pitchFamily="34" charset="0"/>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50E31862-E667-B4E9-7E45-19B8AF606491}"/>
              </a:ext>
            </a:extLst>
          </p:cNvPr>
          <p:cNvGrpSpPr/>
          <p:nvPr/>
        </p:nvGrpSpPr>
        <p:grpSpPr>
          <a:xfrm>
            <a:off x="815731" y="1085217"/>
            <a:ext cx="10793005" cy="4656210"/>
            <a:chOff x="815731" y="1085217"/>
            <a:chExt cx="10793005" cy="4656210"/>
          </a:xfrm>
        </p:grpSpPr>
        <p:sp>
          <p:nvSpPr>
            <p:cNvPr id="24" name="Rectangle 23">
              <a:extLst>
                <a:ext uri="{FF2B5EF4-FFF2-40B4-BE49-F238E27FC236}">
                  <a16:creationId xmlns:a16="http://schemas.microsoft.com/office/drawing/2014/main" id="{9DD58E52-9272-0C86-4867-046D462364FF}"/>
                </a:ext>
              </a:extLst>
            </p:cNvPr>
            <p:cNvSpPr/>
            <p:nvPr/>
          </p:nvSpPr>
          <p:spPr>
            <a:xfrm>
              <a:off x="815731" y="1707216"/>
              <a:ext cx="4683521" cy="4236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Block model completed using Multiple Indicator Kriging (MIK), which a less common technique</a:t>
              </a:r>
              <a:endParaRPr lang="en-CA" sz="1200">
                <a:solidFill>
                  <a:schemeClr val="bg1"/>
                </a:solidFill>
              </a:endParaRPr>
            </a:p>
          </p:txBody>
        </p:sp>
        <p:sp>
          <p:nvSpPr>
            <p:cNvPr id="60" name="Rectangle 59">
              <a:extLst>
                <a:ext uri="{FF2B5EF4-FFF2-40B4-BE49-F238E27FC236}">
                  <a16:creationId xmlns:a16="http://schemas.microsoft.com/office/drawing/2014/main" id="{8B1AF704-88DA-1A1C-F320-1A0EC9BCEB7D}"/>
                </a:ext>
              </a:extLst>
            </p:cNvPr>
            <p:cNvSpPr/>
            <p:nvPr/>
          </p:nvSpPr>
          <p:spPr>
            <a:xfrm>
              <a:off x="6316336" y="1716396"/>
              <a:ext cx="5283220" cy="4144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chemeClr val="bg1"/>
                  </a:solidFill>
                </a:rPr>
                <a:t>Validation of Mineral Resource Estimate using Ordinary Kriging or Inverse Distance Squared techniques</a:t>
              </a:r>
              <a:endParaRPr lang="en-CA" sz="1200">
                <a:solidFill>
                  <a:schemeClr val="bg1"/>
                </a:solidFill>
              </a:endParaRPr>
            </a:p>
          </p:txBody>
        </p:sp>
        <p:sp>
          <p:nvSpPr>
            <p:cNvPr id="70" name="Rectangle 69">
              <a:extLst>
                <a:ext uri="{FF2B5EF4-FFF2-40B4-BE49-F238E27FC236}">
                  <a16:creationId xmlns:a16="http://schemas.microsoft.com/office/drawing/2014/main" id="{5AC8B397-0356-53CE-C250-2AD0A00F96B2}"/>
                </a:ext>
              </a:extLst>
            </p:cNvPr>
            <p:cNvSpPr/>
            <p:nvPr/>
          </p:nvSpPr>
          <p:spPr>
            <a:xfrm>
              <a:off x="815732" y="1085217"/>
              <a:ext cx="4683521" cy="360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a:solidFill>
                    <a:schemeClr val="bg1"/>
                  </a:solidFill>
                </a:rPr>
                <a:t>Risk Identified</a:t>
              </a:r>
            </a:p>
          </p:txBody>
        </p:sp>
        <p:sp>
          <p:nvSpPr>
            <p:cNvPr id="71" name="Rectangle 70">
              <a:extLst>
                <a:ext uri="{FF2B5EF4-FFF2-40B4-BE49-F238E27FC236}">
                  <a16:creationId xmlns:a16="http://schemas.microsoft.com/office/drawing/2014/main" id="{53B52189-6606-8820-8D28-BA5FA50DC3D5}"/>
                </a:ext>
              </a:extLst>
            </p:cNvPr>
            <p:cNvSpPr/>
            <p:nvPr/>
          </p:nvSpPr>
          <p:spPr>
            <a:xfrm>
              <a:off x="6316336" y="1085217"/>
              <a:ext cx="5283219" cy="360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a:solidFill>
                    <a:schemeClr val="bg1"/>
                  </a:solidFill>
                </a:rPr>
                <a:t>Risk Mitigation</a:t>
              </a:r>
            </a:p>
          </p:txBody>
        </p:sp>
        <p:sp>
          <p:nvSpPr>
            <p:cNvPr id="6" name="Rectangle 5">
              <a:extLst>
                <a:ext uri="{FF2B5EF4-FFF2-40B4-BE49-F238E27FC236}">
                  <a16:creationId xmlns:a16="http://schemas.microsoft.com/office/drawing/2014/main" id="{D7B32E96-A062-77AD-F0B9-0B9B52382404}"/>
                </a:ext>
              </a:extLst>
            </p:cNvPr>
            <p:cNvSpPr/>
            <p:nvPr/>
          </p:nvSpPr>
          <p:spPr>
            <a:xfrm>
              <a:off x="815732" y="2431934"/>
              <a:ext cx="4683520" cy="4419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Surface rights are yet to be obtained</a:t>
              </a:r>
              <a:endParaRPr lang="en-CA" sz="1200">
                <a:solidFill>
                  <a:schemeClr val="bg1"/>
                </a:solidFill>
              </a:endParaRPr>
            </a:p>
          </p:txBody>
        </p:sp>
        <p:sp>
          <p:nvSpPr>
            <p:cNvPr id="7" name="Rectangle 6">
              <a:extLst>
                <a:ext uri="{FF2B5EF4-FFF2-40B4-BE49-F238E27FC236}">
                  <a16:creationId xmlns:a16="http://schemas.microsoft.com/office/drawing/2014/main" id="{1FAEB413-264B-3A2A-C382-BA48063D4307}"/>
                </a:ext>
              </a:extLst>
            </p:cNvPr>
            <p:cNvSpPr/>
            <p:nvPr/>
          </p:nvSpPr>
          <p:spPr>
            <a:xfrm>
              <a:off x="6316335" y="2431934"/>
              <a:ext cx="5283221" cy="41442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chemeClr val="bg1"/>
                  </a:solidFill>
                </a:rPr>
                <a:t>Brazil is known to be a mining friendly jurisdiction; project management team is Brazilian which eases communication with government agencies</a:t>
              </a:r>
              <a:endParaRPr lang="en-CA" sz="1200">
                <a:solidFill>
                  <a:schemeClr val="bg1"/>
                </a:solidFill>
              </a:endParaRPr>
            </a:p>
          </p:txBody>
        </p:sp>
        <p:sp>
          <p:nvSpPr>
            <p:cNvPr id="9" name="Rectangle 8">
              <a:extLst>
                <a:ext uri="{FF2B5EF4-FFF2-40B4-BE49-F238E27FC236}">
                  <a16:creationId xmlns:a16="http://schemas.microsoft.com/office/drawing/2014/main" id="{250CA432-1657-327C-AA81-9B66065C7125}"/>
                </a:ext>
              </a:extLst>
            </p:cNvPr>
            <p:cNvSpPr/>
            <p:nvPr/>
          </p:nvSpPr>
          <p:spPr>
            <a:xfrm>
              <a:off x="815732" y="3188737"/>
              <a:ext cx="4683520" cy="4419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Safety risk of underground openings from historical Room and Pillar mining</a:t>
              </a:r>
              <a:endParaRPr lang="en-CA" sz="1200">
                <a:solidFill>
                  <a:schemeClr val="bg1"/>
                </a:solidFill>
              </a:endParaRPr>
            </a:p>
          </p:txBody>
        </p:sp>
        <p:sp>
          <p:nvSpPr>
            <p:cNvPr id="10" name="Rectangle 9">
              <a:extLst>
                <a:ext uri="{FF2B5EF4-FFF2-40B4-BE49-F238E27FC236}">
                  <a16:creationId xmlns:a16="http://schemas.microsoft.com/office/drawing/2014/main" id="{59CD242D-957E-6F62-13C9-05F29A17648F}"/>
                </a:ext>
              </a:extLst>
            </p:cNvPr>
            <p:cNvSpPr/>
            <p:nvPr/>
          </p:nvSpPr>
          <p:spPr>
            <a:xfrm>
              <a:off x="6316335" y="3188737"/>
              <a:ext cx="5292401" cy="4236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No expectation of unknown mine openings, care to be exercised when working in areas of prior mining activities</a:t>
              </a:r>
              <a:endParaRPr lang="en-CA" sz="1200">
                <a:solidFill>
                  <a:schemeClr val="bg1"/>
                </a:solidFill>
              </a:endParaRPr>
            </a:p>
          </p:txBody>
        </p:sp>
        <p:sp>
          <p:nvSpPr>
            <p:cNvPr id="11" name="Rectangle 10">
              <a:extLst>
                <a:ext uri="{FF2B5EF4-FFF2-40B4-BE49-F238E27FC236}">
                  <a16:creationId xmlns:a16="http://schemas.microsoft.com/office/drawing/2014/main" id="{2C5D4A87-37F0-F2D2-B671-2902E17E9E39}"/>
                </a:ext>
              </a:extLst>
            </p:cNvPr>
            <p:cNvSpPr/>
            <p:nvPr/>
          </p:nvSpPr>
          <p:spPr>
            <a:xfrm>
              <a:off x="815732" y="3914476"/>
              <a:ext cx="4683520" cy="4236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Lack of geotechnical knowledge</a:t>
              </a:r>
              <a:endParaRPr lang="en-CA" sz="1200">
                <a:solidFill>
                  <a:schemeClr val="bg1"/>
                </a:solidFill>
              </a:endParaRPr>
            </a:p>
          </p:txBody>
        </p:sp>
        <p:sp>
          <p:nvSpPr>
            <p:cNvPr id="15" name="Rectangle 14">
              <a:extLst>
                <a:ext uri="{FF2B5EF4-FFF2-40B4-BE49-F238E27FC236}">
                  <a16:creationId xmlns:a16="http://schemas.microsoft.com/office/drawing/2014/main" id="{55812F70-B1E8-241D-EF07-032F568CFB6C}"/>
                </a:ext>
              </a:extLst>
            </p:cNvPr>
            <p:cNvSpPr/>
            <p:nvPr/>
          </p:nvSpPr>
          <p:spPr>
            <a:xfrm>
              <a:off x="6307154" y="3914476"/>
              <a:ext cx="5292402" cy="41442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Pit slopes and other mine plans may need to be adjusted once more geotechnical information becomes available</a:t>
              </a:r>
              <a:endParaRPr lang="en-CA" sz="1200">
                <a:solidFill>
                  <a:schemeClr val="bg1"/>
                </a:solidFill>
              </a:endParaRPr>
            </a:p>
          </p:txBody>
        </p:sp>
        <p:sp>
          <p:nvSpPr>
            <p:cNvPr id="16" name="Rectangle 15">
              <a:extLst>
                <a:ext uri="{FF2B5EF4-FFF2-40B4-BE49-F238E27FC236}">
                  <a16:creationId xmlns:a16="http://schemas.microsoft.com/office/drawing/2014/main" id="{922934D5-2395-92EE-E301-96959D0EB105}"/>
                </a:ext>
              </a:extLst>
            </p:cNvPr>
            <p:cNvSpPr/>
            <p:nvPr/>
          </p:nvSpPr>
          <p:spPr>
            <a:xfrm>
              <a:off x="815787" y="4614428"/>
              <a:ext cx="4683519" cy="4419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Tailings categorized as Potentially Acid Generating (PAG)</a:t>
              </a:r>
              <a:endParaRPr lang="en-CA" sz="1200">
                <a:solidFill>
                  <a:schemeClr val="bg1"/>
                </a:solidFill>
              </a:endParaRPr>
            </a:p>
          </p:txBody>
        </p:sp>
        <p:sp>
          <p:nvSpPr>
            <p:cNvPr id="17" name="Rectangle 16">
              <a:extLst>
                <a:ext uri="{FF2B5EF4-FFF2-40B4-BE49-F238E27FC236}">
                  <a16:creationId xmlns:a16="http://schemas.microsoft.com/office/drawing/2014/main" id="{95D747FA-F176-ADCF-5A20-EE2E78CC55CD}"/>
                </a:ext>
              </a:extLst>
            </p:cNvPr>
            <p:cNvSpPr/>
            <p:nvPr/>
          </p:nvSpPr>
          <p:spPr>
            <a:xfrm>
              <a:off x="6298028" y="4632789"/>
              <a:ext cx="5292404" cy="4236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Geotextiles, berm and soil liner planned to contain any potential AMD (acid mine drainage)</a:t>
              </a:r>
              <a:endParaRPr lang="en-CA" sz="1200">
                <a:solidFill>
                  <a:schemeClr val="bg1"/>
                </a:solidFill>
              </a:endParaRPr>
            </a:p>
          </p:txBody>
        </p:sp>
        <p:sp>
          <p:nvSpPr>
            <p:cNvPr id="18" name="Rectangle 17">
              <a:extLst>
                <a:ext uri="{FF2B5EF4-FFF2-40B4-BE49-F238E27FC236}">
                  <a16:creationId xmlns:a16="http://schemas.microsoft.com/office/drawing/2014/main" id="{D4A17714-5444-86C4-3882-5CEB2F8AF0B9}"/>
                </a:ext>
              </a:extLst>
            </p:cNvPr>
            <p:cNvSpPr/>
            <p:nvPr/>
          </p:nvSpPr>
          <p:spPr>
            <a:xfrm>
              <a:off x="824967" y="5299457"/>
              <a:ext cx="4683517" cy="4419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Environmental damage such as deforestation</a:t>
              </a:r>
              <a:endParaRPr lang="en-CA" sz="1200">
                <a:solidFill>
                  <a:schemeClr val="bg1"/>
                </a:solidFill>
              </a:endParaRPr>
            </a:p>
          </p:txBody>
        </p:sp>
        <p:sp>
          <p:nvSpPr>
            <p:cNvPr id="32" name="Rectangle 31">
              <a:extLst>
                <a:ext uri="{FF2B5EF4-FFF2-40B4-BE49-F238E27FC236}">
                  <a16:creationId xmlns:a16="http://schemas.microsoft.com/office/drawing/2014/main" id="{D7A84B77-0C28-CD3B-2529-75419D11D710}"/>
                </a:ext>
              </a:extLst>
            </p:cNvPr>
            <p:cNvSpPr/>
            <p:nvPr/>
          </p:nvSpPr>
          <p:spPr>
            <a:xfrm>
              <a:off x="6298026" y="5290276"/>
              <a:ext cx="5292405" cy="4419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bg1"/>
                  </a:solidFill>
                </a:rPr>
                <a:t>Biodiversity to be maintained through reforestation. This can aid in </a:t>
              </a:r>
              <a:r>
                <a:rPr lang="en-US" sz="1200"/>
                <a:t>restoring habitats for various species, while helping to maintain or increase biodiversity.</a:t>
              </a:r>
              <a:endParaRPr lang="en-CA" sz="1200">
                <a:solidFill>
                  <a:schemeClr val="bg1"/>
                </a:solidFill>
              </a:endParaRPr>
            </a:p>
          </p:txBody>
        </p:sp>
        <p:sp>
          <p:nvSpPr>
            <p:cNvPr id="5" name="Arrow: Right 4">
              <a:extLst>
                <a:ext uri="{FF2B5EF4-FFF2-40B4-BE49-F238E27FC236}">
                  <a16:creationId xmlns:a16="http://schemas.microsoft.com/office/drawing/2014/main" id="{B2EAFDEF-2B0F-3393-B25B-A13B25506003}"/>
                </a:ext>
              </a:extLst>
            </p:cNvPr>
            <p:cNvSpPr/>
            <p:nvPr/>
          </p:nvSpPr>
          <p:spPr>
            <a:xfrm>
              <a:off x="5609551" y="1714313"/>
              <a:ext cx="55263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E6E9258-3526-8F3A-EEB1-FC8E9C5C9D3F}"/>
                </a:ext>
              </a:extLst>
            </p:cNvPr>
            <p:cNvSpPr/>
            <p:nvPr/>
          </p:nvSpPr>
          <p:spPr>
            <a:xfrm>
              <a:off x="5609550" y="2430409"/>
              <a:ext cx="55263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5617DDC-2291-D628-63BC-DB5A273F3F70}"/>
                </a:ext>
              </a:extLst>
            </p:cNvPr>
            <p:cNvSpPr/>
            <p:nvPr/>
          </p:nvSpPr>
          <p:spPr>
            <a:xfrm>
              <a:off x="5609551" y="3192409"/>
              <a:ext cx="55263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7EA8E056-43DF-8E45-3919-14A73DB73117}"/>
                </a:ext>
              </a:extLst>
            </p:cNvPr>
            <p:cNvSpPr/>
            <p:nvPr/>
          </p:nvSpPr>
          <p:spPr>
            <a:xfrm>
              <a:off x="5609550" y="3917686"/>
              <a:ext cx="55263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1F08B198-89B7-6E40-1E3A-4C44476C5A82}"/>
                </a:ext>
              </a:extLst>
            </p:cNvPr>
            <p:cNvSpPr/>
            <p:nvPr/>
          </p:nvSpPr>
          <p:spPr>
            <a:xfrm>
              <a:off x="5600370" y="4642964"/>
              <a:ext cx="55263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7BF41565-883B-DD20-7528-C0E0C966DE2C}"/>
                </a:ext>
              </a:extLst>
            </p:cNvPr>
            <p:cNvSpPr/>
            <p:nvPr/>
          </p:nvSpPr>
          <p:spPr>
            <a:xfrm>
              <a:off x="5591188" y="5322336"/>
              <a:ext cx="561815" cy="415428"/>
            </a:xfrm>
            <a:prstGeom prst="rightArrow">
              <a:avLst/>
            </a:prstGeom>
            <a:solidFill>
              <a:srgbClr val="AEAEAE"/>
            </a:solidFill>
            <a:ln>
              <a:solidFill>
                <a:srgbClr val="AEAEAE"/>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541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E51862D-293B-C404-D725-141CAE12F9A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1A5003-EC35-575E-BC06-90A996A59AAC}"/>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8D3287F3-E410-0366-AA74-50B07CAAED6A}"/>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208BE3D2-A6DB-B12A-17B4-C867A691119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B9228CA3-7D5C-27AD-529D-0B41CEF24199}"/>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6F4FBE5B-CD71-0C51-F773-B21F99DCBA23}"/>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445C68E3-ACAE-5327-BCB8-B55050B0109A}"/>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Financial Analysis</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5" name="Chart 4">
            <a:extLst>
              <a:ext uri="{FF2B5EF4-FFF2-40B4-BE49-F238E27FC236}">
                <a16:creationId xmlns:a16="http://schemas.microsoft.com/office/drawing/2014/main" id="{88AB66D4-17ED-467C-68D7-9AD5DB224568}"/>
              </a:ext>
            </a:extLst>
          </p:cNvPr>
          <p:cNvGraphicFramePr>
            <a:graphicFrameLocks/>
          </p:cNvGraphicFramePr>
          <p:nvPr/>
        </p:nvGraphicFramePr>
        <p:xfrm>
          <a:off x="675325" y="1283647"/>
          <a:ext cx="5366246" cy="197357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2D4528D-4CC0-CAC6-5E48-96898D95ED32}"/>
              </a:ext>
            </a:extLst>
          </p:cNvPr>
          <p:cNvSpPr/>
          <p:nvPr/>
        </p:nvSpPr>
        <p:spPr>
          <a:xfrm>
            <a:off x="675326"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Monthly Gold Price Movement – 20yrs</a:t>
            </a:r>
          </a:p>
        </p:txBody>
      </p:sp>
      <p:sp>
        <p:nvSpPr>
          <p:cNvPr id="7" name="Rectangle 6">
            <a:extLst>
              <a:ext uri="{FF2B5EF4-FFF2-40B4-BE49-F238E27FC236}">
                <a16:creationId xmlns:a16="http://schemas.microsoft.com/office/drawing/2014/main" id="{20C4C262-8CC8-F95B-54C5-4CBA6F3507CC}"/>
              </a:ext>
            </a:extLst>
          </p:cNvPr>
          <p:cNvSpPr/>
          <p:nvPr/>
        </p:nvSpPr>
        <p:spPr>
          <a:xfrm>
            <a:off x="675325" y="3423482"/>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Gold Price Trendline</a:t>
            </a:r>
          </a:p>
        </p:txBody>
      </p:sp>
      <p:sp>
        <p:nvSpPr>
          <p:cNvPr id="9" name="Rectangle 8">
            <a:extLst>
              <a:ext uri="{FF2B5EF4-FFF2-40B4-BE49-F238E27FC236}">
                <a16:creationId xmlns:a16="http://schemas.microsoft.com/office/drawing/2014/main" id="{0041D3EB-6C0F-B346-552D-BA646BB980C9}"/>
              </a:ext>
            </a:extLst>
          </p:cNvPr>
          <p:cNvSpPr/>
          <p:nvPr/>
        </p:nvSpPr>
        <p:spPr>
          <a:xfrm>
            <a:off x="6519672"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Gold Price Trendlines</a:t>
            </a:r>
          </a:p>
        </p:txBody>
      </p:sp>
      <p:graphicFrame>
        <p:nvGraphicFramePr>
          <p:cNvPr id="10" name="Chart 9">
            <a:extLst>
              <a:ext uri="{FF2B5EF4-FFF2-40B4-BE49-F238E27FC236}">
                <a16:creationId xmlns:a16="http://schemas.microsoft.com/office/drawing/2014/main" id="{2E67CFEB-38B1-4691-D5AE-5016CE680022}"/>
              </a:ext>
            </a:extLst>
          </p:cNvPr>
          <p:cNvGraphicFramePr>
            <a:graphicFrameLocks noGrp="1"/>
          </p:cNvGraphicFramePr>
          <p:nvPr/>
        </p:nvGraphicFramePr>
        <p:xfrm>
          <a:off x="6465242" y="1143127"/>
          <a:ext cx="5420675" cy="4228197"/>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a:extLst>
              <a:ext uri="{FF2B5EF4-FFF2-40B4-BE49-F238E27FC236}">
                <a16:creationId xmlns:a16="http://schemas.microsoft.com/office/drawing/2014/main" id="{B8290E3F-56FA-DF10-B0E3-D87F2C138AB8}"/>
              </a:ext>
            </a:extLst>
          </p:cNvPr>
          <p:cNvSpPr/>
          <p:nvPr/>
        </p:nvSpPr>
        <p:spPr>
          <a:xfrm>
            <a:off x="7768447" y="5000201"/>
            <a:ext cx="180000" cy="180000"/>
          </a:xfrm>
          <a:prstGeom prst="ellipse">
            <a:avLst/>
          </a:prstGeom>
          <a:gradFill>
            <a:gsLst>
              <a:gs pos="8000">
                <a:srgbClr val="B88A44"/>
              </a:gs>
              <a:gs pos="100000">
                <a:srgbClr val="EDCF6B"/>
              </a:gs>
              <a:gs pos="69000">
                <a:srgbClr val="E0AA3E"/>
              </a:gs>
              <a:gs pos="36000">
                <a:srgbClr val="FAF398"/>
              </a:gs>
            </a:gsLst>
            <a:lin ang="540000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295A1837-64B8-4E1C-21A8-27896EBC81D5}"/>
              </a:ext>
            </a:extLst>
          </p:cNvPr>
          <p:cNvSpPr/>
          <p:nvPr/>
        </p:nvSpPr>
        <p:spPr>
          <a:xfrm>
            <a:off x="7953169" y="4928568"/>
            <a:ext cx="5251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1yr</a:t>
            </a:r>
          </a:p>
        </p:txBody>
      </p:sp>
      <p:sp>
        <p:nvSpPr>
          <p:cNvPr id="16" name="Oval 15">
            <a:extLst>
              <a:ext uri="{FF2B5EF4-FFF2-40B4-BE49-F238E27FC236}">
                <a16:creationId xmlns:a16="http://schemas.microsoft.com/office/drawing/2014/main" id="{8F56EBE7-6F5C-1C1A-CE7B-D0DE68E3337D}"/>
              </a:ext>
            </a:extLst>
          </p:cNvPr>
          <p:cNvSpPr/>
          <p:nvPr/>
        </p:nvSpPr>
        <p:spPr>
          <a:xfrm>
            <a:off x="8875068" y="5000201"/>
            <a:ext cx="180000" cy="180000"/>
          </a:xfrm>
          <a:prstGeom prst="ellipse">
            <a:avLst/>
          </a:prstGeom>
          <a:gradFill>
            <a:gsLst>
              <a:gs pos="100000">
                <a:srgbClr val="B88A44"/>
              </a:gs>
              <a:gs pos="44000">
                <a:srgbClr val="B88A44"/>
              </a:gs>
              <a:gs pos="63000">
                <a:srgbClr val="E7EAED"/>
              </a:gs>
              <a:gs pos="9000">
                <a:srgbClr val="B88A44"/>
              </a:gs>
            </a:gsLst>
            <a:lin ang="540000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E31B7DF-572E-84D4-2AD5-8B6469185FD0}"/>
              </a:ext>
            </a:extLst>
          </p:cNvPr>
          <p:cNvSpPr/>
          <p:nvPr/>
        </p:nvSpPr>
        <p:spPr>
          <a:xfrm>
            <a:off x="9059790" y="4928568"/>
            <a:ext cx="5251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3yr</a:t>
            </a:r>
          </a:p>
        </p:txBody>
      </p:sp>
      <p:sp>
        <p:nvSpPr>
          <p:cNvPr id="18" name="Oval 17">
            <a:extLst>
              <a:ext uri="{FF2B5EF4-FFF2-40B4-BE49-F238E27FC236}">
                <a16:creationId xmlns:a16="http://schemas.microsoft.com/office/drawing/2014/main" id="{AA72B493-9DE7-A78A-BE85-9750ABEC42B8}"/>
              </a:ext>
            </a:extLst>
          </p:cNvPr>
          <p:cNvSpPr/>
          <p:nvPr/>
        </p:nvSpPr>
        <p:spPr>
          <a:xfrm>
            <a:off x="9981689" y="5000201"/>
            <a:ext cx="180000" cy="180000"/>
          </a:xfrm>
          <a:prstGeom prst="ellipse">
            <a:avLst/>
          </a:prstGeom>
          <a:gradFill>
            <a:gsLst>
              <a:gs pos="8000">
                <a:srgbClr val="A0A0A0"/>
              </a:gs>
              <a:gs pos="100000">
                <a:srgbClr val="A0A0A0"/>
              </a:gs>
              <a:gs pos="69000">
                <a:srgbClr val="E7EAED"/>
              </a:gs>
            </a:gsLst>
            <a:lin ang="540000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E39270C-AB4C-0848-B81E-A353C5D21F07}"/>
              </a:ext>
            </a:extLst>
          </p:cNvPr>
          <p:cNvSpPr/>
          <p:nvPr/>
        </p:nvSpPr>
        <p:spPr>
          <a:xfrm>
            <a:off x="10166411" y="4928568"/>
            <a:ext cx="5251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5yr</a:t>
            </a:r>
          </a:p>
        </p:txBody>
      </p:sp>
      <p:graphicFrame>
        <p:nvGraphicFramePr>
          <p:cNvPr id="20" name="Chart 19">
            <a:extLst>
              <a:ext uri="{FF2B5EF4-FFF2-40B4-BE49-F238E27FC236}">
                <a16:creationId xmlns:a16="http://schemas.microsoft.com/office/drawing/2014/main" id="{41F43AB0-3007-A45F-C672-A6978FCC119E}"/>
              </a:ext>
            </a:extLst>
          </p:cNvPr>
          <p:cNvGraphicFramePr>
            <a:graphicFrameLocks/>
          </p:cNvGraphicFramePr>
          <p:nvPr/>
        </p:nvGraphicFramePr>
        <p:xfrm>
          <a:off x="675324" y="3814154"/>
          <a:ext cx="5420675" cy="195857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461F57FC-8F47-C968-3048-53C822C6550A}"/>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rPr>
              <a:t>Technical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Financial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979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ED63820E-CDDE-BEE1-2045-F209617D6A0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FBAA3A8-DE0A-A636-A757-9C57E3801049}"/>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2EF8CF0-7916-CF0F-3B66-9B21B5F3C5E6}"/>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B7CFEC4E-3739-1AAC-39CA-4A583625A328}"/>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E3FEAE48-E99B-9182-E975-43C10F440A0C}"/>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12CEA4FD-7321-E64B-27B6-6B7DCAE8649E}"/>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8F247AAD-FE98-BB5B-5840-27A38FA17BC4}"/>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Financial Analysis</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EA4057FD-52A7-A0E9-CBE0-3B152292A90B}"/>
              </a:ext>
            </a:extLst>
          </p:cNvPr>
          <p:cNvGrpSpPr/>
          <p:nvPr/>
        </p:nvGrpSpPr>
        <p:grpSpPr>
          <a:xfrm>
            <a:off x="666089" y="927966"/>
            <a:ext cx="11274257" cy="5011016"/>
            <a:chOff x="666089" y="927966"/>
            <a:chExt cx="11274257" cy="5011016"/>
          </a:xfrm>
        </p:grpSpPr>
        <p:sp>
          <p:nvSpPr>
            <p:cNvPr id="6" name="Rectangle 5">
              <a:extLst>
                <a:ext uri="{FF2B5EF4-FFF2-40B4-BE49-F238E27FC236}">
                  <a16:creationId xmlns:a16="http://schemas.microsoft.com/office/drawing/2014/main" id="{1B5EE755-D970-AEDD-05DD-3A5C160B7B35}"/>
                </a:ext>
              </a:extLst>
            </p:cNvPr>
            <p:cNvSpPr/>
            <p:nvPr/>
          </p:nvSpPr>
          <p:spPr>
            <a:xfrm>
              <a:off x="6519671" y="3423482"/>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Monthly Movement of SPDR GLD Gold Index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1BA3AF-B981-0FCB-A205-1506F5FDAEFD}"/>
                </a:ext>
              </a:extLst>
            </p:cNvPr>
            <p:cNvSpPr/>
            <p:nvPr/>
          </p:nvSpPr>
          <p:spPr>
            <a:xfrm>
              <a:off x="675325" y="3423482"/>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Gold Futures Price</a:t>
              </a:r>
            </a:p>
          </p:txBody>
        </p:sp>
        <p:graphicFrame>
          <p:nvGraphicFramePr>
            <p:cNvPr id="9" name="Chart 8">
              <a:extLst>
                <a:ext uri="{FF2B5EF4-FFF2-40B4-BE49-F238E27FC236}">
                  <a16:creationId xmlns:a16="http://schemas.microsoft.com/office/drawing/2014/main" id="{900011BD-416C-D13F-4516-E36D5959A2A2}"/>
                </a:ext>
              </a:extLst>
            </p:cNvPr>
            <p:cNvGraphicFramePr>
              <a:graphicFrameLocks/>
            </p:cNvGraphicFramePr>
            <p:nvPr>
              <p:extLst>
                <p:ext uri="{D42A27DB-BD31-4B8C-83A1-F6EECF244321}">
                  <p14:modId xmlns:p14="http://schemas.microsoft.com/office/powerpoint/2010/main" val="3605599449"/>
                </p:ext>
              </p:extLst>
            </p:nvPr>
          </p:nvGraphicFramePr>
          <p:xfrm>
            <a:off x="6519671" y="3865933"/>
            <a:ext cx="5420675" cy="2073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1B356FC-4598-1807-F03B-6046D3A91F76}"/>
                </a:ext>
              </a:extLst>
            </p:cNvPr>
            <p:cNvGraphicFramePr>
              <a:graphicFrameLocks/>
            </p:cNvGraphicFramePr>
            <p:nvPr>
              <p:extLst>
                <p:ext uri="{D42A27DB-BD31-4B8C-83A1-F6EECF244321}">
                  <p14:modId xmlns:p14="http://schemas.microsoft.com/office/powerpoint/2010/main" val="4090487419"/>
                </p:ext>
              </p:extLst>
            </p:nvPr>
          </p:nvGraphicFramePr>
          <p:xfrm>
            <a:off x="666089" y="3917248"/>
            <a:ext cx="5420675" cy="185972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F2335080-9C1D-0ADB-D1BA-999BEA0A4C52}"/>
                </a:ext>
              </a:extLst>
            </p:cNvPr>
            <p:cNvSpPr/>
            <p:nvPr/>
          </p:nvSpPr>
          <p:spPr>
            <a:xfrm>
              <a:off x="675326"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Analyst Expectations</a:t>
              </a:r>
            </a:p>
          </p:txBody>
        </p:sp>
        <p:sp>
          <p:nvSpPr>
            <p:cNvPr id="15" name="Rectangle 14">
              <a:extLst>
                <a:ext uri="{FF2B5EF4-FFF2-40B4-BE49-F238E27FC236}">
                  <a16:creationId xmlns:a16="http://schemas.microsoft.com/office/drawing/2014/main" id="{25EA6A56-A3DE-E070-0CD2-3B49DE8668F0}"/>
                </a:ext>
              </a:extLst>
            </p:cNvPr>
            <p:cNvSpPr/>
            <p:nvPr/>
          </p:nvSpPr>
          <p:spPr>
            <a:xfrm>
              <a:off x="6519670"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Considerations</a:t>
              </a:r>
            </a:p>
          </p:txBody>
        </p:sp>
        <p:sp>
          <p:nvSpPr>
            <p:cNvPr id="16" name="Rectangle: Rounded Corners 15">
              <a:extLst>
                <a:ext uri="{FF2B5EF4-FFF2-40B4-BE49-F238E27FC236}">
                  <a16:creationId xmlns:a16="http://schemas.microsoft.com/office/drawing/2014/main" id="{687E845A-5DBF-1AEC-12E2-FCEEC20DB303}"/>
                </a:ext>
              </a:extLst>
            </p:cNvPr>
            <p:cNvSpPr/>
            <p:nvPr/>
          </p:nvSpPr>
          <p:spPr>
            <a:xfrm>
              <a:off x="6945086" y="1393347"/>
              <a:ext cx="4995259" cy="323265"/>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Futures market expects the price of gold to go up in the immediate-short term</a:t>
              </a:r>
            </a:p>
          </p:txBody>
        </p:sp>
        <p:sp>
          <p:nvSpPr>
            <p:cNvPr id="17" name="Oval 16">
              <a:extLst>
                <a:ext uri="{FF2B5EF4-FFF2-40B4-BE49-F238E27FC236}">
                  <a16:creationId xmlns:a16="http://schemas.microsoft.com/office/drawing/2014/main" id="{74C5DABF-25B8-65F2-3F29-8E47BB393F2E}"/>
                </a:ext>
              </a:extLst>
            </p:cNvPr>
            <p:cNvSpPr/>
            <p:nvPr/>
          </p:nvSpPr>
          <p:spPr>
            <a:xfrm>
              <a:off x="6519670" y="1394075"/>
              <a:ext cx="324000" cy="324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grpSp>
          <p:nvGrpSpPr>
            <p:cNvPr id="18" name="Group 17">
              <a:extLst>
                <a:ext uri="{FF2B5EF4-FFF2-40B4-BE49-F238E27FC236}">
                  <a16:creationId xmlns:a16="http://schemas.microsoft.com/office/drawing/2014/main" id="{AE8F40B9-ACBC-4C18-010A-CFEBBA245564}"/>
                </a:ext>
              </a:extLst>
            </p:cNvPr>
            <p:cNvGrpSpPr/>
            <p:nvPr/>
          </p:nvGrpSpPr>
          <p:grpSpPr>
            <a:xfrm>
              <a:off x="1926771" y="1394669"/>
              <a:ext cx="4169229" cy="263327"/>
              <a:chOff x="1926771" y="1394669"/>
              <a:chExt cx="4169229" cy="263327"/>
            </a:xfrm>
          </p:grpSpPr>
          <p:cxnSp>
            <p:nvCxnSpPr>
              <p:cNvPr id="65" name="Straight Connector 64">
                <a:extLst>
                  <a:ext uri="{FF2B5EF4-FFF2-40B4-BE49-F238E27FC236}">
                    <a16:creationId xmlns:a16="http://schemas.microsoft.com/office/drawing/2014/main" id="{833A7FA2-C583-A0E1-886A-6E69B02EAC2C}"/>
                  </a:ext>
                </a:extLst>
              </p:cNvPr>
              <p:cNvCxnSpPr/>
              <p:nvPr/>
            </p:nvCxnSpPr>
            <p:spPr>
              <a:xfrm>
                <a:off x="1926771" y="1657996"/>
                <a:ext cx="73559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90903D3-F895-3C22-8CF2-7E1BDC86B48C}"/>
                  </a:ext>
                </a:extLst>
              </p:cNvPr>
              <p:cNvCxnSpPr/>
              <p:nvPr/>
            </p:nvCxnSpPr>
            <p:spPr>
              <a:xfrm>
                <a:off x="2785022" y="1657996"/>
                <a:ext cx="73559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C801AD4-62CB-9956-E77F-EB6EE4DC5530}"/>
                  </a:ext>
                </a:extLst>
              </p:cNvPr>
              <p:cNvCxnSpPr/>
              <p:nvPr/>
            </p:nvCxnSpPr>
            <p:spPr>
              <a:xfrm>
                <a:off x="3628360" y="1657996"/>
                <a:ext cx="73559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CB27CC5-8E0E-DC9E-E50B-D0E0F5D89555}"/>
                  </a:ext>
                </a:extLst>
              </p:cNvPr>
              <p:cNvCxnSpPr/>
              <p:nvPr/>
            </p:nvCxnSpPr>
            <p:spPr>
              <a:xfrm>
                <a:off x="4486609" y="1657996"/>
                <a:ext cx="73559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0CB8F96F-DF3D-1305-FD1B-C8C040D10281}"/>
                  </a:ext>
                </a:extLst>
              </p:cNvPr>
              <p:cNvSpPr/>
              <p:nvPr/>
            </p:nvSpPr>
            <p:spPr>
              <a:xfrm>
                <a:off x="1926771" y="1403917"/>
                <a:ext cx="735595" cy="254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2025</a:t>
                </a:r>
              </a:p>
            </p:txBody>
          </p:sp>
          <p:sp>
            <p:nvSpPr>
              <p:cNvPr id="70" name="Rectangle 69">
                <a:extLst>
                  <a:ext uri="{FF2B5EF4-FFF2-40B4-BE49-F238E27FC236}">
                    <a16:creationId xmlns:a16="http://schemas.microsoft.com/office/drawing/2014/main" id="{0158F101-77EF-920B-A8D9-BC149A281307}"/>
                  </a:ext>
                </a:extLst>
              </p:cNvPr>
              <p:cNvSpPr/>
              <p:nvPr/>
            </p:nvSpPr>
            <p:spPr>
              <a:xfrm>
                <a:off x="2777565" y="1403917"/>
                <a:ext cx="735595" cy="254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2026</a:t>
                </a:r>
              </a:p>
            </p:txBody>
          </p:sp>
          <p:sp>
            <p:nvSpPr>
              <p:cNvPr id="71" name="Rectangle 70">
                <a:extLst>
                  <a:ext uri="{FF2B5EF4-FFF2-40B4-BE49-F238E27FC236}">
                    <a16:creationId xmlns:a16="http://schemas.microsoft.com/office/drawing/2014/main" id="{7C5D0599-2920-4A50-36F7-BBE757AD5AB8}"/>
                  </a:ext>
                </a:extLst>
              </p:cNvPr>
              <p:cNvSpPr/>
              <p:nvPr/>
            </p:nvSpPr>
            <p:spPr>
              <a:xfrm>
                <a:off x="3628360" y="1394669"/>
                <a:ext cx="735595" cy="254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2027</a:t>
                </a:r>
              </a:p>
            </p:txBody>
          </p:sp>
          <p:cxnSp>
            <p:nvCxnSpPr>
              <p:cNvPr id="72" name="Straight Connector 71">
                <a:extLst>
                  <a:ext uri="{FF2B5EF4-FFF2-40B4-BE49-F238E27FC236}">
                    <a16:creationId xmlns:a16="http://schemas.microsoft.com/office/drawing/2014/main" id="{0A717A2B-D5E3-1179-BF1C-11FF034C64FB}"/>
                  </a:ext>
                </a:extLst>
              </p:cNvPr>
              <p:cNvCxnSpPr/>
              <p:nvPr/>
            </p:nvCxnSpPr>
            <p:spPr>
              <a:xfrm>
                <a:off x="5353530" y="1657995"/>
                <a:ext cx="73559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651BE3A8-B175-F325-C145-FF500A6BB052}"/>
                  </a:ext>
                </a:extLst>
              </p:cNvPr>
              <p:cNvSpPr/>
              <p:nvPr/>
            </p:nvSpPr>
            <p:spPr>
              <a:xfrm>
                <a:off x="4495279" y="1394669"/>
                <a:ext cx="735595" cy="254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2028</a:t>
                </a:r>
              </a:p>
            </p:txBody>
          </p:sp>
          <p:sp>
            <p:nvSpPr>
              <p:cNvPr id="74" name="Rectangle 73">
                <a:extLst>
                  <a:ext uri="{FF2B5EF4-FFF2-40B4-BE49-F238E27FC236}">
                    <a16:creationId xmlns:a16="http://schemas.microsoft.com/office/drawing/2014/main" id="{5E05272E-CA87-6477-DF3E-64CD3D2A1DDE}"/>
                  </a:ext>
                </a:extLst>
              </p:cNvPr>
              <p:cNvSpPr/>
              <p:nvPr/>
            </p:nvSpPr>
            <p:spPr>
              <a:xfrm>
                <a:off x="5360405" y="1394669"/>
                <a:ext cx="735595" cy="254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LT</a:t>
                </a:r>
              </a:p>
            </p:txBody>
          </p:sp>
        </p:grpSp>
        <p:sp>
          <p:nvSpPr>
            <p:cNvPr id="19" name="Rectangle 18">
              <a:extLst>
                <a:ext uri="{FF2B5EF4-FFF2-40B4-BE49-F238E27FC236}">
                  <a16:creationId xmlns:a16="http://schemas.microsoft.com/office/drawing/2014/main" id="{6590A28C-4FFA-D7AB-64E7-E1CDCF8039B2}"/>
                </a:ext>
              </a:extLst>
            </p:cNvPr>
            <p:cNvSpPr/>
            <p:nvPr/>
          </p:nvSpPr>
          <p:spPr>
            <a:xfrm>
              <a:off x="666089" y="1657995"/>
              <a:ext cx="1140940" cy="3232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Average</a:t>
              </a:r>
            </a:p>
          </p:txBody>
        </p:sp>
        <p:sp>
          <p:nvSpPr>
            <p:cNvPr id="20" name="Rectangle 19">
              <a:extLst>
                <a:ext uri="{FF2B5EF4-FFF2-40B4-BE49-F238E27FC236}">
                  <a16:creationId xmlns:a16="http://schemas.microsoft.com/office/drawing/2014/main" id="{99821C58-BFBE-1061-A533-E2E18925BCCE}"/>
                </a:ext>
              </a:extLst>
            </p:cNvPr>
            <p:cNvSpPr/>
            <p:nvPr/>
          </p:nvSpPr>
          <p:spPr>
            <a:xfrm>
              <a:off x="666089" y="1985880"/>
              <a:ext cx="1140940" cy="3232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Median</a:t>
              </a:r>
            </a:p>
          </p:txBody>
        </p:sp>
        <p:sp>
          <p:nvSpPr>
            <p:cNvPr id="21" name="Rectangle 20">
              <a:extLst>
                <a:ext uri="{FF2B5EF4-FFF2-40B4-BE49-F238E27FC236}">
                  <a16:creationId xmlns:a16="http://schemas.microsoft.com/office/drawing/2014/main" id="{467C181B-5028-2BD3-5949-B5D153661A0F}"/>
                </a:ext>
              </a:extLst>
            </p:cNvPr>
            <p:cNvSpPr/>
            <p:nvPr/>
          </p:nvSpPr>
          <p:spPr>
            <a:xfrm>
              <a:off x="666089" y="2312262"/>
              <a:ext cx="1140940" cy="3232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Max</a:t>
              </a:r>
            </a:p>
          </p:txBody>
        </p:sp>
        <p:sp>
          <p:nvSpPr>
            <p:cNvPr id="22" name="Rectangle 21">
              <a:extLst>
                <a:ext uri="{FF2B5EF4-FFF2-40B4-BE49-F238E27FC236}">
                  <a16:creationId xmlns:a16="http://schemas.microsoft.com/office/drawing/2014/main" id="{CA20CC21-2056-CDE2-E119-95B7EA73838E}"/>
                </a:ext>
              </a:extLst>
            </p:cNvPr>
            <p:cNvSpPr/>
            <p:nvPr/>
          </p:nvSpPr>
          <p:spPr>
            <a:xfrm>
              <a:off x="666089" y="2637308"/>
              <a:ext cx="1140940" cy="3232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Min</a:t>
              </a:r>
            </a:p>
          </p:txBody>
        </p:sp>
        <p:sp>
          <p:nvSpPr>
            <p:cNvPr id="23" name="Oval 22">
              <a:extLst>
                <a:ext uri="{FF2B5EF4-FFF2-40B4-BE49-F238E27FC236}">
                  <a16:creationId xmlns:a16="http://schemas.microsoft.com/office/drawing/2014/main" id="{A3B51644-13AC-EADF-3029-D6111520C896}"/>
                </a:ext>
              </a:extLst>
            </p:cNvPr>
            <p:cNvSpPr/>
            <p:nvPr/>
          </p:nvSpPr>
          <p:spPr>
            <a:xfrm>
              <a:off x="6519669" y="1988602"/>
              <a:ext cx="324000" cy="324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24" name="Rectangle: Rounded Corners 23">
              <a:extLst>
                <a:ext uri="{FF2B5EF4-FFF2-40B4-BE49-F238E27FC236}">
                  <a16:creationId xmlns:a16="http://schemas.microsoft.com/office/drawing/2014/main" id="{7985D701-3BB5-7833-46D3-4A88AC97A3F5}"/>
                </a:ext>
              </a:extLst>
            </p:cNvPr>
            <p:cNvSpPr/>
            <p:nvPr/>
          </p:nvSpPr>
          <p:spPr>
            <a:xfrm>
              <a:off x="6945085" y="1987874"/>
              <a:ext cx="4995259" cy="323265"/>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Price corrections historically follow gains of this magnitude for precious metals </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5" name="Straight Connector 24">
              <a:extLst>
                <a:ext uri="{FF2B5EF4-FFF2-40B4-BE49-F238E27FC236}">
                  <a16:creationId xmlns:a16="http://schemas.microsoft.com/office/drawing/2014/main" id="{91F5B494-0CBD-7997-F7F0-F42DD9FF1742}"/>
                </a:ext>
              </a:extLst>
            </p:cNvPr>
            <p:cNvCxnSpPr>
              <a:cxnSpLocks/>
            </p:cNvCxnSpPr>
            <p:nvPr/>
          </p:nvCxnSpPr>
          <p:spPr>
            <a:xfrm>
              <a:off x="2662366" y="1657995"/>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2EF1849-93D6-3569-2FCF-308DE518260E}"/>
                </a:ext>
              </a:extLst>
            </p:cNvPr>
            <p:cNvCxnSpPr>
              <a:cxnSpLocks/>
            </p:cNvCxnSpPr>
            <p:nvPr/>
          </p:nvCxnSpPr>
          <p:spPr>
            <a:xfrm>
              <a:off x="1926771" y="1648747"/>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7E1AD3-FD2A-8924-852F-59830AA3581A}"/>
                </a:ext>
              </a:extLst>
            </p:cNvPr>
            <p:cNvCxnSpPr>
              <a:cxnSpLocks/>
            </p:cNvCxnSpPr>
            <p:nvPr/>
          </p:nvCxnSpPr>
          <p:spPr>
            <a:xfrm>
              <a:off x="2785022" y="1657995"/>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7257496-73F3-01E8-5445-181F79E03308}"/>
                </a:ext>
              </a:extLst>
            </p:cNvPr>
            <p:cNvCxnSpPr>
              <a:cxnSpLocks/>
            </p:cNvCxnSpPr>
            <p:nvPr/>
          </p:nvCxnSpPr>
          <p:spPr>
            <a:xfrm>
              <a:off x="3520617" y="1676207"/>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DE5ECB-D092-13C7-60E0-CA1CCAA1D279}"/>
                </a:ext>
              </a:extLst>
            </p:cNvPr>
            <p:cNvCxnSpPr>
              <a:cxnSpLocks/>
            </p:cNvCxnSpPr>
            <p:nvPr/>
          </p:nvCxnSpPr>
          <p:spPr>
            <a:xfrm>
              <a:off x="4363955" y="1657995"/>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FB1B737-4D90-8B63-0EE4-C30A55B5685D}"/>
                </a:ext>
              </a:extLst>
            </p:cNvPr>
            <p:cNvCxnSpPr>
              <a:cxnSpLocks/>
            </p:cNvCxnSpPr>
            <p:nvPr/>
          </p:nvCxnSpPr>
          <p:spPr>
            <a:xfrm>
              <a:off x="3638029" y="1676206"/>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14656AC-0033-D9C9-46A3-363C6E358C41}"/>
                </a:ext>
              </a:extLst>
            </p:cNvPr>
            <p:cNvCxnSpPr>
              <a:cxnSpLocks/>
            </p:cNvCxnSpPr>
            <p:nvPr/>
          </p:nvCxnSpPr>
          <p:spPr>
            <a:xfrm>
              <a:off x="5222204" y="1666831"/>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FE83681-1C1B-65F3-E06F-1606FB453CC2}"/>
                </a:ext>
              </a:extLst>
            </p:cNvPr>
            <p:cNvCxnSpPr>
              <a:cxnSpLocks/>
            </p:cNvCxnSpPr>
            <p:nvPr/>
          </p:nvCxnSpPr>
          <p:spPr>
            <a:xfrm>
              <a:off x="4495279" y="1676206"/>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98F1085-9AA0-F005-94B0-DA3D40B3A8A8}"/>
                </a:ext>
              </a:extLst>
            </p:cNvPr>
            <p:cNvCxnSpPr>
              <a:cxnSpLocks/>
            </p:cNvCxnSpPr>
            <p:nvPr/>
          </p:nvCxnSpPr>
          <p:spPr>
            <a:xfrm>
              <a:off x="5360405" y="1657854"/>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D52A8A9-CAB8-7A66-ED1E-3459C9F19934}"/>
                </a:ext>
              </a:extLst>
            </p:cNvPr>
            <p:cNvCxnSpPr>
              <a:cxnSpLocks/>
            </p:cNvCxnSpPr>
            <p:nvPr/>
          </p:nvCxnSpPr>
          <p:spPr>
            <a:xfrm>
              <a:off x="6086764" y="1676206"/>
              <a:ext cx="0" cy="1302575"/>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0392A18-429D-CBA3-189E-0E750563B620}"/>
                </a:ext>
              </a:extLst>
            </p:cNvPr>
            <p:cNvCxnSpPr>
              <a:cxnSpLocks/>
            </p:cNvCxnSpPr>
            <p:nvPr/>
          </p:nvCxnSpPr>
          <p:spPr>
            <a:xfrm flipH="1">
              <a:off x="714374" y="2635524"/>
              <a:ext cx="538162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3E494B0-595E-57C9-F55C-58A02F4EB875}"/>
                </a:ext>
              </a:extLst>
            </p:cNvPr>
            <p:cNvCxnSpPr>
              <a:cxnSpLocks/>
            </p:cNvCxnSpPr>
            <p:nvPr/>
          </p:nvCxnSpPr>
          <p:spPr>
            <a:xfrm flipH="1">
              <a:off x="694849" y="2327493"/>
              <a:ext cx="538162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6790F7D-D6A1-CA69-8BE4-FC27D0CD1A9A}"/>
                </a:ext>
              </a:extLst>
            </p:cNvPr>
            <p:cNvCxnSpPr>
              <a:cxnSpLocks/>
            </p:cNvCxnSpPr>
            <p:nvPr/>
          </p:nvCxnSpPr>
          <p:spPr>
            <a:xfrm flipH="1">
              <a:off x="705138" y="1987874"/>
              <a:ext cx="5381626"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4E98D36-B919-D5EE-92EB-DADE8FA87FEF}"/>
                </a:ext>
              </a:extLst>
            </p:cNvPr>
            <p:cNvSpPr/>
            <p:nvPr/>
          </p:nvSpPr>
          <p:spPr>
            <a:xfrm>
              <a:off x="5360403" y="1641853"/>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2,169</a:t>
              </a:r>
            </a:p>
          </p:txBody>
        </p:sp>
        <p:sp>
          <p:nvSpPr>
            <p:cNvPr id="39" name="Oval 38">
              <a:extLst>
                <a:ext uri="{FF2B5EF4-FFF2-40B4-BE49-F238E27FC236}">
                  <a16:creationId xmlns:a16="http://schemas.microsoft.com/office/drawing/2014/main" id="{607C2D5A-88A7-F7EF-862B-CE5E84F9B751}"/>
                </a:ext>
              </a:extLst>
            </p:cNvPr>
            <p:cNvSpPr/>
            <p:nvPr/>
          </p:nvSpPr>
          <p:spPr>
            <a:xfrm>
              <a:off x="6519668" y="2633371"/>
              <a:ext cx="324000" cy="324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40" name="Rectangle 39">
              <a:extLst>
                <a:ext uri="{FF2B5EF4-FFF2-40B4-BE49-F238E27FC236}">
                  <a16:creationId xmlns:a16="http://schemas.microsoft.com/office/drawing/2014/main" id="{8C27A9AA-81CB-48CC-F87E-86C0F836FA86}"/>
                </a:ext>
              </a:extLst>
            </p:cNvPr>
            <p:cNvSpPr/>
            <p:nvPr/>
          </p:nvSpPr>
          <p:spPr>
            <a:xfrm>
              <a:off x="5360403" y="1990966"/>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2,100</a:t>
              </a:r>
            </a:p>
          </p:txBody>
        </p:sp>
        <p:sp>
          <p:nvSpPr>
            <p:cNvPr id="41" name="Rectangle 40">
              <a:extLst>
                <a:ext uri="{FF2B5EF4-FFF2-40B4-BE49-F238E27FC236}">
                  <a16:creationId xmlns:a16="http://schemas.microsoft.com/office/drawing/2014/main" id="{78164F1D-86A0-38A1-F08B-AB8E2BA8A9BA}"/>
                </a:ext>
              </a:extLst>
            </p:cNvPr>
            <p:cNvSpPr/>
            <p:nvPr/>
          </p:nvSpPr>
          <p:spPr>
            <a:xfrm>
              <a:off x="5360403" y="2340651"/>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2,963</a:t>
              </a:r>
            </a:p>
          </p:txBody>
        </p:sp>
        <p:sp>
          <p:nvSpPr>
            <p:cNvPr id="42" name="Rectangle: Rounded Corners 41">
              <a:extLst>
                <a:ext uri="{FF2B5EF4-FFF2-40B4-BE49-F238E27FC236}">
                  <a16:creationId xmlns:a16="http://schemas.microsoft.com/office/drawing/2014/main" id="{10B33DF9-63DD-8004-FC9F-AE8EF61066E7}"/>
                </a:ext>
              </a:extLst>
            </p:cNvPr>
            <p:cNvSpPr/>
            <p:nvPr/>
          </p:nvSpPr>
          <p:spPr>
            <a:xfrm>
              <a:off x="6945084" y="2632643"/>
              <a:ext cx="4995259" cy="323265"/>
            </a:xfrm>
            <a:prstGeom prst="roundRect">
              <a:avLst>
                <a:gd name="adj" fmla="val 5000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Price correction in the short-medium term is expected, driven by lack of demand</a:t>
              </a:r>
            </a:p>
          </p:txBody>
        </p:sp>
        <p:sp>
          <p:nvSpPr>
            <p:cNvPr id="43" name="Rectangle 42">
              <a:extLst>
                <a:ext uri="{FF2B5EF4-FFF2-40B4-BE49-F238E27FC236}">
                  <a16:creationId xmlns:a16="http://schemas.microsoft.com/office/drawing/2014/main" id="{063B51B3-6107-C72C-38B0-906C9F71CB7B}"/>
                </a:ext>
              </a:extLst>
            </p:cNvPr>
            <p:cNvSpPr/>
            <p:nvPr/>
          </p:nvSpPr>
          <p:spPr>
            <a:xfrm>
              <a:off x="5360403" y="2644773"/>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1,750</a:t>
              </a:r>
            </a:p>
          </p:txBody>
        </p:sp>
        <p:sp>
          <p:nvSpPr>
            <p:cNvPr id="44" name="Rectangle 43">
              <a:extLst>
                <a:ext uri="{FF2B5EF4-FFF2-40B4-BE49-F238E27FC236}">
                  <a16:creationId xmlns:a16="http://schemas.microsoft.com/office/drawing/2014/main" id="{15EDFD66-5718-FDE1-9017-EECF65245F2B}"/>
                </a:ext>
              </a:extLst>
            </p:cNvPr>
            <p:cNvSpPr/>
            <p:nvPr/>
          </p:nvSpPr>
          <p:spPr>
            <a:xfrm>
              <a:off x="4499938" y="1631161"/>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2,402</a:t>
              </a:r>
            </a:p>
          </p:txBody>
        </p:sp>
        <p:sp>
          <p:nvSpPr>
            <p:cNvPr id="45" name="Rectangle 44">
              <a:extLst>
                <a:ext uri="{FF2B5EF4-FFF2-40B4-BE49-F238E27FC236}">
                  <a16:creationId xmlns:a16="http://schemas.microsoft.com/office/drawing/2014/main" id="{3AAF55D6-A08D-E9B4-20B4-47C5134F3F4C}"/>
                </a:ext>
              </a:extLst>
            </p:cNvPr>
            <p:cNvSpPr/>
            <p:nvPr/>
          </p:nvSpPr>
          <p:spPr>
            <a:xfrm>
              <a:off x="4499938" y="1980274"/>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2,400</a:t>
              </a:r>
            </a:p>
          </p:txBody>
        </p:sp>
        <p:sp>
          <p:nvSpPr>
            <p:cNvPr id="46" name="Rectangle 45">
              <a:extLst>
                <a:ext uri="{FF2B5EF4-FFF2-40B4-BE49-F238E27FC236}">
                  <a16:creationId xmlns:a16="http://schemas.microsoft.com/office/drawing/2014/main" id="{3450719F-9E08-87AB-EEBF-FC976113E516}"/>
                </a:ext>
              </a:extLst>
            </p:cNvPr>
            <p:cNvSpPr/>
            <p:nvPr/>
          </p:nvSpPr>
          <p:spPr>
            <a:xfrm>
              <a:off x="4499938" y="2329959"/>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2,963</a:t>
              </a:r>
            </a:p>
          </p:txBody>
        </p:sp>
        <p:sp>
          <p:nvSpPr>
            <p:cNvPr id="47" name="Rectangle 46">
              <a:extLst>
                <a:ext uri="{FF2B5EF4-FFF2-40B4-BE49-F238E27FC236}">
                  <a16:creationId xmlns:a16="http://schemas.microsoft.com/office/drawing/2014/main" id="{DCE21ACB-9084-B3D1-CA5F-287B6EAE5AAB}"/>
                </a:ext>
              </a:extLst>
            </p:cNvPr>
            <p:cNvSpPr/>
            <p:nvPr/>
          </p:nvSpPr>
          <p:spPr>
            <a:xfrm>
              <a:off x="4499938" y="2634081"/>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1,900</a:t>
              </a:r>
            </a:p>
          </p:txBody>
        </p:sp>
        <p:sp>
          <p:nvSpPr>
            <p:cNvPr id="48" name="Rectangle 47">
              <a:extLst>
                <a:ext uri="{FF2B5EF4-FFF2-40B4-BE49-F238E27FC236}">
                  <a16:creationId xmlns:a16="http://schemas.microsoft.com/office/drawing/2014/main" id="{9B51E35C-B51A-A804-5BAE-6994E067DBFC}"/>
                </a:ext>
              </a:extLst>
            </p:cNvPr>
            <p:cNvSpPr/>
            <p:nvPr/>
          </p:nvSpPr>
          <p:spPr>
            <a:xfrm>
              <a:off x="3622034" y="1668281"/>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2,479</a:t>
              </a:r>
            </a:p>
          </p:txBody>
        </p:sp>
        <p:sp>
          <p:nvSpPr>
            <p:cNvPr id="49" name="Rectangle 48">
              <a:extLst>
                <a:ext uri="{FF2B5EF4-FFF2-40B4-BE49-F238E27FC236}">
                  <a16:creationId xmlns:a16="http://schemas.microsoft.com/office/drawing/2014/main" id="{7F9165BE-7D69-E3DE-2765-EA91E729AFDA}"/>
                </a:ext>
              </a:extLst>
            </p:cNvPr>
            <p:cNvSpPr/>
            <p:nvPr/>
          </p:nvSpPr>
          <p:spPr>
            <a:xfrm>
              <a:off x="3622034" y="2017394"/>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2,500</a:t>
              </a:r>
            </a:p>
          </p:txBody>
        </p:sp>
        <p:sp>
          <p:nvSpPr>
            <p:cNvPr id="50" name="Rectangle 49">
              <a:extLst>
                <a:ext uri="{FF2B5EF4-FFF2-40B4-BE49-F238E27FC236}">
                  <a16:creationId xmlns:a16="http://schemas.microsoft.com/office/drawing/2014/main" id="{F1C7A108-7E68-18A6-A746-02A4E732A549}"/>
                </a:ext>
              </a:extLst>
            </p:cNvPr>
            <p:cNvSpPr/>
            <p:nvPr/>
          </p:nvSpPr>
          <p:spPr>
            <a:xfrm>
              <a:off x="3622034" y="2367079"/>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2,929</a:t>
              </a:r>
            </a:p>
          </p:txBody>
        </p:sp>
        <p:sp>
          <p:nvSpPr>
            <p:cNvPr id="51" name="Rectangle 50">
              <a:extLst>
                <a:ext uri="{FF2B5EF4-FFF2-40B4-BE49-F238E27FC236}">
                  <a16:creationId xmlns:a16="http://schemas.microsoft.com/office/drawing/2014/main" id="{9374AA1D-4441-DEE4-5EAD-37825384A4E0}"/>
                </a:ext>
              </a:extLst>
            </p:cNvPr>
            <p:cNvSpPr/>
            <p:nvPr/>
          </p:nvSpPr>
          <p:spPr>
            <a:xfrm>
              <a:off x="3622034" y="2671201"/>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1,900</a:t>
              </a:r>
            </a:p>
          </p:txBody>
        </p:sp>
        <p:sp>
          <p:nvSpPr>
            <p:cNvPr id="52" name="Rectangle 51">
              <a:extLst>
                <a:ext uri="{FF2B5EF4-FFF2-40B4-BE49-F238E27FC236}">
                  <a16:creationId xmlns:a16="http://schemas.microsoft.com/office/drawing/2014/main" id="{85197A4C-E6CC-4154-CC60-9F7A719886BD}"/>
                </a:ext>
              </a:extLst>
            </p:cNvPr>
            <p:cNvSpPr/>
            <p:nvPr/>
          </p:nvSpPr>
          <p:spPr>
            <a:xfrm>
              <a:off x="2784229" y="1657472"/>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2,551</a:t>
              </a:r>
            </a:p>
          </p:txBody>
        </p:sp>
        <p:sp>
          <p:nvSpPr>
            <p:cNvPr id="53" name="Rectangle 52">
              <a:extLst>
                <a:ext uri="{FF2B5EF4-FFF2-40B4-BE49-F238E27FC236}">
                  <a16:creationId xmlns:a16="http://schemas.microsoft.com/office/drawing/2014/main" id="{03A8B232-6A04-5CE3-63E7-BAD27B30E9A9}"/>
                </a:ext>
              </a:extLst>
            </p:cNvPr>
            <p:cNvSpPr/>
            <p:nvPr/>
          </p:nvSpPr>
          <p:spPr>
            <a:xfrm>
              <a:off x="2784229" y="2006585"/>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2,538</a:t>
              </a:r>
            </a:p>
          </p:txBody>
        </p:sp>
        <p:sp>
          <p:nvSpPr>
            <p:cNvPr id="54" name="Rectangle 53">
              <a:extLst>
                <a:ext uri="{FF2B5EF4-FFF2-40B4-BE49-F238E27FC236}">
                  <a16:creationId xmlns:a16="http://schemas.microsoft.com/office/drawing/2014/main" id="{33297D11-BAE3-948D-6ACB-11EEA88F641A}"/>
                </a:ext>
              </a:extLst>
            </p:cNvPr>
            <p:cNvSpPr/>
            <p:nvPr/>
          </p:nvSpPr>
          <p:spPr>
            <a:xfrm>
              <a:off x="2784229" y="2356270"/>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3,300</a:t>
              </a:r>
            </a:p>
          </p:txBody>
        </p:sp>
        <p:sp>
          <p:nvSpPr>
            <p:cNvPr id="55" name="Rectangle 54">
              <a:extLst>
                <a:ext uri="{FF2B5EF4-FFF2-40B4-BE49-F238E27FC236}">
                  <a16:creationId xmlns:a16="http://schemas.microsoft.com/office/drawing/2014/main" id="{DF0D5681-6520-2403-0B3A-48F69028E9CF}"/>
                </a:ext>
              </a:extLst>
            </p:cNvPr>
            <p:cNvSpPr/>
            <p:nvPr/>
          </p:nvSpPr>
          <p:spPr>
            <a:xfrm>
              <a:off x="2784229" y="2660392"/>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1,900</a:t>
              </a:r>
            </a:p>
          </p:txBody>
        </p:sp>
        <p:sp>
          <p:nvSpPr>
            <p:cNvPr id="56" name="Rectangle 55">
              <a:extLst>
                <a:ext uri="{FF2B5EF4-FFF2-40B4-BE49-F238E27FC236}">
                  <a16:creationId xmlns:a16="http://schemas.microsoft.com/office/drawing/2014/main" id="{F9BCB0D6-AB46-DF82-C338-1215CF20918C}"/>
                </a:ext>
              </a:extLst>
            </p:cNvPr>
            <p:cNvSpPr/>
            <p:nvPr/>
          </p:nvSpPr>
          <p:spPr>
            <a:xfrm>
              <a:off x="1935141" y="1657472"/>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2,598</a:t>
              </a:r>
            </a:p>
          </p:txBody>
        </p:sp>
        <p:sp>
          <p:nvSpPr>
            <p:cNvPr id="57" name="Rectangle 56">
              <a:extLst>
                <a:ext uri="{FF2B5EF4-FFF2-40B4-BE49-F238E27FC236}">
                  <a16:creationId xmlns:a16="http://schemas.microsoft.com/office/drawing/2014/main" id="{36D0FC56-57B9-0CAE-87EC-2104822A6EC1}"/>
                </a:ext>
              </a:extLst>
            </p:cNvPr>
            <p:cNvSpPr/>
            <p:nvPr/>
          </p:nvSpPr>
          <p:spPr>
            <a:xfrm>
              <a:off x="1935141" y="2006585"/>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2,625</a:t>
              </a:r>
            </a:p>
          </p:txBody>
        </p:sp>
        <p:sp>
          <p:nvSpPr>
            <p:cNvPr id="58" name="Rectangle 57">
              <a:extLst>
                <a:ext uri="{FF2B5EF4-FFF2-40B4-BE49-F238E27FC236}">
                  <a16:creationId xmlns:a16="http://schemas.microsoft.com/office/drawing/2014/main" id="{16DFB176-40CF-4E53-44EE-B85ECC858998}"/>
                </a:ext>
              </a:extLst>
            </p:cNvPr>
            <p:cNvSpPr/>
            <p:nvPr/>
          </p:nvSpPr>
          <p:spPr>
            <a:xfrm>
              <a:off x="1935141" y="2356270"/>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3,000</a:t>
              </a:r>
            </a:p>
          </p:txBody>
        </p:sp>
        <p:sp>
          <p:nvSpPr>
            <p:cNvPr id="59" name="Rectangle 58">
              <a:extLst>
                <a:ext uri="{FF2B5EF4-FFF2-40B4-BE49-F238E27FC236}">
                  <a16:creationId xmlns:a16="http://schemas.microsoft.com/office/drawing/2014/main" id="{62287ECD-A02D-E2A7-8D83-8B83FF48A002}"/>
                </a:ext>
              </a:extLst>
            </p:cNvPr>
            <p:cNvSpPr/>
            <p:nvPr/>
          </p:nvSpPr>
          <p:spPr>
            <a:xfrm>
              <a:off x="1935141" y="2660392"/>
              <a:ext cx="735595" cy="351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2,000</a:t>
              </a:r>
            </a:p>
          </p:txBody>
        </p:sp>
        <p:cxnSp>
          <p:nvCxnSpPr>
            <p:cNvPr id="60" name="Straight Connector 59">
              <a:extLst>
                <a:ext uri="{FF2B5EF4-FFF2-40B4-BE49-F238E27FC236}">
                  <a16:creationId xmlns:a16="http://schemas.microsoft.com/office/drawing/2014/main" id="{109C9867-0FF1-CFAB-896B-DA0E5D140041}"/>
                </a:ext>
              </a:extLst>
            </p:cNvPr>
            <p:cNvCxnSpPr>
              <a:cxnSpLocks/>
            </p:cNvCxnSpPr>
            <p:nvPr/>
          </p:nvCxnSpPr>
          <p:spPr>
            <a:xfrm>
              <a:off x="5353530" y="2978781"/>
              <a:ext cx="742468" cy="0"/>
            </a:xfrm>
            <a:prstGeom prst="line">
              <a:avLst/>
            </a:prstGeom>
            <a:ln w="952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A149422-ACE8-69BA-C2C5-1420ABE5B934}"/>
                </a:ext>
              </a:extLst>
            </p:cNvPr>
            <p:cNvCxnSpPr>
              <a:cxnSpLocks/>
            </p:cNvCxnSpPr>
            <p:nvPr/>
          </p:nvCxnSpPr>
          <p:spPr>
            <a:xfrm>
              <a:off x="4479736" y="2985840"/>
              <a:ext cx="742468" cy="0"/>
            </a:xfrm>
            <a:prstGeom prst="line">
              <a:avLst/>
            </a:prstGeom>
            <a:ln w="952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FD2C4C3-C3F9-5863-927B-6465BC1702AA}"/>
                </a:ext>
              </a:extLst>
            </p:cNvPr>
            <p:cNvCxnSpPr>
              <a:cxnSpLocks/>
            </p:cNvCxnSpPr>
            <p:nvPr/>
          </p:nvCxnSpPr>
          <p:spPr>
            <a:xfrm>
              <a:off x="3638029" y="2978781"/>
              <a:ext cx="742468" cy="0"/>
            </a:xfrm>
            <a:prstGeom prst="line">
              <a:avLst/>
            </a:prstGeom>
            <a:ln w="952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10377B9-66A0-2F0B-8462-99332D099ADD}"/>
                </a:ext>
              </a:extLst>
            </p:cNvPr>
            <p:cNvCxnSpPr>
              <a:cxnSpLocks/>
            </p:cNvCxnSpPr>
            <p:nvPr/>
          </p:nvCxnSpPr>
          <p:spPr>
            <a:xfrm>
              <a:off x="2784229" y="2969406"/>
              <a:ext cx="742468" cy="0"/>
            </a:xfrm>
            <a:prstGeom prst="line">
              <a:avLst/>
            </a:prstGeom>
            <a:ln w="952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D4F4C3B-0218-114D-719D-EB2A37F4705E}"/>
                </a:ext>
              </a:extLst>
            </p:cNvPr>
            <p:cNvCxnSpPr>
              <a:cxnSpLocks/>
            </p:cNvCxnSpPr>
            <p:nvPr/>
          </p:nvCxnSpPr>
          <p:spPr>
            <a:xfrm>
              <a:off x="1919898" y="2960429"/>
              <a:ext cx="742468" cy="0"/>
            </a:xfrm>
            <a:prstGeom prst="line">
              <a:avLst/>
            </a:prstGeom>
            <a:ln w="952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sp>
        <p:nvSpPr>
          <p:cNvPr id="76" name="TextBox 75">
            <a:extLst>
              <a:ext uri="{FF2B5EF4-FFF2-40B4-BE49-F238E27FC236}">
                <a16:creationId xmlns:a16="http://schemas.microsoft.com/office/drawing/2014/main" id="{E23B54A2-B818-6022-7DA9-C3664AFC2E24}"/>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rPr>
              <a:t>Technical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Financial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820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BFA4F1B-46BE-520A-4C98-42EA0EB3923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4E5B9B0-6448-D5C3-F465-D8C18EF4976E}"/>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CE02555-427E-F913-7906-454D0A7A135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E933658E-5CEE-67E3-8342-320B3025C298}"/>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2ABF598E-ECC5-97B2-869D-8A224E3748C5}"/>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172C7EFA-8D0E-54BE-E7A4-B51E3193B548}"/>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6878C96-8B6E-44BE-0BEA-BC2B33AD47BB}"/>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Financial Analysis</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9" name="Rectangle 58">
            <a:extLst>
              <a:ext uri="{FF2B5EF4-FFF2-40B4-BE49-F238E27FC236}">
                <a16:creationId xmlns:a16="http://schemas.microsoft.com/office/drawing/2014/main" id="{77635DAC-5527-154B-45C6-CDDD93B3B501}"/>
              </a:ext>
            </a:extLst>
          </p:cNvPr>
          <p:cNvSpPr/>
          <p:nvPr/>
        </p:nvSpPr>
        <p:spPr>
          <a:xfrm>
            <a:off x="357864" y="3260948"/>
            <a:ext cx="1141373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Catalysts in the near term</a:t>
            </a:r>
            <a:endParaRPr lang="en-CA" sz="1200" dirty="0"/>
          </a:p>
        </p:txBody>
      </p:sp>
      <p:grpSp>
        <p:nvGrpSpPr>
          <p:cNvPr id="135" name="Group 134">
            <a:extLst>
              <a:ext uri="{FF2B5EF4-FFF2-40B4-BE49-F238E27FC236}">
                <a16:creationId xmlns:a16="http://schemas.microsoft.com/office/drawing/2014/main" id="{66016341-6511-48F7-90D7-4D929CC734B1}"/>
              </a:ext>
            </a:extLst>
          </p:cNvPr>
          <p:cNvGrpSpPr/>
          <p:nvPr/>
        </p:nvGrpSpPr>
        <p:grpSpPr>
          <a:xfrm>
            <a:off x="372881" y="3699647"/>
            <a:ext cx="11377521" cy="2105743"/>
            <a:chOff x="605038" y="3931835"/>
            <a:chExt cx="11133682" cy="1953201"/>
          </a:xfrm>
        </p:grpSpPr>
        <p:sp>
          <p:nvSpPr>
            <p:cNvPr id="60" name="Oval 59">
              <a:extLst>
                <a:ext uri="{FF2B5EF4-FFF2-40B4-BE49-F238E27FC236}">
                  <a16:creationId xmlns:a16="http://schemas.microsoft.com/office/drawing/2014/main" id="{EB933045-6607-F723-D813-ADF9B9DF9AC5}"/>
                </a:ext>
              </a:extLst>
            </p:cNvPr>
            <p:cNvSpPr/>
            <p:nvPr/>
          </p:nvSpPr>
          <p:spPr>
            <a:xfrm>
              <a:off x="605038" y="4752947"/>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61" name="Straight Connector 60">
              <a:extLst>
                <a:ext uri="{FF2B5EF4-FFF2-40B4-BE49-F238E27FC236}">
                  <a16:creationId xmlns:a16="http://schemas.microsoft.com/office/drawing/2014/main" id="{0C4392CD-A34D-80B1-8780-CFA6B9618450}"/>
                </a:ext>
              </a:extLst>
            </p:cNvPr>
            <p:cNvCxnSpPr/>
            <p:nvPr/>
          </p:nvCxnSpPr>
          <p:spPr>
            <a:xfrm>
              <a:off x="739555" y="4797947"/>
              <a:ext cx="18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03C462F-43AF-8EB9-745D-AEFD1223591F}"/>
                </a:ext>
              </a:extLst>
            </p:cNvPr>
            <p:cNvCxnSpPr>
              <a:cxnSpLocks/>
            </p:cNvCxnSpPr>
            <p:nvPr/>
          </p:nvCxnSpPr>
          <p:spPr>
            <a:xfrm>
              <a:off x="914566" y="4525630"/>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5944E8C-8791-12BA-EF17-E2897B59EE22}"/>
                </a:ext>
              </a:extLst>
            </p:cNvPr>
            <p:cNvCxnSpPr>
              <a:cxnSpLocks/>
            </p:cNvCxnSpPr>
            <p:nvPr/>
          </p:nvCxnSpPr>
          <p:spPr>
            <a:xfrm flipV="1">
              <a:off x="1595498" y="4510887"/>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0A0EF01-9359-B416-011A-1DFDEF7D1039}"/>
                </a:ext>
              </a:extLst>
            </p:cNvPr>
            <p:cNvCxnSpPr>
              <a:cxnSpLocks/>
            </p:cNvCxnSpPr>
            <p:nvPr/>
          </p:nvCxnSpPr>
          <p:spPr>
            <a:xfrm flipV="1">
              <a:off x="902787" y="4511020"/>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2398CF5-62FC-FB9F-24FA-13D05DA3EC6D}"/>
                </a:ext>
              </a:extLst>
            </p:cNvPr>
            <p:cNvCxnSpPr>
              <a:cxnSpLocks/>
            </p:cNvCxnSpPr>
            <p:nvPr/>
          </p:nvCxnSpPr>
          <p:spPr>
            <a:xfrm>
              <a:off x="1251637" y="4795586"/>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C71217C-5D02-E0D4-842D-B82E49DDB822}"/>
                </a:ext>
              </a:extLst>
            </p:cNvPr>
            <p:cNvCxnSpPr>
              <a:cxnSpLocks/>
            </p:cNvCxnSpPr>
            <p:nvPr/>
          </p:nvCxnSpPr>
          <p:spPr>
            <a:xfrm>
              <a:off x="1588708" y="4795586"/>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F67DF184-6C56-83A7-C72E-14EBADD2775F}"/>
                </a:ext>
              </a:extLst>
            </p:cNvPr>
            <p:cNvSpPr/>
            <p:nvPr/>
          </p:nvSpPr>
          <p:spPr>
            <a:xfrm>
              <a:off x="1991475" y="4750586"/>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68" name="Straight Connector 67">
              <a:extLst>
                <a:ext uri="{FF2B5EF4-FFF2-40B4-BE49-F238E27FC236}">
                  <a16:creationId xmlns:a16="http://schemas.microsoft.com/office/drawing/2014/main" id="{AB73DB83-3DFB-D958-39B5-ABBCEDA48172}"/>
                </a:ext>
              </a:extLst>
            </p:cNvPr>
            <p:cNvCxnSpPr>
              <a:cxnSpLocks/>
            </p:cNvCxnSpPr>
            <p:nvPr/>
          </p:nvCxnSpPr>
          <p:spPr>
            <a:xfrm>
              <a:off x="2138673" y="4803661"/>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020F9F8-8C7B-B0E6-2301-D059BDFD596B}"/>
                </a:ext>
              </a:extLst>
            </p:cNvPr>
            <p:cNvCxnSpPr>
              <a:cxnSpLocks/>
            </p:cNvCxnSpPr>
            <p:nvPr/>
          </p:nvCxnSpPr>
          <p:spPr>
            <a:xfrm flipV="1">
              <a:off x="2498673" y="4789052"/>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090F3DC-E0D0-67E1-0746-0B48DBEFA180}"/>
                </a:ext>
              </a:extLst>
            </p:cNvPr>
            <p:cNvCxnSpPr>
              <a:cxnSpLocks/>
            </p:cNvCxnSpPr>
            <p:nvPr/>
          </p:nvCxnSpPr>
          <p:spPr>
            <a:xfrm>
              <a:off x="2482771" y="5073751"/>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FD87872-A52B-6E7B-6CB4-75D9FB2E0A36}"/>
                </a:ext>
              </a:extLst>
            </p:cNvPr>
            <p:cNvCxnSpPr>
              <a:cxnSpLocks/>
            </p:cNvCxnSpPr>
            <p:nvPr/>
          </p:nvCxnSpPr>
          <p:spPr>
            <a:xfrm flipV="1">
              <a:off x="3148406" y="4803877"/>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72D8127-7B77-F685-AAD8-067B23D0E1AE}"/>
                </a:ext>
              </a:extLst>
            </p:cNvPr>
            <p:cNvCxnSpPr>
              <a:cxnSpLocks/>
            </p:cNvCxnSpPr>
            <p:nvPr/>
          </p:nvCxnSpPr>
          <p:spPr>
            <a:xfrm>
              <a:off x="3140455" y="4808905"/>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5F30CA19-CC89-0314-E587-AB7BCDD407AD}"/>
                </a:ext>
              </a:extLst>
            </p:cNvPr>
            <p:cNvSpPr/>
            <p:nvPr/>
          </p:nvSpPr>
          <p:spPr>
            <a:xfrm>
              <a:off x="3538985" y="4766425"/>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74" name="Straight Connector 73">
              <a:extLst>
                <a:ext uri="{FF2B5EF4-FFF2-40B4-BE49-F238E27FC236}">
                  <a16:creationId xmlns:a16="http://schemas.microsoft.com/office/drawing/2014/main" id="{896298BB-AB3C-A300-33B1-9F53CAF42AF4}"/>
                </a:ext>
              </a:extLst>
            </p:cNvPr>
            <p:cNvCxnSpPr>
              <a:cxnSpLocks/>
            </p:cNvCxnSpPr>
            <p:nvPr/>
          </p:nvCxnSpPr>
          <p:spPr>
            <a:xfrm>
              <a:off x="3674519" y="4811425"/>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8518D0F-B51B-FD66-3DFC-8BD80157BC57}"/>
                </a:ext>
              </a:extLst>
            </p:cNvPr>
            <p:cNvCxnSpPr>
              <a:cxnSpLocks/>
            </p:cNvCxnSpPr>
            <p:nvPr/>
          </p:nvCxnSpPr>
          <p:spPr>
            <a:xfrm>
              <a:off x="4046298" y="4555925"/>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AF6473B-743F-9BA5-4D2C-30AA26A45E17}"/>
                </a:ext>
              </a:extLst>
            </p:cNvPr>
            <p:cNvCxnSpPr>
              <a:cxnSpLocks/>
            </p:cNvCxnSpPr>
            <p:nvPr/>
          </p:nvCxnSpPr>
          <p:spPr>
            <a:xfrm flipV="1">
              <a:off x="4727230" y="4541182"/>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6B147C9-68B3-4339-7F0E-C5C26377D4BD}"/>
                </a:ext>
              </a:extLst>
            </p:cNvPr>
            <p:cNvCxnSpPr>
              <a:cxnSpLocks/>
            </p:cNvCxnSpPr>
            <p:nvPr/>
          </p:nvCxnSpPr>
          <p:spPr>
            <a:xfrm flipV="1">
              <a:off x="4034519" y="4541315"/>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4D0BD64-0B75-2491-CA90-963DB45161D2}"/>
                </a:ext>
              </a:extLst>
            </p:cNvPr>
            <p:cNvCxnSpPr>
              <a:cxnSpLocks/>
            </p:cNvCxnSpPr>
            <p:nvPr/>
          </p:nvCxnSpPr>
          <p:spPr>
            <a:xfrm>
              <a:off x="4383369" y="4825881"/>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E47F491-9E79-FC76-51CD-D18529561EC3}"/>
                </a:ext>
              </a:extLst>
            </p:cNvPr>
            <p:cNvCxnSpPr>
              <a:cxnSpLocks/>
            </p:cNvCxnSpPr>
            <p:nvPr/>
          </p:nvCxnSpPr>
          <p:spPr>
            <a:xfrm>
              <a:off x="4720440" y="4825881"/>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80" name="Oval 79">
              <a:extLst>
                <a:ext uri="{FF2B5EF4-FFF2-40B4-BE49-F238E27FC236}">
                  <a16:creationId xmlns:a16="http://schemas.microsoft.com/office/drawing/2014/main" id="{7D151D91-B7C8-9E6D-5752-7F9257AA5B2E}"/>
                </a:ext>
              </a:extLst>
            </p:cNvPr>
            <p:cNvSpPr/>
            <p:nvPr/>
          </p:nvSpPr>
          <p:spPr>
            <a:xfrm>
              <a:off x="5123207" y="4780881"/>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81" name="Straight Connector 80">
              <a:extLst>
                <a:ext uri="{FF2B5EF4-FFF2-40B4-BE49-F238E27FC236}">
                  <a16:creationId xmlns:a16="http://schemas.microsoft.com/office/drawing/2014/main" id="{D0B1D757-C20E-5862-9836-B05EA9241E0C}"/>
                </a:ext>
              </a:extLst>
            </p:cNvPr>
            <p:cNvCxnSpPr>
              <a:cxnSpLocks/>
            </p:cNvCxnSpPr>
            <p:nvPr/>
          </p:nvCxnSpPr>
          <p:spPr>
            <a:xfrm>
              <a:off x="5270405" y="4833956"/>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65B93C8-B59E-986F-C09E-C7B15A69BB98}"/>
                </a:ext>
              </a:extLst>
            </p:cNvPr>
            <p:cNvCxnSpPr>
              <a:cxnSpLocks/>
            </p:cNvCxnSpPr>
            <p:nvPr/>
          </p:nvCxnSpPr>
          <p:spPr>
            <a:xfrm flipV="1">
              <a:off x="5630405" y="4819347"/>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FBD087A-A97E-2A99-B1EA-352A895E289F}"/>
                </a:ext>
              </a:extLst>
            </p:cNvPr>
            <p:cNvCxnSpPr>
              <a:cxnSpLocks/>
            </p:cNvCxnSpPr>
            <p:nvPr/>
          </p:nvCxnSpPr>
          <p:spPr>
            <a:xfrm>
              <a:off x="5614503" y="5104046"/>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E8883EE-30C2-26D6-754C-5103B73142AC}"/>
                </a:ext>
              </a:extLst>
            </p:cNvPr>
            <p:cNvCxnSpPr>
              <a:cxnSpLocks/>
            </p:cNvCxnSpPr>
            <p:nvPr/>
          </p:nvCxnSpPr>
          <p:spPr>
            <a:xfrm flipV="1">
              <a:off x="6280138" y="4834172"/>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61C75CD-A6B1-7B4A-4350-6279A171DD65}"/>
                </a:ext>
              </a:extLst>
            </p:cNvPr>
            <p:cNvCxnSpPr>
              <a:cxnSpLocks/>
            </p:cNvCxnSpPr>
            <p:nvPr/>
          </p:nvCxnSpPr>
          <p:spPr>
            <a:xfrm>
              <a:off x="6272187" y="4839200"/>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E25883A6-3FA6-A9AA-963E-52009E954EDB}"/>
                </a:ext>
              </a:extLst>
            </p:cNvPr>
            <p:cNvSpPr/>
            <p:nvPr/>
          </p:nvSpPr>
          <p:spPr>
            <a:xfrm>
              <a:off x="6670717" y="4796720"/>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87" name="Straight Connector 86">
              <a:extLst>
                <a:ext uri="{FF2B5EF4-FFF2-40B4-BE49-F238E27FC236}">
                  <a16:creationId xmlns:a16="http://schemas.microsoft.com/office/drawing/2014/main" id="{0C4EDF06-60AE-E528-619A-B1F3504F0456}"/>
                </a:ext>
              </a:extLst>
            </p:cNvPr>
            <p:cNvCxnSpPr>
              <a:cxnSpLocks/>
            </p:cNvCxnSpPr>
            <p:nvPr/>
          </p:nvCxnSpPr>
          <p:spPr>
            <a:xfrm>
              <a:off x="6806251" y="4841720"/>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CEF5042-EFF4-696B-2E5D-4AECDF68EFD8}"/>
                </a:ext>
              </a:extLst>
            </p:cNvPr>
            <p:cNvCxnSpPr>
              <a:cxnSpLocks/>
            </p:cNvCxnSpPr>
            <p:nvPr/>
          </p:nvCxnSpPr>
          <p:spPr>
            <a:xfrm>
              <a:off x="2780455" y="4811425"/>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98A4C14-B40A-5460-C3A6-C19B1638D99C}"/>
                </a:ext>
              </a:extLst>
            </p:cNvPr>
            <p:cNvCxnSpPr>
              <a:cxnSpLocks/>
            </p:cNvCxnSpPr>
            <p:nvPr/>
          </p:nvCxnSpPr>
          <p:spPr>
            <a:xfrm>
              <a:off x="5814910" y="4823147"/>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3769663-AC19-8C43-D0A6-C430E2F94F21}"/>
                </a:ext>
              </a:extLst>
            </p:cNvPr>
            <p:cNvCxnSpPr>
              <a:cxnSpLocks/>
            </p:cNvCxnSpPr>
            <p:nvPr/>
          </p:nvCxnSpPr>
          <p:spPr>
            <a:xfrm>
              <a:off x="7182808" y="4588568"/>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502629C-C914-396B-D593-54D7B7F73727}"/>
                </a:ext>
              </a:extLst>
            </p:cNvPr>
            <p:cNvCxnSpPr>
              <a:cxnSpLocks/>
            </p:cNvCxnSpPr>
            <p:nvPr/>
          </p:nvCxnSpPr>
          <p:spPr>
            <a:xfrm flipV="1">
              <a:off x="7863740" y="4573825"/>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8D701A5-8C4E-5551-A154-EF266CBA51A6}"/>
                </a:ext>
              </a:extLst>
            </p:cNvPr>
            <p:cNvCxnSpPr>
              <a:cxnSpLocks/>
            </p:cNvCxnSpPr>
            <p:nvPr/>
          </p:nvCxnSpPr>
          <p:spPr>
            <a:xfrm flipV="1">
              <a:off x="7171029" y="4573958"/>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868ABBD7-07D1-FF73-188A-356C1DEB3B10}"/>
                </a:ext>
              </a:extLst>
            </p:cNvPr>
            <p:cNvCxnSpPr>
              <a:cxnSpLocks/>
            </p:cNvCxnSpPr>
            <p:nvPr/>
          </p:nvCxnSpPr>
          <p:spPr>
            <a:xfrm>
              <a:off x="7519879" y="4858524"/>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E5C82DA-6CE8-262B-DA68-6DBC94DEB434}"/>
                </a:ext>
              </a:extLst>
            </p:cNvPr>
            <p:cNvCxnSpPr>
              <a:cxnSpLocks/>
            </p:cNvCxnSpPr>
            <p:nvPr/>
          </p:nvCxnSpPr>
          <p:spPr>
            <a:xfrm>
              <a:off x="7856950" y="4858524"/>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95" name="Oval 94">
              <a:extLst>
                <a:ext uri="{FF2B5EF4-FFF2-40B4-BE49-F238E27FC236}">
                  <a16:creationId xmlns:a16="http://schemas.microsoft.com/office/drawing/2014/main" id="{9ADE9E9E-9BC7-ED7B-F3EC-A9757FC33430}"/>
                </a:ext>
              </a:extLst>
            </p:cNvPr>
            <p:cNvSpPr/>
            <p:nvPr/>
          </p:nvSpPr>
          <p:spPr>
            <a:xfrm>
              <a:off x="8259717" y="4813524"/>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96" name="Straight Connector 95">
              <a:extLst>
                <a:ext uri="{FF2B5EF4-FFF2-40B4-BE49-F238E27FC236}">
                  <a16:creationId xmlns:a16="http://schemas.microsoft.com/office/drawing/2014/main" id="{B84AD44C-8916-5D48-7A8D-D7C4E4AB876F}"/>
                </a:ext>
              </a:extLst>
            </p:cNvPr>
            <p:cNvCxnSpPr>
              <a:cxnSpLocks/>
            </p:cNvCxnSpPr>
            <p:nvPr/>
          </p:nvCxnSpPr>
          <p:spPr>
            <a:xfrm>
              <a:off x="8406915" y="4866599"/>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8667436-2AC6-CCAC-6D54-E1E23E7F476B}"/>
                </a:ext>
              </a:extLst>
            </p:cNvPr>
            <p:cNvCxnSpPr>
              <a:cxnSpLocks/>
            </p:cNvCxnSpPr>
            <p:nvPr/>
          </p:nvCxnSpPr>
          <p:spPr>
            <a:xfrm flipV="1">
              <a:off x="8766915" y="4851990"/>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57DAEEE-7701-4B1A-2F4E-48634FC2795F}"/>
                </a:ext>
              </a:extLst>
            </p:cNvPr>
            <p:cNvCxnSpPr>
              <a:cxnSpLocks/>
            </p:cNvCxnSpPr>
            <p:nvPr/>
          </p:nvCxnSpPr>
          <p:spPr>
            <a:xfrm>
              <a:off x="8751013" y="5136689"/>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9E0804C-6AD0-7E73-3F79-EE6DD7099080}"/>
                </a:ext>
              </a:extLst>
            </p:cNvPr>
            <p:cNvCxnSpPr>
              <a:cxnSpLocks/>
            </p:cNvCxnSpPr>
            <p:nvPr/>
          </p:nvCxnSpPr>
          <p:spPr>
            <a:xfrm flipV="1">
              <a:off x="9416648" y="4866815"/>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3CA5EDE-C509-8D42-B7A8-5C0D7074AE96}"/>
                </a:ext>
              </a:extLst>
            </p:cNvPr>
            <p:cNvCxnSpPr>
              <a:cxnSpLocks/>
            </p:cNvCxnSpPr>
            <p:nvPr/>
          </p:nvCxnSpPr>
          <p:spPr>
            <a:xfrm>
              <a:off x="9408697" y="4871843"/>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101" name="Oval 100">
              <a:extLst>
                <a:ext uri="{FF2B5EF4-FFF2-40B4-BE49-F238E27FC236}">
                  <a16:creationId xmlns:a16="http://schemas.microsoft.com/office/drawing/2014/main" id="{8D660041-B402-18D9-FFA4-B3333374104D}"/>
                </a:ext>
              </a:extLst>
            </p:cNvPr>
            <p:cNvSpPr/>
            <p:nvPr/>
          </p:nvSpPr>
          <p:spPr>
            <a:xfrm>
              <a:off x="9807227" y="4829363"/>
              <a:ext cx="90000" cy="9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00" dirty="0"/>
            </a:p>
          </p:txBody>
        </p:sp>
        <p:cxnSp>
          <p:nvCxnSpPr>
            <p:cNvPr id="102" name="Straight Connector 101">
              <a:extLst>
                <a:ext uri="{FF2B5EF4-FFF2-40B4-BE49-F238E27FC236}">
                  <a16:creationId xmlns:a16="http://schemas.microsoft.com/office/drawing/2014/main" id="{D8BA28D7-76DE-F3F7-5C40-AE74D720389C}"/>
                </a:ext>
              </a:extLst>
            </p:cNvPr>
            <p:cNvCxnSpPr>
              <a:cxnSpLocks/>
            </p:cNvCxnSpPr>
            <p:nvPr/>
          </p:nvCxnSpPr>
          <p:spPr>
            <a:xfrm>
              <a:off x="9942761" y="4874363"/>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47004D2-3F04-2654-377E-940EABEDF961}"/>
                </a:ext>
              </a:extLst>
            </p:cNvPr>
            <p:cNvCxnSpPr>
              <a:cxnSpLocks/>
            </p:cNvCxnSpPr>
            <p:nvPr/>
          </p:nvCxnSpPr>
          <p:spPr>
            <a:xfrm>
              <a:off x="9048697" y="4866599"/>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63F6E33-AAFD-F241-C350-36BE11AF7363}"/>
                </a:ext>
              </a:extLst>
            </p:cNvPr>
            <p:cNvCxnSpPr>
              <a:cxnSpLocks/>
            </p:cNvCxnSpPr>
            <p:nvPr/>
          </p:nvCxnSpPr>
          <p:spPr>
            <a:xfrm>
              <a:off x="9948539" y="4883339"/>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A5829B8F-837F-8AC3-03A5-F859750EF57F}"/>
                </a:ext>
              </a:extLst>
            </p:cNvPr>
            <p:cNvCxnSpPr>
              <a:cxnSpLocks/>
            </p:cNvCxnSpPr>
            <p:nvPr/>
          </p:nvCxnSpPr>
          <p:spPr>
            <a:xfrm>
              <a:off x="10325096" y="4630187"/>
              <a:ext cx="674142"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5A05EE5-8BB3-EAA7-48D1-05EBC841E5E7}"/>
                </a:ext>
              </a:extLst>
            </p:cNvPr>
            <p:cNvCxnSpPr>
              <a:cxnSpLocks/>
            </p:cNvCxnSpPr>
            <p:nvPr/>
          </p:nvCxnSpPr>
          <p:spPr>
            <a:xfrm flipV="1">
              <a:off x="11006028" y="4615444"/>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C5DA55B-5137-4468-64A4-E7C72DA07403}"/>
                </a:ext>
              </a:extLst>
            </p:cNvPr>
            <p:cNvCxnSpPr>
              <a:cxnSpLocks/>
            </p:cNvCxnSpPr>
            <p:nvPr/>
          </p:nvCxnSpPr>
          <p:spPr>
            <a:xfrm flipV="1">
              <a:off x="10313317" y="4615577"/>
              <a:ext cx="4989" cy="28469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DE71591-6865-74D6-4E60-C3D3E94B4A92}"/>
                </a:ext>
              </a:extLst>
            </p:cNvPr>
            <p:cNvCxnSpPr>
              <a:cxnSpLocks/>
            </p:cNvCxnSpPr>
            <p:nvPr/>
          </p:nvCxnSpPr>
          <p:spPr>
            <a:xfrm>
              <a:off x="10662167" y="4900143"/>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070483F6-D4E1-50A6-DAF7-940E2DDAC41D}"/>
                </a:ext>
              </a:extLst>
            </p:cNvPr>
            <p:cNvCxnSpPr>
              <a:cxnSpLocks/>
            </p:cNvCxnSpPr>
            <p:nvPr/>
          </p:nvCxnSpPr>
          <p:spPr>
            <a:xfrm>
              <a:off x="10999238" y="4900143"/>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FE1F4A47-2047-089F-77C4-D75AB692B42C}"/>
                </a:ext>
              </a:extLst>
            </p:cNvPr>
            <p:cNvSpPr/>
            <p:nvPr/>
          </p:nvSpPr>
          <p:spPr>
            <a:xfrm>
              <a:off x="932932" y="4555723"/>
              <a:ext cx="636356" cy="2107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2025</a:t>
              </a:r>
            </a:p>
          </p:txBody>
        </p:sp>
        <p:sp>
          <p:nvSpPr>
            <p:cNvPr id="111" name="Rectangle 110">
              <a:extLst>
                <a:ext uri="{FF2B5EF4-FFF2-40B4-BE49-F238E27FC236}">
                  <a16:creationId xmlns:a16="http://schemas.microsoft.com/office/drawing/2014/main" id="{765F4716-0A6B-546B-1593-6783EB49C0BC}"/>
                </a:ext>
              </a:extLst>
            </p:cNvPr>
            <p:cNvSpPr/>
            <p:nvPr/>
          </p:nvSpPr>
          <p:spPr>
            <a:xfrm>
              <a:off x="2527150" y="4859744"/>
              <a:ext cx="593572" cy="1825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2026</a:t>
              </a:r>
            </a:p>
          </p:txBody>
        </p:sp>
        <p:sp>
          <p:nvSpPr>
            <p:cNvPr id="112" name="Rectangle 111">
              <a:extLst>
                <a:ext uri="{FF2B5EF4-FFF2-40B4-BE49-F238E27FC236}">
                  <a16:creationId xmlns:a16="http://schemas.microsoft.com/office/drawing/2014/main" id="{476A080B-3214-B498-7EE6-3CF484795C2D}"/>
                </a:ext>
              </a:extLst>
            </p:cNvPr>
            <p:cNvSpPr/>
            <p:nvPr/>
          </p:nvSpPr>
          <p:spPr>
            <a:xfrm>
              <a:off x="4067029" y="4578352"/>
              <a:ext cx="636356" cy="2107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2027</a:t>
              </a:r>
            </a:p>
          </p:txBody>
        </p:sp>
        <p:sp>
          <p:nvSpPr>
            <p:cNvPr id="113" name="Rectangle 112">
              <a:extLst>
                <a:ext uri="{FF2B5EF4-FFF2-40B4-BE49-F238E27FC236}">
                  <a16:creationId xmlns:a16="http://schemas.microsoft.com/office/drawing/2014/main" id="{8A9A08D9-954E-980A-A38E-B9424C2648F4}"/>
                </a:ext>
              </a:extLst>
            </p:cNvPr>
            <p:cNvSpPr/>
            <p:nvPr/>
          </p:nvSpPr>
          <p:spPr>
            <a:xfrm>
              <a:off x="5654788" y="4877563"/>
              <a:ext cx="593572" cy="1825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2028</a:t>
              </a:r>
            </a:p>
          </p:txBody>
        </p:sp>
        <p:sp>
          <p:nvSpPr>
            <p:cNvPr id="114" name="Rectangle 113">
              <a:extLst>
                <a:ext uri="{FF2B5EF4-FFF2-40B4-BE49-F238E27FC236}">
                  <a16:creationId xmlns:a16="http://schemas.microsoft.com/office/drawing/2014/main" id="{827A1BD6-42A9-1860-E404-D5A0AD820275}"/>
                </a:ext>
              </a:extLst>
            </p:cNvPr>
            <p:cNvSpPr/>
            <p:nvPr/>
          </p:nvSpPr>
          <p:spPr>
            <a:xfrm>
              <a:off x="7193772" y="4618196"/>
              <a:ext cx="636356" cy="2107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2029</a:t>
              </a:r>
            </a:p>
          </p:txBody>
        </p:sp>
        <p:sp>
          <p:nvSpPr>
            <p:cNvPr id="116" name="Rectangle 115">
              <a:extLst>
                <a:ext uri="{FF2B5EF4-FFF2-40B4-BE49-F238E27FC236}">
                  <a16:creationId xmlns:a16="http://schemas.microsoft.com/office/drawing/2014/main" id="{059A3E6E-DE99-FFD0-B2B0-798A4021FC18}"/>
                </a:ext>
              </a:extLst>
            </p:cNvPr>
            <p:cNvSpPr/>
            <p:nvPr/>
          </p:nvSpPr>
          <p:spPr>
            <a:xfrm>
              <a:off x="8797565" y="4918054"/>
              <a:ext cx="593572" cy="18256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2030</a:t>
              </a:r>
            </a:p>
          </p:txBody>
        </p:sp>
        <p:sp>
          <p:nvSpPr>
            <p:cNvPr id="117" name="Rectangle 116">
              <a:extLst>
                <a:ext uri="{FF2B5EF4-FFF2-40B4-BE49-F238E27FC236}">
                  <a16:creationId xmlns:a16="http://schemas.microsoft.com/office/drawing/2014/main" id="{90F8FBDD-1783-36E2-D58E-E29FBC4A55BC}"/>
                </a:ext>
              </a:extLst>
            </p:cNvPr>
            <p:cNvSpPr/>
            <p:nvPr/>
          </p:nvSpPr>
          <p:spPr>
            <a:xfrm>
              <a:off x="10342243" y="4652443"/>
              <a:ext cx="636356" cy="21070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Onward</a:t>
              </a:r>
            </a:p>
          </p:txBody>
        </p:sp>
        <p:cxnSp>
          <p:nvCxnSpPr>
            <p:cNvPr id="119" name="Straight Connector 118">
              <a:extLst>
                <a:ext uri="{FF2B5EF4-FFF2-40B4-BE49-F238E27FC236}">
                  <a16:creationId xmlns:a16="http://schemas.microsoft.com/office/drawing/2014/main" id="{59762E48-9928-5674-3AEB-A5E86A91D25A}"/>
                </a:ext>
              </a:extLst>
            </p:cNvPr>
            <p:cNvCxnSpPr/>
            <p:nvPr/>
          </p:nvCxnSpPr>
          <p:spPr>
            <a:xfrm flipV="1">
              <a:off x="2035580" y="4259554"/>
              <a:ext cx="0" cy="5213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0" name="Rectangle 119">
              <a:extLst>
                <a:ext uri="{FF2B5EF4-FFF2-40B4-BE49-F238E27FC236}">
                  <a16:creationId xmlns:a16="http://schemas.microsoft.com/office/drawing/2014/main" id="{DDED4637-81E1-4854-B107-59A2CEF4CA7C}"/>
                </a:ext>
              </a:extLst>
            </p:cNvPr>
            <p:cNvSpPr/>
            <p:nvPr/>
          </p:nvSpPr>
          <p:spPr>
            <a:xfrm>
              <a:off x="1629546" y="4032623"/>
              <a:ext cx="792930" cy="284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Feasibility Study</a:t>
              </a:r>
            </a:p>
          </p:txBody>
        </p:sp>
        <p:cxnSp>
          <p:nvCxnSpPr>
            <p:cNvPr id="121" name="Straight Connector 120">
              <a:extLst>
                <a:ext uri="{FF2B5EF4-FFF2-40B4-BE49-F238E27FC236}">
                  <a16:creationId xmlns:a16="http://schemas.microsoft.com/office/drawing/2014/main" id="{223F1F34-9B01-14CF-C95E-71A77E38E7F0}"/>
                </a:ext>
              </a:extLst>
            </p:cNvPr>
            <p:cNvCxnSpPr/>
            <p:nvPr/>
          </p:nvCxnSpPr>
          <p:spPr>
            <a:xfrm flipV="1">
              <a:off x="2035580" y="4750586"/>
              <a:ext cx="0" cy="5213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2" name="Rectangle 121">
              <a:extLst>
                <a:ext uri="{FF2B5EF4-FFF2-40B4-BE49-F238E27FC236}">
                  <a16:creationId xmlns:a16="http://schemas.microsoft.com/office/drawing/2014/main" id="{647F1C75-FD58-93C2-9C39-1CDEEC3EA2AB}"/>
                </a:ext>
              </a:extLst>
            </p:cNvPr>
            <p:cNvSpPr/>
            <p:nvPr/>
          </p:nvSpPr>
          <p:spPr>
            <a:xfrm>
              <a:off x="1639115" y="5254331"/>
              <a:ext cx="792930" cy="466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Installation License</a:t>
              </a:r>
            </a:p>
          </p:txBody>
        </p:sp>
        <p:cxnSp>
          <p:nvCxnSpPr>
            <p:cNvPr id="123" name="Straight Connector 122">
              <a:extLst>
                <a:ext uri="{FF2B5EF4-FFF2-40B4-BE49-F238E27FC236}">
                  <a16:creationId xmlns:a16="http://schemas.microsoft.com/office/drawing/2014/main" id="{C2F0B4E8-72EA-70E4-61D7-C492FBD62244}"/>
                </a:ext>
              </a:extLst>
            </p:cNvPr>
            <p:cNvCxnSpPr/>
            <p:nvPr/>
          </p:nvCxnSpPr>
          <p:spPr>
            <a:xfrm flipV="1">
              <a:off x="3583985" y="4282334"/>
              <a:ext cx="0" cy="5213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4" name="Rectangle 123">
              <a:extLst>
                <a:ext uri="{FF2B5EF4-FFF2-40B4-BE49-F238E27FC236}">
                  <a16:creationId xmlns:a16="http://schemas.microsoft.com/office/drawing/2014/main" id="{DDC618AE-0AE3-3806-9223-87DF28612C82}"/>
                </a:ext>
              </a:extLst>
            </p:cNvPr>
            <p:cNvSpPr/>
            <p:nvPr/>
          </p:nvSpPr>
          <p:spPr>
            <a:xfrm>
              <a:off x="3194251" y="3931835"/>
              <a:ext cx="792930" cy="4078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Decision to Mine</a:t>
              </a:r>
            </a:p>
          </p:txBody>
        </p:sp>
        <p:cxnSp>
          <p:nvCxnSpPr>
            <p:cNvPr id="125" name="Straight Connector 124">
              <a:extLst>
                <a:ext uri="{FF2B5EF4-FFF2-40B4-BE49-F238E27FC236}">
                  <a16:creationId xmlns:a16="http://schemas.microsoft.com/office/drawing/2014/main" id="{9DDB744D-A39E-0A6A-2DD5-A287BC6C49FA}"/>
                </a:ext>
              </a:extLst>
            </p:cNvPr>
            <p:cNvCxnSpPr>
              <a:cxnSpLocks/>
            </p:cNvCxnSpPr>
            <p:nvPr/>
          </p:nvCxnSpPr>
          <p:spPr>
            <a:xfrm>
              <a:off x="3687078" y="4814176"/>
              <a:ext cx="3600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A055A683-2DB7-66A5-B081-BC3DADC94971}"/>
                </a:ext>
              </a:extLst>
            </p:cNvPr>
            <p:cNvCxnSpPr/>
            <p:nvPr/>
          </p:nvCxnSpPr>
          <p:spPr>
            <a:xfrm flipV="1">
              <a:off x="5168207" y="4304554"/>
              <a:ext cx="0" cy="5213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EEFAF6FA-7F52-8740-C12F-796D20BCDF14}"/>
                </a:ext>
              </a:extLst>
            </p:cNvPr>
            <p:cNvSpPr/>
            <p:nvPr/>
          </p:nvSpPr>
          <p:spPr>
            <a:xfrm>
              <a:off x="4771742" y="3931835"/>
              <a:ext cx="792930" cy="4078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Cabacal Production</a:t>
              </a:r>
            </a:p>
          </p:txBody>
        </p:sp>
        <p:cxnSp>
          <p:nvCxnSpPr>
            <p:cNvPr id="133" name="Straight Connector 132">
              <a:extLst>
                <a:ext uri="{FF2B5EF4-FFF2-40B4-BE49-F238E27FC236}">
                  <a16:creationId xmlns:a16="http://schemas.microsoft.com/office/drawing/2014/main" id="{89A2E8DC-4DD6-F01E-8706-4A404C11DEC3}"/>
                </a:ext>
              </a:extLst>
            </p:cNvPr>
            <p:cNvCxnSpPr/>
            <p:nvPr/>
          </p:nvCxnSpPr>
          <p:spPr>
            <a:xfrm flipV="1">
              <a:off x="11342255" y="4918054"/>
              <a:ext cx="0" cy="5213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34" name="Rectangle 133">
              <a:extLst>
                <a:ext uri="{FF2B5EF4-FFF2-40B4-BE49-F238E27FC236}">
                  <a16:creationId xmlns:a16="http://schemas.microsoft.com/office/drawing/2014/main" id="{00F6491D-462A-7732-4CED-0B2019F0456C}"/>
                </a:ext>
              </a:extLst>
            </p:cNvPr>
            <p:cNvSpPr/>
            <p:nvPr/>
          </p:nvSpPr>
          <p:spPr>
            <a:xfrm>
              <a:off x="10945790" y="5418420"/>
              <a:ext cx="792930" cy="466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Santa Helena</a:t>
              </a:r>
            </a:p>
          </p:txBody>
        </p:sp>
      </p:grpSp>
      <p:graphicFrame>
        <p:nvGraphicFramePr>
          <p:cNvPr id="136" name="Chart 135">
            <a:extLst>
              <a:ext uri="{FF2B5EF4-FFF2-40B4-BE49-F238E27FC236}">
                <a16:creationId xmlns:a16="http://schemas.microsoft.com/office/drawing/2014/main" id="{9810DD7F-E69A-7CC4-8FCE-A47E0050D56D}"/>
              </a:ext>
            </a:extLst>
          </p:cNvPr>
          <p:cNvGraphicFramePr>
            <a:graphicFrameLocks/>
          </p:cNvGraphicFramePr>
          <p:nvPr>
            <p:extLst>
              <p:ext uri="{D42A27DB-BD31-4B8C-83A1-F6EECF244321}">
                <p14:modId xmlns:p14="http://schemas.microsoft.com/office/powerpoint/2010/main" val="755771716"/>
              </p:ext>
            </p:extLst>
          </p:nvPr>
        </p:nvGraphicFramePr>
        <p:xfrm>
          <a:off x="464852" y="1224124"/>
          <a:ext cx="4572000" cy="2040311"/>
        </p:xfrm>
        <a:graphic>
          <a:graphicData uri="http://schemas.openxmlformats.org/drawingml/2006/chart">
            <c:chart xmlns:c="http://schemas.openxmlformats.org/drawingml/2006/chart" xmlns:r="http://schemas.openxmlformats.org/officeDocument/2006/relationships" r:id="rId3"/>
          </a:graphicData>
        </a:graphic>
      </p:graphicFrame>
      <p:sp>
        <p:nvSpPr>
          <p:cNvPr id="139" name="Rectangle 138">
            <a:extLst>
              <a:ext uri="{FF2B5EF4-FFF2-40B4-BE49-F238E27FC236}">
                <a16:creationId xmlns:a16="http://schemas.microsoft.com/office/drawing/2014/main" id="{110E6A83-92C9-5D01-BAAF-59E4FA04C931}"/>
              </a:ext>
            </a:extLst>
          </p:cNvPr>
          <p:cNvSpPr/>
          <p:nvPr/>
        </p:nvSpPr>
        <p:spPr>
          <a:xfrm>
            <a:off x="3268415" y="1059826"/>
            <a:ext cx="1638019" cy="378234"/>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After-Tax IRR</a:t>
            </a:r>
          </a:p>
        </p:txBody>
      </p:sp>
      <p:graphicFrame>
        <p:nvGraphicFramePr>
          <p:cNvPr id="140" name="Chart 139">
            <a:extLst>
              <a:ext uri="{FF2B5EF4-FFF2-40B4-BE49-F238E27FC236}">
                <a16:creationId xmlns:a16="http://schemas.microsoft.com/office/drawing/2014/main" id="{CD5FBE4B-1F0A-530E-BEE9-DE24A2F7503A}"/>
              </a:ext>
            </a:extLst>
          </p:cNvPr>
          <p:cNvGraphicFramePr>
            <a:graphicFrameLocks/>
          </p:cNvGraphicFramePr>
          <p:nvPr>
            <p:extLst>
              <p:ext uri="{D42A27DB-BD31-4B8C-83A1-F6EECF244321}">
                <p14:modId xmlns:p14="http://schemas.microsoft.com/office/powerpoint/2010/main" val="124674125"/>
              </p:ext>
            </p:extLst>
          </p:nvPr>
        </p:nvGraphicFramePr>
        <p:xfrm>
          <a:off x="4906434" y="1429654"/>
          <a:ext cx="3856777" cy="1795667"/>
        </p:xfrm>
        <a:graphic>
          <a:graphicData uri="http://schemas.openxmlformats.org/drawingml/2006/chart">
            <c:chart xmlns:c="http://schemas.openxmlformats.org/drawingml/2006/chart" xmlns:r="http://schemas.openxmlformats.org/officeDocument/2006/relationships" r:id="rId4"/>
          </a:graphicData>
        </a:graphic>
      </p:graphicFrame>
      <p:sp>
        <p:nvSpPr>
          <p:cNvPr id="141" name="Rectangle 140">
            <a:extLst>
              <a:ext uri="{FF2B5EF4-FFF2-40B4-BE49-F238E27FC236}">
                <a16:creationId xmlns:a16="http://schemas.microsoft.com/office/drawing/2014/main" id="{90BF913B-E0E8-B8A5-75C9-0A2472AE29F1}"/>
              </a:ext>
            </a:extLst>
          </p:cNvPr>
          <p:cNvSpPr/>
          <p:nvPr/>
        </p:nvSpPr>
        <p:spPr>
          <a:xfrm>
            <a:off x="357864" y="1059826"/>
            <a:ext cx="4548571" cy="220112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Rectangle 142">
            <a:extLst>
              <a:ext uri="{FF2B5EF4-FFF2-40B4-BE49-F238E27FC236}">
                <a16:creationId xmlns:a16="http://schemas.microsoft.com/office/drawing/2014/main" id="{00087A84-E4F1-C539-8B07-E558107D0ABA}"/>
              </a:ext>
            </a:extLst>
          </p:cNvPr>
          <p:cNvSpPr/>
          <p:nvPr/>
        </p:nvSpPr>
        <p:spPr>
          <a:xfrm>
            <a:off x="4906433" y="1059826"/>
            <a:ext cx="1638019" cy="378234"/>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Payback</a:t>
            </a:r>
          </a:p>
        </p:txBody>
      </p:sp>
      <p:sp>
        <p:nvSpPr>
          <p:cNvPr id="144" name="Rectangle 143">
            <a:extLst>
              <a:ext uri="{FF2B5EF4-FFF2-40B4-BE49-F238E27FC236}">
                <a16:creationId xmlns:a16="http://schemas.microsoft.com/office/drawing/2014/main" id="{D1376748-7898-EA53-C451-4BB4F402BBEC}"/>
              </a:ext>
            </a:extLst>
          </p:cNvPr>
          <p:cNvSpPr/>
          <p:nvPr/>
        </p:nvSpPr>
        <p:spPr>
          <a:xfrm>
            <a:off x="4906433" y="1057870"/>
            <a:ext cx="4572000" cy="22030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5" name="Rectangle 144">
            <a:extLst>
              <a:ext uri="{FF2B5EF4-FFF2-40B4-BE49-F238E27FC236}">
                <a16:creationId xmlns:a16="http://schemas.microsoft.com/office/drawing/2014/main" id="{352033EE-3687-7C49-A283-3291E19C59C1}"/>
              </a:ext>
            </a:extLst>
          </p:cNvPr>
          <p:cNvSpPr/>
          <p:nvPr/>
        </p:nvSpPr>
        <p:spPr>
          <a:xfrm>
            <a:off x="9637467" y="1032887"/>
            <a:ext cx="2196669" cy="40517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Copper Peers</a:t>
            </a:r>
          </a:p>
        </p:txBody>
      </p:sp>
      <p:sp>
        <p:nvSpPr>
          <p:cNvPr id="146" name="Rectangle 145">
            <a:extLst>
              <a:ext uri="{FF2B5EF4-FFF2-40B4-BE49-F238E27FC236}">
                <a16:creationId xmlns:a16="http://schemas.microsoft.com/office/drawing/2014/main" id="{3D8C167B-A904-D0E4-B49A-9AC36F052E1C}"/>
              </a:ext>
            </a:extLst>
          </p:cNvPr>
          <p:cNvSpPr/>
          <p:nvPr/>
        </p:nvSpPr>
        <p:spPr>
          <a:xfrm>
            <a:off x="9643933" y="1522341"/>
            <a:ext cx="2196669" cy="405171"/>
          </a:xfrm>
          <a:prstGeom prst="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Lowest CAPX</a:t>
            </a:r>
          </a:p>
        </p:txBody>
      </p:sp>
      <p:sp>
        <p:nvSpPr>
          <p:cNvPr id="147" name="Rectangle 146">
            <a:extLst>
              <a:ext uri="{FF2B5EF4-FFF2-40B4-BE49-F238E27FC236}">
                <a16:creationId xmlns:a16="http://schemas.microsoft.com/office/drawing/2014/main" id="{07EB302E-C69B-CE48-70CB-C3431B9368CE}"/>
              </a:ext>
            </a:extLst>
          </p:cNvPr>
          <p:cNvSpPr/>
          <p:nvPr/>
        </p:nvSpPr>
        <p:spPr>
          <a:xfrm>
            <a:off x="9643933" y="1986319"/>
            <a:ext cx="2196669" cy="405171"/>
          </a:xfrm>
          <a:prstGeom prst="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Lowest US$/CuEq</a:t>
            </a:r>
          </a:p>
        </p:txBody>
      </p:sp>
      <p:sp>
        <p:nvSpPr>
          <p:cNvPr id="148" name="Rectangle 147">
            <a:extLst>
              <a:ext uri="{FF2B5EF4-FFF2-40B4-BE49-F238E27FC236}">
                <a16:creationId xmlns:a16="http://schemas.microsoft.com/office/drawing/2014/main" id="{DB4CCFFC-E45B-D5C5-C8F4-B78DC27BB6E0}"/>
              </a:ext>
            </a:extLst>
          </p:cNvPr>
          <p:cNvSpPr/>
          <p:nvPr/>
        </p:nvSpPr>
        <p:spPr>
          <a:xfrm>
            <a:off x="9643933" y="2450297"/>
            <a:ext cx="2196669" cy="405171"/>
          </a:xfrm>
          <a:prstGeom prst="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Only Brazilian Company</a:t>
            </a:r>
          </a:p>
        </p:txBody>
      </p:sp>
      <p:cxnSp>
        <p:nvCxnSpPr>
          <p:cNvPr id="6" name="Straight Connector 5">
            <a:extLst>
              <a:ext uri="{FF2B5EF4-FFF2-40B4-BE49-F238E27FC236}">
                <a16:creationId xmlns:a16="http://schemas.microsoft.com/office/drawing/2014/main" id="{DF3ED9DB-EAF0-F86D-B1E8-330BF9066195}"/>
              </a:ext>
            </a:extLst>
          </p:cNvPr>
          <p:cNvCxnSpPr/>
          <p:nvPr/>
        </p:nvCxnSpPr>
        <p:spPr>
          <a:xfrm flipV="1">
            <a:off x="6622638" y="4111073"/>
            <a:ext cx="0" cy="562042"/>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6E3DB46-A657-ABD6-3509-8CED22C352B1}"/>
              </a:ext>
            </a:extLst>
          </p:cNvPr>
          <p:cNvSpPr/>
          <p:nvPr/>
        </p:nvSpPr>
        <p:spPr>
          <a:xfrm>
            <a:off x="5864666" y="3702550"/>
            <a:ext cx="1519541" cy="4103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000" dirty="0"/>
              <a:t>Mine Corridor Development</a:t>
            </a:r>
          </a:p>
        </p:txBody>
      </p:sp>
      <p:sp>
        <p:nvSpPr>
          <p:cNvPr id="7" name="TextBox 6">
            <a:extLst>
              <a:ext uri="{FF2B5EF4-FFF2-40B4-BE49-F238E27FC236}">
                <a16:creationId xmlns:a16="http://schemas.microsoft.com/office/drawing/2014/main" id="{9119FC0F-DDAB-3D0E-8C21-58A05D4866E5}"/>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rPr>
              <a:t>Technical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Financial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53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AC70BF8-5414-2E3D-C63A-ABCC60F9890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76FC561-6D8F-A52E-32B9-2FA33A478DBB}"/>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089874E-2F3A-BFF6-CBA7-A5774E00920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894CA91F-9FC1-F143-295F-DAE90D141C3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4" name="TextBox 3">
            <a:extLst>
              <a:ext uri="{FF2B5EF4-FFF2-40B4-BE49-F238E27FC236}">
                <a16:creationId xmlns:a16="http://schemas.microsoft.com/office/drawing/2014/main" id="{D923C2A7-A33B-B7D2-8E95-ABFCBD9B8F9E}"/>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Financial Analysis</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 name="Straight Connector 1">
            <a:extLst>
              <a:ext uri="{FF2B5EF4-FFF2-40B4-BE49-F238E27FC236}">
                <a16:creationId xmlns:a16="http://schemas.microsoft.com/office/drawing/2014/main" id="{6DBB3EAF-8F82-C1B2-EDD6-B6A6B17A20A5}"/>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0B838C5A-D6DC-4526-DFC1-A4A00C5612DF}"/>
              </a:ext>
            </a:extLst>
          </p:cNvPr>
          <p:cNvSpPr/>
          <p:nvPr/>
        </p:nvSpPr>
        <p:spPr>
          <a:xfrm>
            <a:off x="442840" y="1080744"/>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200" b="1" dirty="0">
                <a:solidFill>
                  <a:prstClr val="white"/>
                </a:solidFill>
                <a:latin typeface="Aptos" panose="02110004020202020204"/>
              </a:rPr>
              <a:t>Properties</a:t>
            </a:r>
            <a:endParaRPr lang="en-US" b="1" dirty="0">
              <a:solidFill>
                <a:prstClr val="white"/>
              </a:solidFill>
            </a:endParaRPr>
          </a:p>
        </p:txBody>
      </p:sp>
      <p:sp>
        <p:nvSpPr>
          <p:cNvPr id="82" name="Rectangle 81">
            <a:extLst>
              <a:ext uri="{FF2B5EF4-FFF2-40B4-BE49-F238E27FC236}">
                <a16:creationId xmlns:a16="http://schemas.microsoft.com/office/drawing/2014/main" id="{1F270F55-D73F-E959-ABC7-1C65CD509AD1}"/>
              </a:ext>
            </a:extLst>
          </p:cNvPr>
          <p:cNvSpPr/>
          <p:nvPr/>
        </p:nvSpPr>
        <p:spPr>
          <a:xfrm>
            <a:off x="442840" y="151572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Cabacal</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88" name="Rectangle 87">
            <a:extLst>
              <a:ext uri="{FF2B5EF4-FFF2-40B4-BE49-F238E27FC236}">
                <a16:creationId xmlns:a16="http://schemas.microsoft.com/office/drawing/2014/main" id="{21C51960-7876-EBA2-9FC3-C1BCA3C78A66}"/>
              </a:ext>
            </a:extLst>
          </p:cNvPr>
          <p:cNvSpPr/>
          <p:nvPr/>
        </p:nvSpPr>
        <p:spPr>
          <a:xfrm>
            <a:off x="442840" y="195088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Almas</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94" name="Rectangle 93">
            <a:extLst>
              <a:ext uri="{FF2B5EF4-FFF2-40B4-BE49-F238E27FC236}">
                <a16:creationId xmlns:a16="http://schemas.microsoft.com/office/drawing/2014/main" id="{A91DD7DD-12CE-AB83-BD5F-E3EE7EF0FB73}"/>
              </a:ext>
            </a:extLst>
          </p:cNvPr>
          <p:cNvSpPr/>
          <p:nvPr/>
        </p:nvSpPr>
        <p:spPr>
          <a:xfrm>
            <a:off x="442840" y="238604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Eskay Creek</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00" name="Rectangle 99">
            <a:extLst>
              <a:ext uri="{FF2B5EF4-FFF2-40B4-BE49-F238E27FC236}">
                <a16:creationId xmlns:a16="http://schemas.microsoft.com/office/drawing/2014/main" id="{747623B9-9555-9E2E-756E-ADD0C7B66A23}"/>
              </a:ext>
            </a:extLst>
          </p:cNvPr>
          <p:cNvSpPr/>
          <p:nvPr/>
        </p:nvSpPr>
        <p:spPr>
          <a:xfrm>
            <a:off x="442840" y="2821210"/>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Railroad-Pinion</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27" name="Rectangle 126">
            <a:extLst>
              <a:ext uri="{FF2B5EF4-FFF2-40B4-BE49-F238E27FC236}">
                <a16:creationId xmlns:a16="http://schemas.microsoft.com/office/drawing/2014/main" id="{43107A97-99EE-BB05-4BB4-D1E86A746A23}"/>
              </a:ext>
            </a:extLst>
          </p:cNvPr>
          <p:cNvSpPr/>
          <p:nvPr/>
        </p:nvSpPr>
        <p:spPr>
          <a:xfrm>
            <a:off x="442840" y="3252034"/>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Novador</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28" name="Rectangle 127">
            <a:extLst>
              <a:ext uri="{FF2B5EF4-FFF2-40B4-BE49-F238E27FC236}">
                <a16:creationId xmlns:a16="http://schemas.microsoft.com/office/drawing/2014/main" id="{46CD49DE-9E2F-83D5-38B2-1DA64CC8365D}"/>
              </a:ext>
            </a:extLst>
          </p:cNvPr>
          <p:cNvSpPr/>
          <p:nvPr/>
        </p:nvSpPr>
        <p:spPr>
          <a:xfrm>
            <a:off x="442840" y="368701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Los Ricos</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29" name="Rectangle 128">
            <a:extLst>
              <a:ext uri="{FF2B5EF4-FFF2-40B4-BE49-F238E27FC236}">
                <a16:creationId xmlns:a16="http://schemas.microsoft.com/office/drawing/2014/main" id="{841FA330-060F-F762-54E1-5C2658482888}"/>
              </a:ext>
            </a:extLst>
          </p:cNvPr>
          <p:cNvSpPr/>
          <p:nvPr/>
        </p:nvSpPr>
        <p:spPr>
          <a:xfrm>
            <a:off x="442840" y="412217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Ikkari</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30" name="Rectangle 129">
            <a:extLst>
              <a:ext uri="{FF2B5EF4-FFF2-40B4-BE49-F238E27FC236}">
                <a16:creationId xmlns:a16="http://schemas.microsoft.com/office/drawing/2014/main" id="{9DAC88D4-5616-4745-2408-75510271AC45}"/>
              </a:ext>
            </a:extLst>
          </p:cNvPr>
          <p:cNvSpPr/>
          <p:nvPr/>
        </p:nvSpPr>
        <p:spPr>
          <a:xfrm>
            <a:off x="442840" y="455733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Windfall Lake</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31" name="Rectangle 130">
            <a:extLst>
              <a:ext uri="{FF2B5EF4-FFF2-40B4-BE49-F238E27FC236}">
                <a16:creationId xmlns:a16="http://schemas.microsoft.com/office/drawing/2014/main" id="{8FC200DB-BC43-7047-941F-E38DDD80BE0D}"/>
              </a:ext>
            </a:extLst>
          </p:cNvPr>
          <p:cNvSpPr/>
          <p:nvPr/>
        </p:nvSpPr>
        <p:spPr>
          <a:xfrm>
            <a:off x="442840" y="4992500"/>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Kone</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34" name="Rectangle 133">
            <a:extLst>
              <a:ext uri="{FF2B5EF4-FFF2-40B4-BE49-F238E27FC236}">
                <a16:creationId xmlns:a16="http://schemas.microsoft.com/office/drawing/2014/main" id="{B0E642AB-B626-7B50-030A-4439DD8039FD}"/>
              </a:ext>
            </a:extLst>
          </p:cNvPr>
          <p:cNvSpPr/>
          <p:nvPr/>
        </p:nvSpPr>
        <p:spPr>
          <a:xfrm>
            <a:off x="1868517" y="1080743"/>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ptos" panose="02110004020202020204"/>
              </a:rPr>
              <a:t>Jurisdiction</a:t>
            </a:r>
            <a:endParaRPr kumimoji="0" lang="en-CA" sz="1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5" name="Rectangle 134">
            <a:extLst>
              <a:ext uri="{FF2B5EF4-FFF2-40B4-BE49-F238E27FC236}">
                <a16:creationId xmlns:a16="http://schemas.microsoft.com/office/drawing/2014/main" id="{FEB697B4-9C7A-F3BA-AD9C-BD119485EE14}"/>
              </a:ext>
            </a:extLst>
          </p:cNvPr>
          <p:cNvSpPr/>
          <p:nvPr/>
        </p:nvSpPr>
        <p:spPr>
          <a:xfrm>
            <a:off x="1868517" y="151572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Brazil</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36" name="Rectangle 135">
            <a:extLst>
              <a:ext uri="{FF2B5EF4-FFF2-40B4-BE49-F238E27FC236}">
                <a16:creationId xmlns:a16="http://schemas.microsoft.com/office/drawing/2014/main" id="{C3EC447A-C4CA-D418-30EF-A9A682BD92EF}"/>
              </a:ext>
            </a:extLst>
          </p:cNvPr>
          <p:cNvSpPr/>
          <p:nvPr/>
        </p:nvSpPr>
        <p:spPr>
          <a:xfrm>
            <a:off x="1868517" y="195088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Brazil</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37" name="Rectangle 136">
            <a:extLst>
              <a:ext uri="{FF2B5EF4-FFF2-40B4-BE49-F238E27FC236}">
                <a16:creationId xmlns:a16="http://schemas.microsoft.com/office/drawing/2014/main" id="{498BCCDE-8039-31EF-7DC0-972AD3619D34}"/>
              </a:ext>
            </a:extLst>
          </p:cNvPr>
          <p:cNvSpPr/>
          <p:nvPr/>
        </p:nvSpPr>
        <p:spPr>
          <a:xfrm>
            <a:off x="1868517" y="238604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Canada</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38" name="Rectangle 137">
            <a:extLst>
              <a:ext uri="{FF2B5EF4-FFF2-40B4-BE49-F238E27FC236}">
                <a16:creationId xmlns:a16="http://schemas.microsoft.com/office/drawing/2014/main" id="{EA125D5D-5ACE-0F32-410F-2B28B6FAFAC3}"/>
              </a:ext>
            </a:extLst>
          </p:cNvPr>
          <p:cNvSpPr/>
          <p:nvPr/>
        </p:nvSpPr>
        <p:spPr>
          <a:xfrm>
            <a:off x="1868517" y="282120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USA</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39" name="Rectangle 138">
            <a:extLst>
              <a:ext uri="{FF2B5EF4-FFF2-40B4-BE49-F238E27FC236}">
                <a16:creationId xmlns:a16="http://schemas.microsoft.com/office/drawing/2014/main" id="{FF8950DF-0461-9332-3773-73E0A2879B3A}"/>
              </a:ext>
            </a:extLst>
          </p:cNvPr>
          <p:cNvSpPr/>
          <p:nvPr/>
        </p:nvSpPr>
        <p:spPr>
          <a:xfrm>
            <a:off x="1868517" y="3252033"/>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Canada</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0" name="Rectangle 139">
            <a:extLst>
              <a:ext uri="{FF2B5EF4-FFF2-40B4-BE49-F238E27FC236}">
                <a16:creationId xmlns:a16="http://schemas.microsoft.com/office/drawing/2014/main" id="{E76AB6A5-8221-BDB0-35A6-E5423DEC8F76}"/>
              </a:ext>
            </a:extLst>
          </p:cNvPr>
          <p:cNvSpPr/>
          <p:nvPr/>
        </p:nvSpPr>
        <p:spPr>
          <a:xfrm>
            <a:off x="1868517" y="368701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Mexico</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1" name="Rectangle 140">
            <a:extLst>
              <a:ext uri="{FF2B5EF4-FFF2-40B4-BE49-F238E27FC236}">
                <a16:creationId xmlns:a16="http://schemas.microsoft.com/office/drawing/2014/main" id="{6CD7D213-F507-7611-A2EF-0EF3C24F6D71}"/>
              </a:ext>
            </a:extLst>
          </p:cNvPr>
          <p:cNvSpPr/>
          <p:nvPr/>
        </p:nvSpPr>
        <p:spPr>
          <a:xfrm>
            <a:off x="1868517" y="412217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Finland</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2" name="Rectangle 141">
            <a:extLst>
              <a:ext uri="{FF2B5EF4-FFF2-40B4-BE49-F238E27FC236}">
                <a16:creationId xmlns:a16="http://schemas.microsoft.com/office/drawing/2014/main" id="{06C8E680-E580-0EDC-FE32-62713C0A1AF4}"/>
              </a:ext>
            </a:extLst>
          </p:cNvPr>
          <p:cNvSpPr/>
          <p:nvPr/>
        </p:nvSpPr>
        <p:spPr>
          <a:xfrm>
            <a:off x="1868517" y="455733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Canada</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43" name="Rectangle 142">
            <a:extLst>
              <a:ext uri="{FF2B5EF4-FFF2-40B4-BE49-F238E27FC236}">
                <a16:creationId xmlns:a16="http://schemas.microsoft.com/office/drawing/2014/main" id="{1C838871-D5C7-E3C2-992E-AD6B0CB3ED22}"/>
              </a:ext>
            </a:extLst>
          </p:cNvPr>
          <p:cNvSpPr/>
          <p:nvPr/>
        </p:nvSpPr>
        <p:spPr>
          <a:xfrm>
            <a:off x="1868517" y="499249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Cote D'Iovire</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45" name="Rectangle 144">
            <a:extLst>
              <a:ext uri="{FF2B5EF4-FFF2-40B4-BE49-F238E27FC236}">
                <a16:creationId xmlns:a16="http://schemas.microsoft.com/office/drawing/2014/main" id="{7F05C740-327B-E6A1-F050-E30EFA4244F2}"/>
              </a:ext>
            </a:extLst>
          </p:cNvPr>
          <p:cNvSpPr/>
          <p:nvPr/>
        </p:nvSpPr>
        <p:spPr>
          <a:xfrm>
            <a:off x="4769033" y="1080743"/>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ptos" panose="02110004020202020204"/>
              </a:rPr>
              <a:t>Development</a:t>
            </a:r>
            <a:endParaRPr lang="en-US" sz="1200" b="1" i="0" u="none" strike="noStrike" kern="1200" cap="none" spc="0" normalizeH="0" baseline="0" noProof="0" dirty="0">
              <a:ln>
                <a:noFill/>
              </a:ln>
              <a:solidFill>
                <a:prstClr val="white"/>
              </a:solidFill>
              <a:effectLst/>
              <a:uLnTx/>
              <a:uFillTx/>
              <a:latin typeface="Aptos" panose="02110004020202020204"/>
            </a:endParaRPr>
          </a:p>
        </p:txBody>
      </p:sp>
      <p:sp>
        <p:nvSpPr>
          <p:cNvPr id="146" name="Rectangle 145">
            <a:extLst>
              <a:ext uri="{FF2B5EF4-FFF2-40B4-BE49-F238E27FC236}">
                <a16:creationId xmlns:a16="http://schemas.microsoft.com/office/drawing/2014/main" id="{8C63519E-1455-786F-4E88-A3B9017AD35D}"/>
              </a:ext>
            </a:extLst>
          </p:cNvPr>
          <p:cNvSpPr/>
          <p:nvPr/>
        </p:nvSpPr>
        <p:spPr>
          <a:xfrm>
            <a:off x="4769033" y="151572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PEA</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47" name="Rectangle 146">
            <a:extLst>
              <a:ext uri="{FF2B5EF4-FFF2-40B4-BE49-F238E27FC236}">
                <a16:creationId xmlns:a16="http://schemas.microsoft.com/office/drawing/2014/main" id="{4D7AD711-AF15-985E-37ED-8F97EBDFDDE1}"/>
              </a:ext>
            </a:extLst>
          </p:cNvPr>
          <p:cNvSpPr/>
          <p:nvPr/>
        </p:nvSpPr>
        <p:spPr>
          <a:xfrm>
            <a:off x="4769033" y="195088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Production</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8" name="Rectangle 147">
            <a:extLst>
              <a:ext uri="{FF2B5EF4-FFF2-40B4-BE49-F238E27FC236}">
                <a16:creationId xmlns:a16="http://schemas.microsoft.com/office/drawing/2014/main" id="{E0E6889A-8318-CB34-0AF6-5F7E755D6141}"/>
              </a:ext>
            </a:extLst>
          </p:cNvPr>
          <p:cNvSpPr/>
          <p:nvPr/>
        </p:nvSpPr>
        <p:spPr>
          <a:xfrm>
            <a:off x="4769033" y="238604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49" name="Rectangle 148">
            <a:extLst>
              <a:ext uri="{FF2B5EF4-FFF2-40B4-BE49-F238E27FC236}">
                <a16:creationId xmlns:a16="http://schemas.microsoft.com/office/drawing/2014/main" id="{B85BA28A-BD08-A904-F376-8A25917256AC}"/>
              </a:ext>
            </a:extLst>
          </p:cNvPr>
          <p:cNvSpPr/>
          <p:nvPr/>
        </p:nvSpPr>
        <p:spPr>
          <a:xfrm>
            <a:off x="4769033" y="282120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0" name="Rectangle 149">
            <a:extLst>
              <a:ext uri="{FF2B5EF4-FFF2-40B4-BE49-F238E27FC236}">
                <a16:creationId xmlns:a16="http://schemas.microsoft.com/office/drawing/2014/main" id="{9190084D-F454-89B0-A6D3-809BCAE2225C}"/>
              </a:ext>
            </a:extLst>
          </p:cNvPr>
          <p:cNvSpPr/>
          <p:nvPr/>
        </p:nvSpPr>
        <p:spPr>
          <a:xfrm>
            <a:off x="4769033" y="3252033"/>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PEA</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1" name="Rectangle 150">
            <a:extLst>
              <a:ext uri="{FF2B5EF4-FFF2-40B4-BE49-F238E27FC236}">
                <a16:creationId xmlns:a16="http://schemas.microsoft.com/office/drawing/2014/main" id="{5D856A30-0181-7EB7-4B69-CF31A52A4DC0}"/>
              </a:ext>
            </a:extLst>
          </p:cNvPr>
          <p:cNvSpPr/>
          <p:nvPr/>
        </p:nvSpPr>
        <p:spPr>
          <a:xfrm>
            <a:off x="4769033" y="368701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2" name="Rectangle 151">
            <a:extLst>
              <a:ext uri="{FF2B5EF4-FFF2-40B4-BE49-F238E27FC236}">
                <a16:creationId xmlns:a16="http://schemas.microsoft.com/office/drawing/2014/main" id="{4B18AA33-8381-C49B-C24A-9FC82671FAC3}"/>
              </a:ext>
            </a:extLst>
          </p:cNvPr>
          <p:cNvSpPr/>
          <p:nvPr/>
        </p:nvSpPr>
        <p:spPr>
          <a:xfrm>
            <a:off x="4769033" y="412217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PFS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3" name="Rectangle 152">
            <a:extLst>
              <a:ext uri="{FF2B5EF4-FFF2-40B4-BE49-F238E27FC236}">
                <a16:creationId xmlns:a16="http://schemas.microsoft.com/office/drawing/2014/main" id="{3DDD6BA4-01B6-AAB4-48A9-BAE2A5B7F1BE}"/>
              </a:ext>
            </a:extLst>
          </p:cNvPr>
          <p:cNvSpPr/>
          <p:nvPr/>
        </p:nvSpPr>
        <p:spPr>
          <a:xfrm>
            <a:off x="4769033" y="455733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4" name="Rectangle 153">
            <a:extLst>
              <a:ext uri="{FF2B5EF4-FFF2-40B4-BE49-F238E27FC236}">
                <a16:creationId xmlns:a16="http://schemas.microsoft.com/office/drawing/2014/main" id="{AB61ADD9-1491-A521-7BD6-5AD686762157}"/>
              </a:ext>
            </a:extLst>
          </p:cNvPr>
          <p:cNvSpPr/>
          <p:nvPr/>
        </p:nvSpPr>
        <p:spPr>
          <a:xfrm>
            <a:off x="4769033" y="499249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FS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6" name="Rectangle 155">
            <a:extLst>
              <a:ext uri="{FF2B5EF4-FFF2-40B4-BE49-F238E27FC236}">
                <a16:creationId xmlns:a16="http://schemas.microsoft.com/office/drawing/2014/main" id="{AB821EA7-D62F-2B7F-3CAD-91F01DC9002A}"/>
              </a:ext>
            </a:extLst>
          </p:cNvPr>
          <p:cNvSpPr/>
          <p:nvPr/>
        </p:nvSpPr>
        <p:spPr>
          <a:xfrm>
            <a:off x="3318774" y="1080742"/>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Aptos" panose="02110004020202020204"/>
              </a:rPr>
              <a:t>Owners</a:t>
            </a:r>
            <a:endParaRPr kumimoji="0" lang="en-CA" sz="12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7" name="Rectangle 156">
            <a:extLst>
              <a:ext uri="{FF2B5EF4-FFF2-40B4-BE49-F238E27FC236}">
                <a16:creationId xmlns:a16="http://schemas.microsoft.com/office/drawing/2014/main" id="{CCA767B1-038D-2393-CFD2-10977898E64F}"/>
              </a:ext>
            </a:extLst>
          </p:cNvPr>
          <p:cNvSpPr/>
          <p:nvPr/>
        </p:nvSpPr>
        <p:spPr>
          <a:xfrm>
            <a:off x="3318774" y="1515725"/>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Meridian Mining</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58" name="Rectangle 157">
            <a:extLst>
              <a:ext uri="{FF2B5EF4-FFF2-40B4-BE49-F238E27FC236}">
                <a16:creationId xmlns:a16="http://schemas.microsoft.com/office/drawing/2014/main" id="{78D91ED3-CE4A-4649-BC5B-0B92C7A3CF25}"/>
              </a:ext>
            </a:extLst>
          </p:cNvPr>
          <p:cNvSpPr/>
          <p:nvPr/>
        </p:nvSpPr>
        <p:spPr>
          <a:xfrm>
            <a:off x="3318774" y="195088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Aura Minerals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59" name="Rectangle 158">
            <a:extLst>
              <a:ext uri="{FF2B5EF4-FFF2-40B4-BE49-F238E27FC236}">
                <a16:creationId xmlns:a16="http://schemas.microsoft.com/office/drawing/2014/main" id="{DF00E677-6035-3A07-7A38-938E993DF7B9}"/>
              </a:ext>
            </a:extLst>
          </p:cNvPr>
          <p:cNvSpPr/>
          <p:nvPr/>
        </p:nvSpPr>
        <p:spPr>
          <a:xfrm>
            <a:off x="3318774" y="238604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Skeena</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0" name="Rectangle 159">
            <a:extLst>
              <a:ext uri="{FF2B5EF4-FFF2-40B4-BE49-F238E27FC236}">
                <a16:creationId xmlns:a16="http://schemas.microsoft.com/office/drawing/2014/main" id="{DE49EDAC-DCE8-0B2D-F48D-4C0397F01430}"/>
              </a:ext>
            </a:extLst>
          </p:cNvPr>
          <p:cNvSpPr/>
          <p:nvPr/>
        </p:nvSpPr>
        <p:spPr>
          <a:xfrm>
            <a:off x="3318774" y="282120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Orla Mining</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1" name="Rectangle 160">
            <a:extLst>
              <a:ext uri="{FF2B5EF4-FFF2-40B4-BE49-F238E27FC236}">
                <a16:creationId xmlns:a16="http://schemas.microsoft.com/office/drawing/2014/main" id="{3AFC56E9-8A23-8FD3-F133-45AD65116B7E}"/>
              </a:ext>
            </a:extLst>
          </p:cNvPr>
          <p:cNvSpPr/>
          <p:nvPr/>
        </p:nvSpPr>
        <p:spPr>
          <a:xfrm>
            <a:off x="3318774" y="3252032"/>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Probe Gold</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2" name="Rectangle 161">
            <a:extLst>
              <a:ext uri="{FF2B5EF4-FFF2-40B4-BE49-F238E27FC236}">
                <a16:creationId xmlns:a16="http://schemas.microsoft.com/office/drawing/2014/main" id="{A4DB8AE1-82B2-4A4E-C3A6-DC0547FA427A}"/>
              </a:ext>
            </a:extLst>
          </p:cNvPr>
          <p:cNvSpPr/>
          <p:nvPr/>
        </p:nvSpPr>
        <p:spPr>
          <a:xfrm>
            <a:off x="3318774" y="3687015"/>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GoGold</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3" name="Rectangle 162">
            <a:extLst>
              <a:ext uri="{FF2B5EF4-FFF2-40B4-BE49-F238E27FC236}">
                <a16:creationId xmlns:a16="http://schemas.microsoft.com/office/drawing/2014/main" id="{5B1600A8-3512-B4C2-5430-3F9E91B61664}"/>
              </a:ext>
            </a:extLst>
          </p:cNvPr>
          <p:cNvSpPr/>
          <p:nvPr/>
        </p:nvSpPr>
        <p:spPr>
          <a:xfrm>
            <a:off x="3318774" y="412217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Rupert Resources</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4" name="Rectangle 163">
            <a:extLst>
              <a:ext uri="{FF2B5EF4-FFF2-40B4-BE49-F238E27FC236}">
                <a16:creationId xmlns:a16="http://schemas.microsoft.com/office/drawing/2014/main" id="{EEE16365-C413-BDAF-9016-1BEF78A9558F}"/>
              </a:ext>
            </a:extLst>
          </p:cNvPr>
          <p:cNvSpPr/>
          <p:nvPr/>
        </p:nvSpPr>
        <p:spPr>
          <a:xfrm>
            <a:off x="3318774" y="455733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Osisko Mining</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5" name="Rectangle 164">
            <a:extLst>
              <a:ext uri="{FF2B5EF4-FFF2-40B4-BE49-F238E27FC236}">
                <a16:creationId xmlns:a16="http://schemas.microsoft.com/office/drawing/2014/main" id="{396DE106-7B32-8DF6-075A-1F626F444FE9}"/>
              </a:ext>
            </a:extLst>
          </p:cNvPr>
          <p:cNvSpPr/>
          <p:nvPr/>
        </p:nvSpPr>
        <p:spPr>
          <a:xfrm>
            <a:off x="3318774" y="499249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Montage Gold</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7" name="Rectangle 166">
            <a:extLst>
              <a:ext uri="{FF2B5EF4-FFF2-40B4-BE49-F238E27FC236}">
                <a16:creationId xmlns:a16="http://schemas.microsoft.com/office/drawing/2014/main" id="{18BD13AD-1086-F503-CCCF-030023C53F85}"/>
              </a:ext>
            </a:extLst>
          </p:cNvPr>
          <p:cNvSpPr/>
          <p:nvPr/>
        </p:nvSpPr>
        <p:spPr>
          <a:xfrm>
            <a:off x="6219292" y="1080743"/>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b="1" dirty="0">
                <a:solidFill>
                  <a:prstClr val="white"/>
                </a:solidFill>
              </a:rPr>
              <a:t>AuEQ (Inferred oz)</a:t>
            </a:r>
          </a:p>
        </p:txBody>
      </p:sp>
      <p:sp>
        <p:nvSpPr>
          <p:cNvPr id="168" name="Rectangle 167">
            <a:extLst>
              <a:ext uri="{FF2B5EF4-FFF2-40B4-BE49-F238E27FC236}">
                <a16:creationId xmlns:a16="http://schemas.microsoft.com/office/drawing/2014/main" id="{E2F32862-0EF6-60FD-2B77-E672B0101CDF}"/>
              </a:ext>
            </a:extLst>
          </p:cNvPr>
          <p:cNvSpPr/>
          <p:nvPr/>
        </p:nvSpPr>
        <p:spPr>
          <a:xfrm>
            <a:off x="6219292" y="151572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dirty="0">
                <a:solidFill>
                  <a:srgbClr val="000000"/>
                </a:solidFill>
                <a:latin typeface="Aptos" panose="02110004020202020204"/>
              </a:rPr>
              <a:t>300,000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69" name="Rectangle 168">
            <a:extLst>
              <a:ext uri="{FF2B5EF4-FFF2-40B4-BE49-F238E27FC236}">
                <a16:creationId xmlns:a16="http://schemas.microsoft.com/office/drawing/2014/main" id="{E4BF7C51-A7DD-CD71-B3FF-7686509FCBA0}"/>
              </a:ext>
            </a:extLst>
          </p:cNvPr>
          <p:cNvSpPr/>
          <p:nvPr/>
        </p:nvSpPr>
        <p:spPr>
          <a:xfrm>
            <a:off x="6219292" y="195088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0" name="Rectangle 169">
            <a:extLst>
              <a:ext uri="{FF2B5EF4-FFF2-40B4-BE49-F238E27FC236}">
                <a16:creationId xmlns:a16="http://schemas.microsoft.com/office/drawing/2014/main" id="{95DC7D31-9F26-A762-8F10-9FA1394F159D}"/>
              </a:ext>
            </a:extLst>
          </p:cNvPr>
          <p:cNvSpPr/>
          <p:nvPr/>
        </p:nvSpPr>
        <p:spPr>
          <a:xfrm>
            <a:off x="6219292" y="238604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40,000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1" name="Rectangle 170">
            <a:extLst>
              <a:ext uri="{FF2B5EF4-FFF2-40B4-BE49-F238E27FC236}">
                <a16:creationId xmlns:a16="http://schemas.microsoft.com/office/drawing/2014/main" id="{CDF512B0-D0A2-E7F4-CB0E-D329437C5606}"/>
              </a:ext>
            </a:extLst>
          </p:cNvPr>
          <p:cNvSpPr/>
          <p:nvPr/>
        </p:nvSpPr>
        <p:spPr>
          <a:xfrm>
            <a:off x="6219292" y="282120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2" name="Rectangle 171">
            <a:extLst>
              <a:ext uri="{FF2B5EF4-FFF2-40B4-BE49-F238E27FC236}">
                <a16:creationId xmlns:a16="http://schemas.microsoft.com/office/drawing/2014/main" id="{60A51539-101E-2EBA-2CD4-1778896E7ABF}"/>
              </a:ext>
            </a:extLst>
          </p:cNvPr>
          <p:cNvSpPr/>
          <p:nvPr/>
        </p:nvSpPr>
        <p:spPr>
          <a:xfrm>
            <a:off x="6219292" y="3252033"/>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1,481,700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3" name="Rectangle 172">
            <a:extLst>
              <a:ext uri="{FF2B5EF4-FFF2-40B4-BE49-F238E27FC236}">
                <a16:creationId xmlns:a16="http://schemas.microsoft.com/office/drawing/2014/main" id="{38C225F6-AE58-052F-B22E-EEE643739390}"/>
              </a:ext>
            </a:extLst>
          </p:cNvPr>
          <p:cNvSpPr/>
          <p:nvPr/>
        </p:nvSpPr>
        <p:spPr>
          <a:xfrm>
            <a:off x="6219292" y="368701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191,000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4" name="Rectangle 173">
            <a:extLst>
              <a:ext uri="{FF2B5EF4-FFF2-40B4-BE49-F238E27FC236}">
                <a16:creationId xmlns:a16="http://schemas.microsoft.com/office/drawing/2014/main" id="{735D9C18-56F8-20D9-8C5A-7488E991B012}"/>
              </a:ext>
            </a:extLst>
          </p:cNvPr>
          <p:cNvSpPr/>
          <p:nvPr/>
        </p:nvSpPr>
        <p:spPr>
          <a:xfrm>
            <a:off x="6219292" y="412217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136,000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5" name="Rectangle 174">
            <a:extLst>
              <a:ext uri="{FF2B5EF4-FFF2-40B4-BE49-F238E27FC236}">
                <a16:creationId xmlns:a16="http://schemas.microsoft.com/office/drawing/2014/main" id="{F837530F-5965-91E3-FF42-C895CAB0ADA2}"/>
              </a:ext>
            </a:extLst>
          </p:cNvPr>
          <p:cNvSpPr/>
          <p:nvPr/>
        </p:nvSpPr>
        <p:spPr>
          <a:xfrm>
            <a:off x="6219292" y="455733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3,358,462</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6" name="Rectangle 175">
            <a:extLst>
              <a:ext uri="{FF2B5EF4-FFF2-40B4-BE49-F238E27FC236}">
                <a16:creationId xmlns:a16="http://schemas.microsoft.com/office/drawing/2014/main" id="{0F98E6A9-9EB7-7E22-8901-A203C41BE71A}"/>
              </a:ext>
            </a:extLst>
          </p:cNvPr>
          <p:cNvSpPr/>
          <p:nvPr/>
        </p:nvSpPr>
        <p:spPr>
          <a:xfrm>
            <a:off x="6219292" y="499249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400,000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78" name="Rectangle 177">
            <a:extLst>
              <a:ext uri="{FF2B5EF4-FFF2-40B4-BE49-F238E27FC236}">
                <a16:creationId xmlns:a16="http://schemas.microsoft.com/office/drawing/2014/main" id="{D68570D5-0891-F36D-BA18-236EC5C541CA}"/>
              </a:ext>
            </a:extLst>
          </p:cNvPr>
          <p:cNvSpPr/>
          <p:nvPr/>
        </p:nvSpPr>
        <p:spPr>
          <a:xfrm>
            <a:off x="7644969" y="1080743"/>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b="1" dirty="0">
                <a:solidFill>
                  <a:prstClr val="white"/>
                </a:solidFill>
                <a:latin typeface="Aptos" panose="02110004020202020204"/>
              </a:rPr>
              <a:t>AuEQ (Indicated oz)</a:t>
            </a:r>
            <a:endParaRPr lang="en-US" sz="1200" b="1" i="0" u="none" strike="noStrike" kern="1200" cap="none" spc="0" normalizeH="0" baseline="0" noProof="0" dirty="0">
              <a:ln>
                <a:noFill/>
              </a:ln>
              <a:solidFill>
                <a:prstClr val="white"/>
              </a:solidFill>
              <a:effectLst/>
              <a:uLnTx/>
              <a:uFillTx/>
              <a:latin typeface="Aptos" panose="02110004020202020204"/>
            </a:endParaRPr>
          </a:p>
        </p:txBody>
      </p:sp>
      <p:sp>
        <p:nvSpPr>
          <p:cNvPr id="179" name="Rectangle 178">
            <a:extLst>
              <a:ext uri="{FF2B5EF4-FFF2-40B4-BE49-F238E27FC236}">
                <a16:creationId xmlns:a16="http://schemas.microsoft.com/office/drawing/2014/main" id="{20B01D03-DE39-E0B6-0343-0EB49CB5F2F8}"/>
              </a:ext>
            </a:extLst>
          </p:cNvPr>
          <p:cNvSpPr/>
          <p:nvPr/>
        </p:nvSpPr>
        <p:spPr>
          <a:xfrm>
            <a:off x="7644969" y="151572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1,800,000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0" name="Rectangle 179">
            <a:extLst>
              <a:ext uri="{FF2B5EF4-FFF2-40B4-BE49-F238E27FC236}">
                <a16:creationId xmlns:a16="http://schemas.microsoft.com/office/drawing/2014/main" id="{45D141FE-874A-303B-D48A-244901852D0D}"/>
              </a:ext>
            </a:extLst>
          </p:cNvPr>
          <p:cNvSpPr/>
          <p:nvPr/>
        </p:nvSpPr>
        <p:spPr>
          <a:xfrm>
            <a:off x="7644969" y="195088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547,435</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1" name="Rectangle 180">
            <a:extLst>
              <a:ext uri="{FF2B5EF4-FFF2-40B4-BE49-F238E27FC236}">
                <a16:creationId xmlns:a16="http://schemas.microsoft.com/office/drawing/2014/main" id="{AF7C5431-A06C-7A7E-985B-D4447FA1D2F3}"/>
              </a:ext>
            </a:extLst>
          </p:cNvPr>
          <p:cNvSpPr/>
          <p:nvPr/>
        </p:nvSpPr>
        <p:spPr>
          <a:xfrm>
            <a:off x="7644969" y="238604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1,468,000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2" name="Rectangle 181">
            <a:extLst>
              <a:ext uri="{FF2B5EF4-FFF2-40B4-BE49-F238E27FC236}">
                <a16:creationId xmlns:a16="http://schemas.microsoft.com/office/drawing/2014/main" id="{117EDDD9-F858-2C35-54CA-E8585A04BB45}"/>
              </a:ext>
            </a:extLst>
          </p:cNvPr>
          <p:cNvSpPr/>
          <p:nvPr/>
        </p:nvSpPr>
        <p:spPr>
          <a:xfrm>
            <a:off x="7644969" y="282120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1,895,000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3" name="Rectangle 182">
            <a:extLst>
              <a:ext uri="{FF2B5EF4-FFF2-40B4-BE49-F238E27FC236}">
                <a16:creationId xmlns:a16="http://schemas.microsoft.com/office/drawing/2014/main" id="{6D794DCB-04F6-9E17-2692-2E9B30DA51D4}"/>
              </a:ext>
            </a:extLst>
          </p:cNvPr>
          <p:cNvSpPr/>
          <p:nvPr/>
        </p:nvSpPr>
        <p:spPr>
          <a:xfrm>
            <a:off x="7644969" y="3252033"/>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5,523,900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4" name="Rectangle 183">
            <a:extLst>
              <a:ext uri="{FF2B5EF4-FFF2-40B4-BE49-F238E27FC236}">
                <a16:creationId xmlns:a16="http://schemas.microsoft.com/office/drawing/2014/main" id="{FF1D4A92-38D7-BC5A-10C5-7C2631494289}"/>
              </a:ext>
            </a:extLst>
          </p:cNvPr>
          <p:cNvSpPr/>
          <p:nvPr/>
        </p:nvSpPr>
        <p:spPr>
          <a:xfrm>
            <a:off x="7644969" y="368701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632,000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5" name="Rectangle 184">
            <a:extLst>
              <a:ext uri="{FF2B5EF4-FFF2-40B4-BE49-F238E27FC236}">
                <a16:creationId xmlns:a16="http://schemas.microsoft.com/office/drawing/2014/main" id="{CF05E060-C086-6257-48DB-581776DA4B65}"/>
              </a:ext>
            </a:extLst>
          </p:cNvPr>
          <p:cNvSpPr/>
          <p:nvPr/>
        </p:nvSpPr>
        <p:spPr>
          <a:xfrm>
            <a:off x="7644969" y="412217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4,087,000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86" name="Rectangle 185">
            <a:extLst>
              <a:ext uri="{FF2B5EF4-FFF2-40B4-BE49-F238E27FC236}">
                <a16:creationId xmlns:a16="http://schemas.microsoft.com/office/drawing/2014/main" id="{68F43400-BA30-73EF-0FB1-731303840F72}"/>
              </a:ext>
            </a:extLst>
          </p:cNvPr>
          <p:cNvSpPr/>
          <p:nvPr/>
        </p:nvSpPr>
        <p:spPr>
          <a:xfrm>
            <a:off x="7644969" y="455733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3,775,995</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7" name="Rectangle 186">
            <a:extLst>
              <a:ext uri="{FF2B5EF4-FFF2-40B4-BE49-F238E27FC236}">
                <a16:creationId xmlns:a16="http://schemas.microsoft.com/office/drawing/2014/main" id="{8B9564FD-2B34-F06D-ABB2-861A9EA022A4}"/>
              </a:ext>
            </a:extLst>
          </p:cNvPr>
          <p:cNvSpPr/>
          <p:nvPr/>
        </p:nvSpPr>
        <p:spPr>
          <a:xfrm>
            <a:off x="7644969" y="499249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4,870,000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89" name="Rectangle 188">
            <a:extLst>
              <a:ext uri="{FF2B5EF4-FFF2-40B4-BE49-F238E27FC236}">
                <a16:creationId xmlns:a16="http://schemas.microsoft.com/office/drawing/2014/main" id="{F2224B94-2149-148A-00A9-483BB2E35207}"/>
              </a:ext>
            </a:extLst>
          </p:cNvPr>
          <p:cNvSpPr/>
          <p:nvPr/>
        </p:nvSpPr>
        <p:spPr>
          <a:xfrm>
            <a:off x="9070646" y="1080742"/>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b="1" dirty="0">
                <a:solidFill>
                  <a:prstClr val="white"/>
                </a:solidFill>
                <a:latin typeface="Aptos" panose="02110004020202020204"/>
              </a:rPr>
              <a:t>AuEQ (Measured oz)</a:t>
            </a:r>
            <a:endParaRPr lang="en-US" sz="1200" b="1" i="0" u="none" strike="noStrike" kern="1200" cap="none" spc="0" normalizeH="0" baseline="0" noProof="0" dirty="0">
              <a:ln>
                <a:noFill/>
              </a:ln>
              <a:solidFill>
                <a:prstClr val="white"/>
              </a:solidFill>
              <a:effectLst/>
              <a:uLnTx/>
              <a:uFillTx/>
              <a:latin typeface="Aptos" panose="02110004020202020204"/>
            </a:endParaRPr>
          </a:p>
        </p:txBody>
      </p:sp>
      <p:sp>
        <p:nvSpPr>
          <p:cNvPr id="190" name="Rectangle 189">
            <a:extLst>
              <a:ext uri="{FF2B5EF4-FFF2-40B4-BE49-F238E27FC236}">
                <a16:creationId xmlns:a16="http://schemas.microsoft.com/office/drawing/2014/main" id="{50A18896-3242-44C5-022C-4AE529E67A4B}"/>
              </a:ext>
            </a:extLst>
          </p:cNvPr>
          <p:cNvSpPr/>
          <p:nvPr/>
        </p:nvSpPr>
        <p:spPr>
          <a:xfrm>
            <a:off x="9070646" y="1515725"/>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1" name="Rectangle 190">
            <a:extLst>
              <a:ext uri="{FF2B5EF4-FFF2-40B4-BE49-F238E27FC236}">
                <a16:creationId xmlns:a16="http://schemas.microsoft.com/office/drawing/2014/main" id="{83C450F8-86DB-9D3D-1D91-45B866929FF7}"/>
              </a:ext>
            </a:extLst>
          </p:cNvPr>
          <p:cNvSpPr/>
          <p:nvPr/>
        </p:nvSpPr>
        <p:spPr>
          <a:xfrm>
            <a:off x="9070646" y="195088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197,920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2" name="Rectangle 191">
            <a:extLst>
              <a:ext uri="{FF2B5EF4-FFF2-40B4-BE49-F238E27FC236}">
                <a16:creationId xmlns:a16="http://schemas.microsoft.com/office/drawing/2014/main" id="{5D06A1B4-3A52-2873-BB75-65E33EC107BF}"/>
              </a:ext>
            </a:extLst>
          </p:cNvPr>
          <p:cNvSpPr/>
          <p:nvPr/>
        </p:nvSpPr>
        <p:spPr>
          <a:xfrm>
            <a:off x="9070646" y="238604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4,077,000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3" name="Rectangle 192">
            <a:extLst>
              <a:ext uri="{FF2B5EF4-FFF2-40B4-BE49-F238E27FC236}">
                <a16:creationId xmlns:a16="http://schemas.microsoft.com/office/drawing/2014/main" id="{3CCA1C31-F1F8-7B43-9AC9-A7AC85DF7355}"/>
              </a:ext>
            </a:extLst>
          </p:cNvPr>
          <p:cNvSpPr/>
          <p:nvPr/>
        </p:nvSpPr>
        <p:spPr>
          <a:xfrm>
            <a:off x="9070646" y="282120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480,500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4" name="Rectangle 193">
            <a:extLst>
              <a:ext uri="{FF2B5EF4-FFF2-40B4-BE49-F238E27FC236}">
                <a16:creationId xmlns:a16="http://schemas.microsoft.com/office/drawing/2014/main" id="{13A8207E-81FB-27EF-311E-F641A11D651F}"/>
              </a:ext>
            </a:extLst>
          </p:cNvPr>
          <p:cNvSpPr/>
          <p:nvPr/>
        </p:nvSpPr>
        <p:spPr>
          <a:xfrm>
            <a:off x="9070646" y="3252032"/>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373,700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5" name="Rectangle 194">
            <a:extLst>
              <a:ext uri="{FF2B5EF4-FFF2-40B4-BE49-F238E27FC236}">
                <a16:creationId xmlns:a16="http://schemas.microsoft.com/office/drawing/2014/main" id="{5AE58708-53E5-B90B-5B77-E4020547CF36}"/>
              </a:ext>
            </a:extLst>
          </p:cNvPr>
          <p:cNvSpPr/>
          <p:nvPr/>
        </p:nvSpPr>
        <p:spPr>
          <a:xfrm>
            <a:off x="9070646" y="3687015"/>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651,000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6" name="Rectangle 195">
            <a:extLst>
              <a:ext uri="{FF2B5EF4-FFF2-40B4-BE49-F238E27FC236}">
                <a16:creationId xmlns:a16="http://schemas.microsoft.com/office/drawing/2014/main" id="{53C4B2FA-849C-C4D0-4413-A54446163B7C}"/>
              </a:ext>
            </a:extLst>
          </p:cNvPr>
          <p:cNvSpPr/>
          <p:nvPr/>
        </p:nvSpPr>
        <p:spPr>
          <a:xfrm>
            <a:off x="9070646" y="412217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7" name="Rectangle 196">
            <a:extLst>
              <a:ext uri="{FF2B5EF4-FFF2-40B4-BE49-F238E27FC236}">
                <a16:creationId xmlns:a16="http://schemas.microsoft.com/office/drawing/2014/main" id="{3517424B-18F3-7B2B-69B7-C6F04AA20085}"/>
              </a:ext>
            </a:extLst>
          </p:cNvPr>
          <p:cNvSpPr/>
          <p:nvPr/>
        </p:nvSpPr>
        <p:spPr>
          <a:xfrm>
            <a:off x="9070646" y="455733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298,973</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198" name="Rectangle 197">
            <a:extLst>
              <a:ext uri="{FF2B5EF4-FFF2-40B4-BE49-F238E27FC236}">
                <a16:creationId xmlns:a16="http://schemas.microsoft.com/office/drawing/2014/main" id="{F364A0F8-09C1-BFDA-D505-28F079213248}"/>
              </a:ext>
            </a:extLst>
          </p:cNvPr>
          <p:cNvSpPr/>
          <p:nvPr/>
        </p:nvSpPr>
        <p:spPr>
          <a:xfrm>
            <a:off x="9070646" y="499249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200" name="Rectangle 199">
            <a:extLst>
              <a:ext uri="{FF2B5EF4-FFF2-40B4-BE49-F238E27FC236}">
                <a16:creationId xmlns:a16="http://schemas.microsoft.com/office/drawing/2014/main" id="{1E909AE1-114B-FFB2-0BA8-73DA2711E539}"/>
              </a:ext>
            </a:extLst>
          </p:cNvPr>
          <p:cNvSpPr/>
          <p:nvPr/>
        </p:nvSpPr>
        <p:spPr>
          <a:xfrm>
            <a:off x="10496324" y="1080743"/>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algn="ctr">
              <a:defRPr/>
            </a:pPr>
            <a:r>
              <a:rPr lang="en-US" sz="1200" b="1" dirty="0">
                <a:solidFill>
                  <a:prstClr val="white"/>
                </a:solidFill>
                <a:latin typeface="Aptos" panose="02110004020202020204"/>
              </a:rPr>
              <a:t>AuEQ (P&amp;P oz)</a:t>
            </a:r>
            <a:endParaRPr lang="en-US" sz="1200" b="1" i="0" u="none" strike="noStrike" kern="1200" cap="none" spc="0" normalizeH="0" baseline="0" noProof="0" dirty="0">
              <a:ln>
                <a:noFill/>
              </a:ln>
              <a:solidFill>
                <a:prstClr val="white"/>
              </a:solidFill>
              <a:effectLst/>
              <a:uLnTx/>
              <a:uFillTx/>
              <a:latin typeface="Aptos" panose="02110004020202020204"/>
            </a:endParaRPr>
          </a:p>
        </p:txBody>
      </p:sp>
      <p:sp>
        <p:nvSpPr>
          <p:cNvPr id="201" name="Rectangle 200">
            <a:extLst>
              <a:ext uri="{FF2B5EF4-FFF2-40B4-BE49-F238E27FC236}">
                <a16:creationId xmlns:a16="http://schemas.microsoft.com/office/drawing/2014/main" id="{1FCC7B08-5C35-BF28-3AFA-347EBCA2194D}"/>
              </a:ext>
            </a:extLst>
          </p:cNvPr>
          <p:cNvSpPr/>
          <p:nvPr/>
        </p:nvSpPr>
        <p:spPr>
          <a:xfrm>
            <a:off x="10496324" y="151572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2" name="Rectangle 201">
            <a:extLst>
              <a:ext uri="{FF2B5EF4-FFF2-40B4-BE49-F238E27FC236}">
                <a16:creationId xmlns:a16="http://schemas.microsoft.com/office/drawing/2014/main" id="{9186A524-09D5-E061-984C-CB2872F025DA}"/>
              </a:ext>
            </a:extLst>
          </p:cNvPr>
          <p:cNvSpPr/>
          <p:nvPr/>
        </p:nvSpPr>
        <p:spPr>
          <a:xfrm>
            <a:off x="10496324" y="195088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3" name="Rectangle 202">
            <a:extLst>
              <a:ext uri="{FF2B5EF4-FFF2-40B4-BE49-F238E27FC236}">
                <a16:creationId xmlns:a16="http://schemas.microsoft.com/office/drawing/2014/main" id="{9EB7261F-D89A-C661-C288-4407D844988D}"/>
              </a:ext>
            </a:extLst>
          </p:cNvPr>
          <p:cNvSpPr/>
          <p:nvPr/>
        </p:nvSpPr>
        <p:spPr>
          <a:xfrm>
            <a:off x="10496324" y="238604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4,569,000</a:t>
            </a:r>
            <a:endParaRPr lang="en-US" sz="1200" b="0" i="0" u="none" strike="noStrike" kern="1200" cap="none" spc="0" normalizeH="0" baseline="0" noProof="0" dirty="0">
              <a:ln>
                <a:noFill/>
              </a:ln>
              <a:solidFill>
                <a:srgbClr val="000000"/>
              </a:solidFill>
              <a:effectLst/>
              <a:uLnTx/>
              <a:uFillTx/>
              <a:latin typeface="Aptos" panose="02110004020202020204"/>
            </a:endParaRPr>
          </a:p>
        </p:txBody>
      </p:sp>
      <p:sp>
        <p:nvSpPr>
          <p:cNvPr id="204" name="Rectangle 203">
            <a:extLst>
              <a:ext uri="{FF2B5EF4-FFF2-40B4-BE49-F238E27FC236}">
                <a16:creationId xmlns:a16="http://schemas.microsoft.com/office/drawing/2014/main" id="{54623EBB-A27C-53EB-931A-888874F29A24}"/>
              </a:ext>
            </a:extLst>
          </p:cNvPr>
          <p:cNvSpPr/>
          <p:nvPr/>
        </p:nvSpPr>
        <p:spPr>
          <a:xfrm>
            <a:off x="10496324" y="282120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5" name="Rectangle 204">
            <a:extLst>
              <a:ext uri="{FF2B5EF4-FFF2-40B4-BE49-F238E27FC236}">
                <a16:creationId xmlns:a16="http://schemas.microsoft.com/office/drawing/2014/main" id="{66A43690-B9E3-7047-2A5C-5BA9682A006D}"/>
              </a:ext>
            </a:extLst>
          </p:cNvPr>
          <p:cNvSpPr/>
          <p:nvPr/>
        </p:nvSpPr>
        <p:spPr>
          <a:xfrm>
            <a:off x="10496324" y="3252033"/>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6" name="Rectangle 205">
            <a:extLst>
              <a:ext uri="{FF2B5EF4-FFF2-40B4-BE49-F238E27FC236}">
                <a16:creationId xmlns:a16="http://schemas.microsoft.com/office/drawing/2014/main" id="{2639A382-E7D9-5B5C-915C-AE148453D7E4}"/>
              </a:ext>
            </a:extLst>
          </p:cNvPr>
          <p:cNvSpPr/>
          <p:nvPr/>
        </p:nvSpPr>
        <p:spPr>
          <a:xfrm>
            <a:off x="10496324" y="3687016"/>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7" name="Rectangle 206">
            <a:extLst>
              <a:ext uri="{FF2B5EF4-FFF2-40B4-BE49-F238E27FC236}">
                <a16:creationId xmlns:a16="http://schemas.microsoft.com/office/drawing/2014/main" id="{86110F3B-A309-1014-B4E5-1E638F9C9290}"/>
              </a:ext>
            </a:extLst>
          </p:cNvPr>
          <p:cNvSpPr/>
          <p:nvPr/>
        </p:nvSpPr>
        <p:spPr>
          <a:xfrm>
            <a:off x="10496324" y="4122177"/>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8" name="Rectangle 207">
            <a:extLst>
              <a:ext uri="{FF2B5EF4-FFF2-40B4-BE49-F238E27FC236}">
                <a16:creationId xmlns:a16="http://schemas.microsoft.com/office/drawing/2014/main" id="{9F2EF689-6640-D4F6-7EE0-2E9CDE8BD250}"/>
              </a:ext>
            </a:extLst>
          </p:cNvPr>
          <p:cNvSpPr/>
          <p:nvPr/>
        </p:nvSpPr>
        <p:spPr>
          <a:xfrm>
            <a:off x="10496324" y="4557338"/>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09" name="Rectangle 208">
            <a:extLst>
              <a:ext uri="{FF2B5EF4-FFF2-40B4-BE49-F238E27FC236}">
                <a16:creationId xmlns:a16="http://schemas.microsoft.com/office/drawing/2014/main" id="{5CFC06AB-D7A5-3952-403C-206D962C8BFF}"/>
              </a:ext>
            </a:extLst>
          </p:cNvPr>
          <p:cNvSpPr/>
          <p:nvPr/>
        </p:nvSpPr>
        <p:spPr>
          <a:xfrm>
            <a:off x="10496324" y="4992499"/>
            <a:ext cx="1224945" cy="352788"/>
          </a:xfrm>
          <a:prstGeom prst="rect">
            <a:avLst/>
          </a:prstGeom>
          <a:solidFill>
            <a:schemeClr val="bg2">
              <a:lumMod val="75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ptos" panose="02110004020202020204"/>
              </a:rPr>
              <a:t>0</a:t>
            </a:r>
            <a:endParaRPr kumimoji="0" lang="en-CA" sz="12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5E4739-2FF4-294B-8278-05C5103D9F67}"/>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Overview          Investment Criteria           </a:t>
            </a:r>
            <a:r>
              <a:rPr lang="en-US" sz="1200" dirty="0">
                <a:solidFill>
                  <a:prstClr val="white"/>
                </a:solidFill>
              </a:rPr>
              <a:t>Technical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Financial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569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EFE7A721-AA63-4558-FC39-FE047377ADE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94671CA-2A35-AE0F-3FD6-B0E1745024CA}"/>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8F32D92-FFA0-96B0-868F-292E9E1F3206}"/>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9EDC9DBF-B58E-6BFF-3A3E-89B70F71546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4" name="TextBox 3">
            <a:extLst>
              <a:ext uri="{FF2B5EF4-FFF2-40B4-BE49-F238E27FC236}">
                <a16:creationId xmlns:a16="http://schemas.microsoft.com/office/drawing/2014/main" id="{033E34F0-441F-9796-7D8E-09E073015EE0}"/>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a:t>
            </a:r>
          </a:p>
        </p:txBody>
      </p:sp>
      <p:cxnSp>
        <p:nvCxnSpPr>
          <p:cNvPr id="2" name="Straight Connector 1">
            <a:extLst>
              <a:ext uri="{FF2B5EF4-FFF2-40B4-BE49-F238E27FC236}">
                <a16:creationId xmlns:a16="http://schemas.microsoft.com/office/drawing/2014/main" id="{8ABD8C66-E327-5AB0-39CA-2D1584185F06}"/>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FFA0673-B174-3153-AB38-F7F7AC7A7D91}"/>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Executive Summary           Overview          Investment Criteria           Technical Analysis          </a:t>
            </a:r>
            <a:r>
              <a:rPr kumimoji="0" lang="en-US" sz="1200" i="0" u="none" strike="noStrike" kern="1200" cap="none" spc="0" normalizeH="0" baseline="0" noProof="0" dirty="0">
                <a:ln>
                  <a:noFill/>
                </a:ln>
                <a:solidFill>
                  <a:prstClr val="white"/>
                </a:solidFill>
                <a:effectLst/>
                <a:uLnTx/>
                <a:uFillTx/>
                <a:ea typeface="+mn-ea"/>
                <a:cs typeface="+mn-cs"/>
              </a:rPr>
              <a:t>Financial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Valuation</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0" name="Group 39">
            <a:extLst>
              <a:ext uri="{FF2B5EF4-FFF2-40B4-BE49-F238E27FC236}">
                <a16:creationId xmlns:a16="http://schemas.microsoft.com/office/drawing/2014/main" id="{697359BA-BE27-E52B-3213-69CB8F56E51A}"/>
              </a:ext>
            </a:extLst>
          </p:cNvPr>
          <p:cNvGrpSpPr/>
          <p:nvPr/>
        </p:nvGrpSpPr>
        <p:grpSpPr>
          <a:xfrm>
            <a:off x="3983543" y="927966"/>
            <a:ext cx="7875595" cy="1404049"/>
            <a:chOff x="3983543" y="927966"/>
            <a:chExt cx="7875595" cy="1404049"/>
          </a:xfrm>
        </p:grpSpPr>
        <p:sp>
          <p:nvSpPr>
            <p:cNvPr id="6" name="Rectangle 5">
              <a:extLst>
                <a:ext uri="{FF2B5EF4-FFF2-40B4-BE49-F238E27FC236}">
                  <a16:creationId xmlns:a16="http://schemas.microsoft.com/office/drawing/2014/main" id="{CA7EC824-FC5D-3FFE-A6F7-9CF7DC6B4215}"/>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9510E9FC-D351-1EB7-99FC-193402D67FD4}"/>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30%</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3EABBFB7-2C9D-8DEE-3387-83F4EB396362}"/>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882EBF68-EBAA-7882-246F-5B0441256D33}"/>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19" name="Rectangle 18">
              <a:extLst>
                <a:ext uri="{FF2B5EF4-FFF2-40B4-BE49-F238E27FC236}">
                  <a16:creationId xmlns:a16="http://schemas.microsoft.com/office/drawing/2014/main" id="{3C495887-4A79-BDE4-F711-CE9A568E083C}"/>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10</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B6BE66A4-2A8E-C2D7-7F0C-766A104EDAFA}"/>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FBB221CC-3265-9B1C-12E2-8A9104918193}"/>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23" name="Group 22">
              <a:extLst>
                <a:ext uri="{FF2B5EF4-FFF2-40B4-BE49-F238E27FC236}">
                  <a16:creationId xmlns:a16="http://schemas.microsoft.com/office/drawing/2014/main" id="{1FF1E171-AEBB-2123-B383-527E23A7250A}"/>
                </a:ext>
              </a:extLst>
            </p:cNvPr>
            <p:cNvGrpSpPr/>
            <p:nvPr/>
          </p:nvGrpSpPr>
          <p:grpSpPr>
            <a:xfrm>
              <a:off x="6519669" y="927966"/>
              <a:ext cx="5339469" cy="341725"/>
              <a:chOff x="6519670" y="927967"/>
              <a:chExt cx="5292202" cy="317304"/>
            </a:xfrm>
          </p:grpSpPr>
          <p:sp>
            <p:nvSpPr>
              <p:cNvPr id="5" name="Rectangle 4">
                <a:extLst>
                  <a:ext uri="{FF2B5EF4-FFF2-40B4-BE49-F238E27FC236}">
                    <a16:creationId xmlns:a16="http://schemas.microsoft.com/office/drawing/2014/main" id="{F8347106-DED9-D4CD-8D43-484EB320DAF3}"/>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Cabacal – Updated PEA </a:t>
                </a:r>
              </a:p>
            </p:txBody>
          </p:sp>
          <p:sp>
            <p:nvSpPr>
              <p:cNvPr id="22" name="Rectangle 21">
                <a:extLst>
                  <a:ext uri="{FF2B5EF4-FFF2-40B4-BE49-F238E27FC236}">
                    <a16:creationId xmlns:a16="http://schemas.microsoft.com/office/drawing/2014/main" id="{0BFBCAAB-4510-B59E-4771-D77470D1C873}"/>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4" name="Rectangle 23">
              <a:extLst>
                <a:ext uri="{FF2B5EF4-FFF2-40B4-BE49-F238E27FC236}">
                  <a16:creationId xmlns:a16="http://schemas.microsoft.com/office/drawing/2014/main" id="{F69B9001-2369-6482-7EC6-1C7D1B2E0C4D}"/>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3.70</a:t>
              </a:r>
            </a:p>
          </p:txBody>
        </p:sp>
        <p:sp>
          <p:nvSpPr>
            <p:cNvPr id="25" name="Rectangle 24">
              <a:extLst>
                <a:ext uri="{FF2B5EF4-FFF2-40B4-BE49-F238E27FC236}">
                  <a16:creationId xmlns:a16="http://schemas.microsoft.com/office/drawing/2014/main" id="{1B3A0295-1C8E-D6A4-110C-CB7456B5218B}"/>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1572FED5-8AFB-06BA-4B73-0C686E475BF1}"/>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1.31</a:t>
              </a:r>
            </a:p>
          </p:txBody>
        </p:sp>
        <p:sp>
          <p:nvSpPr>
            <p:cNvPr id="28" name="Rectangle 27">
              <a:extLst>
                <a:ext uri="{FF2B5EF4-FFF2-40B4-BE49-F238E27FC236}">
                  <a16:creationId xmlns:a16="http://schemas.microsoft.com/office/drawing/2014/main" id="{DC6BD162-21BD-E7E7-AE74-9B309F25958C}"/>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12DDECBC-3B7B-D5C3-AA1F-B6DCD9269040}"/>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441FD81F-89B5-7A52-BED1-F8F043A00D8D}"/>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7.60x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760A3A04-76E2-F4AC-413D-382C6D2A6939}"/>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2.05x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3" name="Straight Connector 32">
              <a:extLst>
                <a:ext uri="{FF2B5EF4-FFF2-40B4-BE49-F238E27FC236}">
                  <a16:creationId xmlns:a16="http://schemas.microsoft.com/office/drawing/2014/main" id="{C4A80B5D-12BD-6AD8-6A55-E20D4769B163}"/>
                </a:ext>
              </a:extLst>
            </p:cNvPr>
            <p:cNvCxnSpPr>
              <a:stCxn id="6" idx="1"/>
              <a:endCxn id="14"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F82AD7C-5B0A-4EDB-B05D-55752B3DD042}"/>
                </a:ext>
              </a:extLst>
            </p:cNvPr>
            <p:cNvCxnSpPr>
              <a:stCxn id="14" idx="1"/>
              <a:endCxn id="19"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FA5F34C-4367-D846-DAD0-656AFD7DA862}"/>
              </a:ext>
            </a:extLst>
          </p:cNvPr>
          <p:cNvGrpSpPr/>
          <p:nvPr/>
        </p:nvGrpSpPr>
        <p:grpSpPr>
          <a:xfrm>
            <a:off x="3968063" y="2592909"/>
            <a:ext cx="7875595" cy="1404049"/>
            <a:chOff x="3983543" y="927966"/>
            <a:chExt cx="7875595" cy="1404049"/>
          </a:xfrm>
        </p:grpSpPr>
        <p:sp>
          <p:nvSpPr>
            <p:cNvPr id="42" name="Rectangle 41">
              <a:extLst>
                <a:ext uri="{FF2B5EF4-FFF2-40B4-BE49-F238E27FC236}">
                  <a16:creationId xmlns:a16="http://schemas.microsoft.com/office/drawing/2014/main" id="{777FAED5-1FE4-7787-1B65-3B42BC1B66B4}"/>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A531E6F2-CF1F-D302-FFFE-9C61DFFA6B26}"/>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30%</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44" name="Straight Connector 43">
              <a:extLst>
                <a:ext uri="{FF2B5EF4-FFF2-40B4-BE49-F238E27FC236}">
                  <a16:creationId xmlns:a16="http://schemas.microsoft.com/office/drawing/2014/main" id="{E0880207-0597-9553-2072-E99C19484416}"/>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DD73E4F1-2C44-8E57-6CAA-F899CF5A940D}"/>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46" name="Rectangle 45">
              <a:extLst>
                <a:ext uri="{FF2B5EF4-FFF2-40B4-BE49-F238E27FC236}">
                  <a16:creationId xmlns:a16="http://schemas.microsoft.com/office/drawing/2014/main" id="{46EF0DED-918B-16A9-7EA6-9E75C3EA74B6}"/>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554A0CEC-965F-6C6C-2A9B-4526F75227E2}"/>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B5FBEFFA-98DE-7CEA-A6D6-5FEF24FFA49B}"/>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49" name="Group 48">
              <a:extLst>
                <a:ext uri="{FF2B5EF4-FFF2-40B4-BE49-F238E27FC236}">
                  <a16:creationId xmlns:a16="http://schemas.microsoft.com/office/drawing/2014/main" id="{271AB39D-9B20-E891-5631-3779D29640DA}"/>
                </a:ext>
              </a:extLst>
            </p:cNvPr>
            <p:cNvGrpSpPr/>
            <p:nvPr/>
          </p:nvGrpSpPr>
          <p:grpSpPr>
            <a:xfrm>
              <a:off x="6519669" y="927966"/>
              <a:ext cx="5339469" cy="341725"/>
              <a:chOff x="6519670" y="927967"/>
              <a:chExt cx="5292202" cy="317304"/>
            </a:xfrm>
          </p:grpSpPr>
          <p:sp>
            <p:nvSpPr>
              <p:cNvPr id="59" name="Rectangle 58">
                <a:extLst>
                  <a:ext uri="{FF2B5EF4-FFF2-40B4-BE49-F238E27FC236}">
                    <a16:creationId xmlns:a16="http://schemas.microsoft.com/office/drawing/2014/main" id="{7532EFC2-7607-9361-2ED5-6981DEFA86E0}"/>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Cabacal – Updated Throughput </a:t>
                </a:r>
              </a:p>
            </p:txBody>
          </p:sp>
          <p:sp>
            <p:nvSpPr>
              <p:cNvPr id="60" name="Rectangle 59">
                <a:extLst>
                  <a:ext uri="{FF2B5EF4-FFF2-40B4-BE49-F238E27FC236}">
                    <a16:creationId xmlns:a16="http://schemas.microsoft.com/office/drawing/2014/main" id="{0AD55CEE-77B7-05A5-C71B-8B7900CE76DB}"/>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0" name="Rectangle 49">
              <a:extLst>
                <a:ext uri="{FF2B5EF4-FFF2-40B4-BE49-F238E27FC236}">
                  <a16:creationId xmlns:a16="http://schemas.microsoft.com/office/drawing/2014/main" id="{1D1BD9E3-7DA7-84E8-F5A1-4BE75D5CADF8}"/>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4.37</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 name="Rectangle 50">
              <a:extLst>
                <a:ext uri="{FF2B5EF4-FFF2-40B4-BE49-F238E27FC236}">
                  <a16:creationId xmlns:a16="http://schemas.microsoft.com/office/drawing/2014/main" id="{78970407-0F62-A12B-A96E-0763762810A1}"/>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1F364CFA-2060-8660-5913-4BD874B8E473}"/>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1.61</a:t>
              </a:r>
            </a:p>
          </p:txBody>
        </p:sp>
        <p:sp>
          <p:nvSpPr>
            <p:cNvPr id="53" name="Rectangle 52">
              <a:extLst>
                <a:ext uri="{FF2B5EF4-FFF2-40B4-BE49-F238E27FC236}">
                  <a16:creationId xmlns:a16="http://schemas.microsoft.com/office/drawing/2014/main" id="{E0EE0439-BC45-04C9-B888-1668E43FA9D8}"/>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4" name="Rectangle 53">
              <a:extLst>
                <a:ext uri="{FF2B5EF4-FFF2-40B4-BE49-F238E27FC236}">
                  <a16:creationId xmlns:a16="http://schemas.microsoft.com/office/drawing/2014/main" id="{CE2BC36A-31BB-42A3-0817-E43EE614FBEE}"/>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9DD15DBB-1E0A-5EFA-4AB3-E8B331183DA0}"/>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9.16x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005F96F5-1CB5-CC43-0B6B-1C51B1F4E389}"/>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2.74x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57" name="Straight Connector 56">
              <a:extLst>
                <a:ext uri="{FF2B5EF4-FFF2-40B4-BE49-F238E27FC236}">
                  <a16:creationId xmlns:a16="http://schemas.microsoft.com/office/drawing/2014/main" id="{1FC2A9EE-89EF-CBA3-3DA4-02B8F7631AE2}"/>
                </a:ext>
              </a:extLst>
            </p:cNvPr>
            <p:cNvCxnSpPr>
              <a:stCxn id="42" idx="1"/>
              <a:endCxn id="43"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72EEB5B-71AA-92E6-9F17-66363E82D7B2}"/>
                </a:ext>
              </a:extLst>
            </p:cNvPr>
            <p:cNvCxnSpPr>
              <a:stCxn id="43" idx="1"/>
              <a:endCxn id="46"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575073A2-8AAB-5F65-14F5-FEB228939146}"/>
              </a:ext>
            </a:extLst>
          </p:cNvPr>
          <p:cNvGrpSpPr/>
          <p:nvPr/>
        </p:nvGrpSpPr>
        <p:grpSpPr>
          <a:xfrm>
            <a:off x="3968063" y="4248436"/>
            <a:ext cx="7875595" cy="1404049"/>
            <a:chOff x="3983543" y="927966"/>
            <a:chExt cx="7875595" cy="1404049"/>
          </a:xfrm>
        </p:grpSpPr>
        <p:sp>
          <p:nvSpPr>
            <p:cNvPr id="62" name="Rectangle 61">
              <a:extLst>
                <a:ext uri="{FF2B5EF4-FFF2-40B4-BE49-F238E27FC236}">
                  <a16:creationId xmlns:a16="http://schemas.microsoft.com/office/drawing/2014/main" id="{439BA537-FAFD-15DB-55D4-1F907374B209}"/>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AD6CC0B6-E2FD-F73E-9C6B-1E033F32C6F2}"/>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30%</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4" name="Straight Connector 63">
              <a:extLst>
                <a:ext uri="{FF2B5EF4-FFF2-40B4-BE49-F238E27FC236}">
                  <a16:creationId xmlns:a16="http://schemas.microsoft.com/office/drawing/2014/main" id="{B00A70CB-C11F-9BF9-E9BC-AEC382FF0C88}"/>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ECB5674C-8721-9293-1AFC-76A5AC448A76}"/>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66" name="Rectangle 65">
              <a:extLst>
                <a:ext uri="{FF2B5EF4-FFF2-40B4-BE49-F238E27FC236}">
                  <a16:creationId xmlns:a16="http://schemas.microsoft.com/office/drawing/2014/main" id="{0974E465-833D-A861-B430-961E7AFA37F6}"/>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7" name="Straight Connector 66">
              <a:extLst>
                <a:ext uri="{FF2B5EF4-FFF2-40B4-BE49-F238E27FC236}">
                  <a16:creationId xmlns:a16="http://schemas.microsoft.com/office/drawing/2014/main" id="{B84DA8FB-B61F-390C-6C75-AA9CCF0085A6}"/>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D274D6C2-1CB8-8CD1-C6BA-48C641C47AD6}"/>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69" name="Group 68">
              <a:extLst>
                <a:ext uri="{FF2B5EF4-FFF2-40B4-BE49-F238E27FC236}">
                  <a16:creationId xmlns:a16="http://schemas.microsoft.com/office/drawing/2014/main" id="{49A0871F-5C74-26A2-E892-F110D6EADD3A}"/>
                </a:ext>
              </a:extLst>
            </p:cNvPr>
            <p:cNvGrpSpPr/>
            <p:nvPr/>
          </p:nvGrpSpPr>
          <p:grpSpPr>
            <a:xfrm>
              <a:off x="6519669" y="927966"/>
              <a:ext cx="5339469" cy="341725"/>
              <a:chOff x="6519670" y="927967"/>
              <a:chExt cx="5292202" cy="317304"/>
            </a:xfrm>
          </p:grpSpPr>
          <p:sp>
            <p:nvSpPr>
              <p:cNvPr id="80" name="Rectangle 79">
                <a:extLst>
                  <a:ext uri="{FF2B5EF4-FFF2-40B4-BE49-F238E27FC236}">
                    <a16:creationId xmlns:a16="http://schemas.microsoft.com/office/drawing/2014/main" id="{25A6C869-7213-F725-1C48-C059977843D8}"/>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Cabacal &amp; Santa Helena</a:t>
                </a:r>
              </a:p>
            </p:txBody>
          </p:sp>
          <p:sp>
            <p:nvSpPr>
              <p:cNvPr id="81" name="Rectangle 80">
                <a:extLst>
                  <a:ext uri="{FF2B5EF4-FFF2-40B4-BE49-F238E27FC236}">
                    <a16:creationId xmlns:a16="http://schemas.microsoft.com/office/drawing/2014/main" id="{03E9732D-B5E5-8E88-133A-B4B18607ADDB}"/>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70" name="Rectangle 69">
              <a:extLst>
                <a:ext uri="{FF2B5EF4-FFF2-40B4-BE49-F238E27FC236}">
                  <a16:creationId xmlns:a16="http://schemas.microsoft.com/office/drawing/2014/main" id="{90168CDF-76F0-E3C5-C07D-BC24403A6C34}"/>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6.78</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1" name="Rectangle 70">
              <a:extLst>
                <a:ext uri="{FF2B5EF4-FFF2-40B4-BE49-F238E27FC236}">
                  <a16:creationId xmlns:a16="http://schemas.microsoft.com/office/drawing/2014/main" id="{0F761528-2899-59AB-2BA4-49FC5FCD91C7}"/>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2" name="Rectangle 71">
              <a:extLst>
                <a:ext uri="{FF2B5EF4-FFF2-40B4-BE49-F238E27FC236}">
                  <a16:creationId xmlns:a16="http://schemas.microsoft.com/office/drawing/2014/main" id="{10DC5407-C141-6ACB-3BE9-44E77BA162A7}"/>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2.49</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3" name="Rectangle 72">
              <a:extLst>
                <a:ext uri="{FF2B5EF4-FFF2-40B4-BE49-F238E27FC236}">
                  <a16:creationId xmlns:a16="http://schemas.microsoft.com/office/drawing/2014/main" id="{DB354447-E544-9E4D-323A-5457FBB8C308}"/>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4" name="Rectangle 73">
              <a:extLst>
                <a:ext uri="{FF2B5EF4-FFF2-40B4-BE49-F238E27FC236}">
                  <a16:creationId xmlns:a16="http://schemas.microsoft.com/office/drawing/2014/main" id="{B9A4FE7C-822E-E7E1-03AD-C56DB213E83B}"/>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5" name="Rectangle 74">
              <a:extLst>
                <a:ext uri="{FF2B5EF4-FFF2-40B4-BE49-F238E27FC236}">
                  <a16:creationId xmlns:a16="http://schemas.microsoft.com/office/drawing/2014/main" id="{959F779B-6216-B94C-E877-B0E44DD24736}"/>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14.77x</a:t>
              </a:r>
            </a:p>
          </p:txBody>
        </p:sp>
        <p:sp>
          <p:nvSpPr>
            <p:cNvPr id="77" name="Rectangle 76">
              <a:extLst>
                <a:ext uri="{FF2B5EF4-FFF2-40B4-BE49-F238E27FC236}">
                  <a16:creationId xmlns:a16="http://schemas.microsoft.com/office/drawing/2014/main" id="{A0F25F78-2A80-14E4-4C25-5F3A1F142429}"/>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4.79x</a:t>
              </a:r>
            </a:p>
          </p:txBody>
        </p:sp>
        <p:cxnSp>
          <p:nvCxnSpPr>
            <p:cNvPr id="78" name="Straight Connector 77">
              <a:extLst>
                <a:ext uri="{FF2B5EF4-FFF2-40B4-BE49-F238E27FC236}">
                  <a16:creationId xmlns:a16="http://schemas.microsoft.com/office/drawing/2014/main" id="{AF3AC40E-2D73-D966-F867-559028D18B0B}"/>
                </a:ext>
              </a:extLst>
            </p:cNvPr>
            <p:cNvCxnSpPr>
              <a:stCxn id="62" idx="1"/>
              <a:endCxn id="63"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E341CB7-5D44-6CEE-F8EF-4312DEF9D23F}"/>
                </a:ext>
              </a:extLst>
            </p:cNvPr>
            <p:cNvCxnSpPr>
              <a:stCxn id="63" idx="1"/>
              <a:endCxn id="66"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sp>
        <p:nvSpPr>
          <p:cNvPr id="83" name="Oval 82">
            <a:extLst>
              <a:ext uri="{FF2B5EF4-FFF2-40B4-BE49-F238E27FC236}">
                <a16:creationId xmlns:a16="http://schemas.microsoft.com/office/drawing/2014/main" id="{0A4D5FDB-C74E-2E24-8DF7-0D4C250B7E78}"/>
              </a:ext>
            </a:extLst>
          </p:cNvPr>
          <p:cNvSpPr/>
          <p:nvPr/>
        </p:nvSpPr>
        <p:spPr>
          <a:xfrm>
            <a:off x="2402669" y="1007040"/>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1</a:t>
            </a:r>
          </a:p>
        </p:txBody>
      </p:sp>
      <p:sp>
        <p:nvSpPr>
          <p:cNvPr id="84" name="Oval 83">
            <a:extLst>
              <a:ext uri="{FF2B5EF4-FFF2-40B4-BE49-F238E27FC236}">
                <a16:creationId xmlns:a16="http://schemas.microsoft.com/office/drawing/2014/main" id="{091BCFC5-0979-04BE-A574-1858355E8079}"/>
              </a:ext>
            </a:extLst>
          </p:cNvPr>
          <p:cNvSpPr/>
          <p:nvPr/>
        </p:nvSpPr>
        <p:spPr>
          <a:xfrm>
            <a:off x="2402669" y="2611927"/>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2</a:t>
            </a:r>
          </a:p>
        </p:txBody>
      </p:sp>
      <p:sp>
        <p:nvSpPr>
          <p:cNvPr id="85" name="Oval 84">
            <a:extLst>
              <a:ext uri="{FF2B5EF4-FFF2-40B4-BE49-F238E27FC236}">
                <a16:creationId xmlns:a16="http://schemas.microsoft.com/office/drawing/2014/main" id="{04CA5DFB-7064-42BE-262D-2663D767DD16}"/>
              </a:ext>
            </a:extLst>
          </p:cNvPr>
          <p:cNvSpPr/>
          <p:nvPr/>
        </p:nvSpPr>
        <p:spPr>
          <a:xfrm>
            <a:off x="2402669" y="4289540"/>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3</a:t>
            </a:r>
          </a:p>
        </p:txBody>
      </p:sp>
      <p:sp>
        <p:nvSpPr>
          <p:cNvPr id="86" name="Rectangle 85">
            <a:extLst>
              <a:ext uri="{FF2B5EF4-FFF2-40B4-BE49-F238E27FC236}">
                <a16:creationId xmlns:a16="http://schemas.microsoft.com/office/drawing/2014/main" id="{43740F5F-C695-69C1-D404-AB8B60D15C35}"/>
              </a:ext>
            </a:extLst>
          </p:cNvPr>
          <p:cNvSpPr/>
          <p:nvPr/>
        </p:nvSpPr>
        <p:spPr>
          <a:xfrm>
            <a:off x="1121350" y="1251229"/>
            <a:ext cx="992731" cy="3884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CA" sz="2400" dirty="0"/>
              <a:t>Scenario:</a:t>
            </a:r>
          </a:p>
        </p:txBody>
      </p:sp>
    </p:spTree>
    <p:extLst>
      <p:ext uri="{BB962C8B-B14F-4D97-AF65-F5344CB8AC3E}">
        <p14:creationId xmlns:p14="http://schemas.microsoft.com/office/powerpoint/2010/main" val="144169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8BF3147-817C-F0BD-817C-715573FE0AC3}"/>
              </a:ext>
            </a:extLst>
          </p:cNvPr>
          <p:cNvCxnSpPr>
            <a:cxnSpLocks/>
          </p:cNvCxnSpPr>
          <p:nvPr/>
        </p:nvCxnSpPr>
        <p:spPr>
          <a:xfrm>
            <a:off x="2262907" y="988291"/>
            <a:ext cx="76661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9302690-D3B5-496D-E50A-25EB72A59EEB}"/>
              </a:ext>
            </a:extLst>
          </p:cNvPr>
          <p:cNvSpPr txBox="1"/>
          <p:nvPr/>
        </p:nvSpPr>
        <p:spPr>
          <a:xfrm>
            <a:off x="2262908" y="314043"/>
            <a:ext cx="76661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Cautionary Statement:</a:t>
            </a:r>
            <a:endParaRPr kumimoji="0" lang="en-CA"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ED30E0F9-5CE3-C922-A1C4-3FFE815C4098}"/>
              </a:ext>
            </a:extLst>
          </p:cNvPr>
          <p:cNvSpPr txBox="1"/>
          <p:nvPr/>
        </p:nvSpPr>
        <p:spPr>
          <a:xfrm>
            <a:off x="877455" y="1293058"/>
            <a:ext cx="10261600" cy="2123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The information provided herein, by the Laurentian University Goodman Gold Challenge Team is derived from publicly available sources. The analysis provided may include certain statements, estimates, and projections related to the  historical and forward-looking operational performance of select mining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These statements, estimates, and projections are based on various assumptions made by the Laurentian University Goodman Gold Challenge Team concerning the anticipated performance of G Mining Ventures, Meridian Mining, Omai Gold Mines and other comparable companies. As such, the information presented below is subject to significant economic uncertainty and should not be taken as professional financial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The Laurentian University Goodman Gold Challenge Team does not assume responsibility or liability for any error, inaccuracy, or omission contained that may be made of such information by the reader. No information should be replicated or referenced without prior consent from the Laurentian University Goodman Gold Challenge Team.</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5" name="Straight Connector 14">
            <a:extLst>
              <a:ext uri="{FF2B5EF4-FFF2-40B4-BE49-F238E27FC236}">
                <a16:creationId xmlns:a16="http://schemas.microsoft.com/office/drawing/2014/main" id="{33783698-7868-BDA8-9C0F-C7EEAC7BBD36}"/>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086722FF-2D2A-E69C-BEDE-0754641FA7E9}"/>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7" name="Picture 16">
            <a:extLst>
              <a:ext uri="{FF2B5EF4-FFF2-40B4-BE49-F238E27FC236}">
                <a16:creationId xmlns:a16="http://schemas.microsoft.com/office/drawing/2014/main" id="{CE1F0FA3-89FF-D06C-B9ED-DB092FBF049C}"/>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Tree>
    <p:extLst>
      <p:ext uri="{BB962C8B-B14F-4D97-AF65-F5344CB8AC3E}">
        <p14:creationId xmlns:p14="http://schemas.microsoft.com/office/powerpoint/2010/main" val="3283272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5FE9EB42-888F-A773-6B11-E2F21D6D7F6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A9F4EC-8898-AA50-3C7B-363DC118AC06}"/>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8A5E481B-EA96-F9EF-2A9A-82018287DD4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91902247-C468-6FB1-5523-E99C1316A81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4" name="TextBox 3">
            <a:extLst>
              <a:ext uri="{FF2B5EF4-FFF2-40B4-BE49-F238E27FC236}">
                <a16:creationId xmlns:a16="http://schemas.microsoft.com/office/drawing/2014/main" id="{DA9DF8E9-908E-B999-5B6C-BCB6ADEE6E2A}"/>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a:t>
            </a:r>
          </a:p>
        </p:txBody>
      </p:sp>
      <p:cxnSp>
        <p:nvCxnSpPr>
          <p:cNvPr id="2" name="Straight Connector 1">
            <a:extLst>
              <a:ext uri="{FF2B5EF4-FFF2-40B4-BE49-F238E27FC236}">
                <a16:creationId xmlns:a16="http://schemas.microsoft.com/office/drawing/2014/main" id="{508F6DC4-D38B-EB63-63E4-E6A4E0EFA052}"/>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E6363EB-F5A4-1777-A27D-2BCB92CCD142}"/>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Executive Summary           Overview          Investment Criteria           Technical Analysis          </a:t>
            </a:r>
            <a:r>
              <a:rPr kumimoji="0" lang="en-US" sz="1200" i="0" u="none" strike="noStrike" kern="1200" cap="none" spc="0" normalizeH="0" baseline="0" noProof="0" dirty="0">
                <a:ln>
                  <a:noFill/>
                </a:ln>
                <a:solidFill>
                  <a:prstClr val="white"/>
                </a:solidFill>
                <a:effectLst/>
                <a:uLnTx/>
                <a:uFillTx/>
                <a:ea typeface="+mn-ea"/>
                <a:cs typeface="+mn-cs"/>
              </a:rPr>
              <a:t>Financial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Valuation</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40" name="Group 39">
            <a:extLst>
              <a:ext uri="{FF2B5EF4-FFF2-40B4-BE49-F238E27FC236}">
                <a16:creationId xmlns:a16="http://schemas.microsoft.com/office/drawing/2014/main" id="{9DD4CC5C-F812-885E-1685-AD3FAEFB9C49}"/>
              </a:ext>
            </a:extLst>
          </p:cNvPr>
          <p:cNvGrpSpPr/>
          <p:nvPr/>
        </p:nvGrpSpPr>
        <p:grpSpPr>
          <a:xfrm>
            <a:off x="3983543" y="927966"/>
            <a:ext cx="7875595" cy="1404049"/>
            <a:chOff x="3983543" y="927966"/>
            <a:chExt cx="7875595" cy="1404049"/>
          </a:xfrm>
        </p:grpSpPr>
        <p:sp>
          <p:nvSpPr>
            <p:cNvPr id="6" name="Rectangle 5">
              <a:extLst>
                <a:ext uri="{FF2B5EF4-FFF2-40B4-BE49-F238E27FC236}">
                  <a16:creationId xmlns:a16="http://schemas.microsoft.com/office/drawing/2014/main" id="{C13D6857-3744-EA5E-4E99-5EA3489458A6}"/>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10BC82A-3488-6990-2D55-D3088EA67D30}"/>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0</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6BEA7E23-D4AC-80FD-83BC-11A98B6C3C45}"/>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306F523-494C-CEFD-DD31-8C785E908899}"/>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19" name="Rectangle 18">
              <a:extLst>
                <a:ext uri="{FF2B5EF4-FFF2-40B4-BE49-F238E27FC236}">
                  <a16:creationId xmlns:a16="http://schemas.microsoft.com/office/drawing/2014/main" id="{A6C1AB97-634F-78F5-CFE2-68F8C619A66C}"/>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870F744F-C57E-160B-53AB-06259CEF8851}"/>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EF04300-62E1-3C56-FADE-24424444021B}"/>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23" name="Group 22">
              <a:extLst>
                <a:ext uri="{FF2B5EF4-FFF2-40B4-BE49-F238E27FC236}">
                  <a16:creationId xmlns:a16="http://schemas.microsoft.com/office/drawing/2014/main" id="{673F02B2-61A6-9982-8924-1A8415933B6F}"/>
                </a:ext>
              </a:extLst>
            </p:cNvPr>
            <p:cNvGrpSpPr/>
            <p:nvPr/>
          </p:nvGrpSpPr>
          <p:grpSpPr>
            <a:xfrm>
              <a:off x="6519669" y="927966"/>
              <a:ext cx="5339469" cy="341725"/>
              <a:chOff x="6519670" y="927967"/>
              <a:chExt cx="5292202" cy="317304"/>
            </a:xfrm>
          </p:grpSpPr>
          <p:sp>
            <p:nvSpPr>
              <p:cNvPr id="5" name="Rectangle 4">
                <a:extLst>
                  <a:ext uri="{FF2B5EF4-FFF2-40B4-BE49-F238E27FC236}">
                    <a16:creationId xmlns:a16="http://schemas.microsoft.com/office/drawing/2014/main" id="{5DE2A8A1-EECC-AC75-8DB1-20EFAB2418DE}"/>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Best Case @ $2500</a:t>
                </a:r>
              </a:p>
            </p:txBody>
          </p:sp>
          <p:sp>
            <p:nvSpPr>
              <p:cNvPr id="22" name="Rectangle 21">
                <a:extLst>
                  <a:ext uri="{FF2B5EF4-FFF2-40B4-BE49-F238E27FC236}">
                    <a16:creationId xmlns:a16="http://schemas.microsoft.com/office/drawing/2014/main" id="{0F58E315-9451-7952-A443-758DA01AE23D}"/>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4" name="Rectangle 23">
              <a:extLst>
                <a:ext uri="{FF2B5EF4-FFF2-40B4-BE49-F238E27FC236}">
                  <a16:creationId xmlns:a16="http://schemas.microsoft.com/office/drawing/2014/main" id="{9D735C4C-9B57-46CC-A425-1DBDD444C4E2}"/>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7.53</a:t>
              </a:r>
            </a:p>
          </p:txBody>
        </p:sp>
        <p:sp>
          <p:nvSpPr>
            <p:cNvPr id="25" name="Rectangle 24">
              <a:extLst>
                <a:ext uri="{FF2B5EF4-FFF2-40B4-BE49-F238E27FC236}">
                  <a16:creationId xmlns:a16="http://schemas.microsoft.com/office/drawing/2014/main" id="{EBA4AADC-15AD-3D8F-B6A3-3010E2A8038C}"/>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535A95BE-A5FD-A4EC-AC70-44354098DD40}"/>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2.77</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FA8E62A0-9013-4D14-675A-CDEEE86E7A6A}"/>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63BAF5BB-BCD8-D878-10DF-82E007F4FC5D}"/>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C918BA10-C444-D405-BC26-1DD7655CD030}"/>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16.51x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C64CBBD1-57EB-B5A4-99F6-D36E4855D494}"/>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5.44x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3" name="Straight Connector 32">
              <a:extLst>
                <a:ext uri="{FF2B5EF4-FFF2-40B4-BE49-F238E27FC236}">
                  <a16:creationId xmlns:a16="http://schemas.microsoft.com/office/drawing/2014/main" id="{065EF379-6549-0034-F5CE-509D3881A89B}"/>
                </a:ext>
              </a:extLst>
            </p:cNvPr>
            <p:cNvCxnSpPr>
              <a:stCxn id="6" idx="1"/>
              <a:endCxn id="14"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1155E30-4864-4CA0-8F44-270DA1BB73E8}"/>
                </a:ext>
              </a:extLst>
            </p:cNvPr>
            <p:cNvCxnSpPr>
              <a:stCxn id="14" idx="1"/>
              <a:endCxn id="19"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51BBA9E3-D2D6-C4E6-49F1-2AB9DC8642E0}"/>
              </a:ext>
            </a:extLst>
          </p:cNvPr>
          <p:cNvGrpSpPr/>
          <p:nvPr/>
        </p:nvGrpSpPr>
        <p:grpSpPr>
          <a:xfrm>
            <a:off x="3968063" y="2592909"/>
            <a:ext cx="7875595" cy="1404049"/>
            <a:chOff x="3983543" y="927966"/>
            <a:chExt cx="7875595" cy="1404049"/>
          </a:xfrm>
        </p:grpSpPr>
        <p:sp>
          <p:nvSpPr>
            <p:cNvPr id="42" name="Rectangle 41">
              <a:extLst>
                <a:ext uri="{FF2B5EF4-FFF2-40B4-BE49-F238E27FC236}">
                  <a16:creationId xmlns:a16="http://schemas.microsoft.com/office/drawing/2014/main" id="{B4CD42AA-7FA4-928A-C36F-0AA8FE96DBC1}"/>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FBCA98D9-ACEC-CBA0-BD9A-916ECB04C3C5}"/>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30%</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44" name="Straight Connector 43">
              <a:extLst>
                <a:ext uri="{FF2B5EF4-FFF2-40B4-BE49-F238E27FC236}">
                  <a16:creationId xmlns:a16="http://schemas.microsoft.com/office/drawing/2014/main" id="{8CCD60B3-194E-1DE7-8D55-395AC8240332}"/>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0395199D-E463-F620-7121-58638423EB78}"/>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46" name="Rectangle 45">
              <a:extLst>
                <a:ext uri="{FF2B5EF4-FFF2-40B4-BE49-F238E27FC236}">
                  <a16:creationId xmlns:a16="http://schemas.microsoft.com/office/drawing/2014/main" id="{57D449BC-A2A7-13DF-08AE-BC723F7A8BFB}"/>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675A8D8C-A6BC-113D-E794-511CFA847422}"/>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7A09CA9-9B5D-5C06-EE12-F250C3537B6C}"/>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49" name="Group 48">
              <a:extLst>
                <a:ext uri="{FF2B5EF4-FFF2-40B4-BE49-F238E27FC236}">
                  <a16:creationId xmlns:a16="http://schemas.microsoft.com/office/drawing/2014/main" id="{583EF026-CE17-6DA6-B914-D4ADE7F1CA91}"/>
                </a:ext>
              </a:extLst>
            </p:cNvPr>
            <p:cNvGrpSpPr/>
            <p:nvPr/>
          </p:nvGrpSpPr>
          <p:grpSpPr>
            <a:xfrm>
              <a:off x="6519669" y="927966"/>
              <a:ext cx="5339469" cy="341725"/>
              <a:chOff x="6519670" y="927967"/>
              <a:chExt cx="5292202" cy="317304"/>
            </a:xfrm>
          </p:grpSpPr>
          <p:sp>
            <p:nvSpPr>
              <p:cNvPr id="59" name="Rectangle 58">
                <a:extLst>
                  <a:ext uri="{FF2B5EF4-FFF2-40B4-BE49-F238E27FC236}">
                    <a16:creationId xmlns:a16="http://schemas.microsoft.com/office/drawing/2014/main" id="{204CC358-C048-9E39-70F0-829294CD376B}"/>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Base Case @ $2000</a:t>
                </a:r>
              </a:p>
            </p:txBody>
          </p:sp>
          <p:sp>
            <p:nvSpPr>
              <p:cNvPr id="60" name="Rectangle 59">
                <a:extLst>
                  <a:ext uri="{FF2B5EF4-FFF2-40B4-BE49-F238E27FC236}">
                    <a16:creationId xmlns:a16="http://schemas.microsoft.com/office/drawing/2014/main" id="{E0577DCC-A8CB-55E9-3BBB-BDDF531E39E2}"/>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0" name="Rectangle 49">
              <a:extLst>
                <a:ext uri="{FF2B5EF4-FFF2-40B4-BE49-F238E27FC236}">
                  <a16:creationId xmlns:a16="http://schemas.microsoft.com/office/drawing/2014/main" id="{8EF39568-6244-0808-373F-529E166CA08C}"/>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6.78</a:t>
              </a:r>
            </a:p>
          </p:txBody>
        </p:sp>
        <p:sp>
          <p:nvSpPr>
            <p:cNvPr id="51" name="Rectangle 50">
              <a:extLst>
                <a:ext uri="{FF2B5EF4-FFF2-40B4-BE49-F238E27FC236}">
                  <a16:creationId xmlns:a16="http://schemas.microsoft.com/office/drawing/2014/main" id="{41608259-57C5-76EC-B4AE-5C4AA9DDBA67}"/>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FA2E9D37-F82A-0748-CCD8-E22D182A1D47}"/>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2.49</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Rectangle 52">
              <a:extLst>
                <a:ext uri="{FF2B5EF4-FFF2-40B4-BE49-F238E27FC236}">
                  <a16:creationId xmlns:a16="http://schemas.microsoft.com/office/drawing/2014/main" id="{A1394675-0B85-AB50-1885-1E7F16C4F6A8}"/>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4" name="Rectangle 53">
              <a:extLst>
                <a:ext uri="{FF2B5EF4-FFF2-40B4-BE49-F238E27FC236}">
                  <a16:creationId xmlns:a16="http://schemas.microsoft.com/office/drawing/2014/main" id="{62CF3C4D-3EC5-D8F8-589B-AAE3C7B1E548}"/>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A0486D8A-5D94-1E27-49D1-58D74F97109D}"/>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14.77x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16FDCA19-08CA-C3C0-7C04-897C1F912B89}"/>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4.79x</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57" name="Straight Connector 56">
              <a:extLst>
                <a:ext uri="{FF2B5EF4-FFF2-40B4-BE49-F238E27FC236}">
                  <a16:creationId xmlns:a16="http://schemas.microsoft.com/office/drawing/2014/main" id="{4529B514-B918-26D6-6154-FEC16C1535ED}"/>
                </a:ext>
              </a:extLst>
            </p:cNvPr>
            <p:cNvCxnSpPr>
              <a:stCxn id="42" idx="1"/>
              <a:endCxn id="43"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831BA95-4C92-65EB-F06A-6C57754415EB}"/>
                </a:ext>
              </a:extLst>
            </p:cNvPr>
            <p:cNvCxnSpPr>
              <a:stCxn id="43" idx="1"/>
              <a:endCxn id="46"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59C6BA34-3C11-0A65-0F26-35F74006A67A}"/>
              </a:ext>
            </a:extLst>
          </p:cNvPr>
          <p:cNvGrpSpPr/>
          <p:nvPr/>
        </p:nvGrpSpPr>
        <p:grpSpPr>
          <a:xfrm>
            <a:off x="3968063" y="4248436"/>
            <a:ext cx="7875595" cy="1404049"/>
            <a:chOff x="3983543" y="927966"/>
            <a:chExt cx="7875595" cy="1404049"/>
          </a:xfrm>
        </p:grpSpPr>
        <p:sp>
          <p:nvSpPr>
            <p:cNvPr id="62" name="Rectangle 61">
              <a:extLst>
                <a:ext uri="{FF2B5EF4-FFF2-40B4-BE49-F238E27FC236}">
                  <a16:creationId xmlns:a16="http://schemas.microsoft.com/office/drawing/2014/main" id="{E83AEFA8-56A3-579A-EE78-B6CB70674D14}"/>
                </a:ext>
              </a:extLst>
            </p:cNvPr>
            <p:cNvSpPr/>
            <p:nvPr/>
          </p:nvSpPr>
          <p:spPr>
            <a:xfrm>
              <a:off x="6519670"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3" name="Rectangle 62">
              <a:extLst>
                <a:ext uri="{FF2B5EF4-FFF2-40B4-BE49-F238E27FC236}">
                  <a16:creationId xmlns:a16="http://schemas.microsoft.com/office/drawing/2014/main" id="{3B6C70A4-239B-6F41-F460-CB25402A9EF5}"/>
                </a:ext>
              </a:extLst>
            </p:cNvPr>
            <p:cNvSpPr/>
            <p:nvPr/>
          </p:nvSpPr>
          <p:spPr>
            <a:xfrm>
              <a:off x="5159829"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50</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4" name="Straight Connector 63">
              <a:extLst>
                <a:ext uri="{FF2B5EF4-FFF2-40B4-BE49-F238E27FC236}">
                  <a16:creationId xmlns:a16="http://schemas.microsoft.com/office/drawing/2014/main" id="{06146BE1-0040-2826-A969-22A0C63DCC2D}"/>
                </a:ext>
              </a:extLst>
            </p:cNvPr>
            <p:cNvCxnSpPr>
              <a:cxnSpLocks/>
            </p:cNvCxnSpPr>
            <p:nvPr/>
          </p:nvCxnSpPr>
          <p:spPr>
            <a:xfrm flipH="1">
              <a:off x="5159829"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6BFE3C55-AEC2-3624-0592-BD09A9463BD3}"/>
                </a:ext>
              </a:extLst>
            </p:cNvPr>
            <p:cNvSpPr/>
            <p:nvPr/>
          </p:nvSpPr>
          <p:spPr>
            <a:xfrm>
              <a:off x="5159829"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CAPX</a:t>
              </a:r>
            </a:p>
          </p:txBody>
        </p:sp>
        <p:sp>
          <p:nvSpPr>
            <p:cNvPr id="66" name="Rectangle 65">
              <a:extLst>
                <a:ext uri="{FF2B5EF4-FFF2-40B4-BE49-F238E27FC236}">
                  <a16:creationId xmlns:a16="http://schemas.microsoft.com/office/drawing/2014/main" id="{F8254BF4-5EEE-740F-25E0-69ED7271C64D}"/>
                </a:ext>
              </a:extLst>
            </p:cNvPr>
            <p:cNvSpPr/>
            <p:nvPr/>
          </p:nvSpPr>
          <p:spPr>
            <a:xfrm>
              <a:off x="3983543" y="1463831"/>
              <a:ext cx="992731" cy="3509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CA" sz="1200" b="0" i="0" u="none" strike="noStrike" kern="1200" cap="none" spc="0" normalizeH="0" baseline="0" noProof="0" dirty="0">
                  <a:ln>
                    <a:noFill/>
                  </a:ln>
                  <a:solidFill>
                    <a:prstClr val="white"/>
                  </a:solidFill>
                  <a:effectLst/>
                  <a:uLnTx/>
                  <a:uFillTx/>
                  <a:latin typeface="Arial Narrow" panose="020B0606020202030204" pitchFamily="34" charset="0"/>
                </a:rPr>
                <a: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67" name="Straight Connector 66">
              <a:extLst>
                <a:ext uri="{FF2B5EF4-FFF2-40B4-BE49-F238E27FC236}">
                  <a16:creationId xmlns:a16="http://schemas.microsoft.com/office/drawing/2014/main" id="{9ADD4198-398C-9985-B155-E09C1BF9E594}"/>
                </a:ext>
              </a:extLst>
            </p:cNvPr>
            <p:cNvCxnSpPr>
              <a:cxnSpLocks/>
            </p:cNvCxnSpPr>
            <p:nvPr/>
          </p:nvCxnSpPr>
          <p:spPr>
            <a:xfrm flipH="1">
              <a:off x="3983543" y="1251231"/>
              <a:ext cx="99273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1751ACED-2C75-31B8-4D15-B21DAD9AFB4D}"/>
                </a:ext>
              </a:extLst>
            </p:cNvPr>
            <p:cNvSpPr/>
            <p:nvPr/>
          </p:nvSpPr>
          <p:spPr>
            <a:xfrm>
              <a:off x="3983543" y="927966"/>
              <a:ext cx="992731" cy="323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OPEX</a:t>
              </a:r>
            </a:p>
          </p:txBody>
        </p:sp>
        <p:grpSp>
          <p:nvGrpSpPr>
            <p:cNvPr id="69" name="Group 68">
              <a:extLst>
                <a:ext uri="{FF2B5EF4-FFF2-40B4-BE49-F238E27FC236}">
                  <a16:creationId xmlns:a16="http://schemas.microsoft.com/office/drawing/2014/main" id="{E43D91FE-7452-BA46-FB26-89006038E9C4}"/>
                </a:ext>
              </a:extLst>
            </p:cNvPr>
            <p:cNvGrpSpPr/>
            <p:nvPr/>
          </p:nvGrpSpPr>
          <p:grpSpPr>
            <a:xfrm>
              <a:off x="6519669" y="927966"/>
              <a:ext cx="5339469" cy="341725"/>
              <a:chOff x="6519670" y="927967"/>
              <a:chExt cx="5292202" cy="317304"/>
            </a:xfrm>
          </p:grpSpPr>
          <p:sp>
            <p:nvSpPr>
              <p:cNvPr id="80" name="Rectangle 79">
                <a:extLst>
                  <a:ext uri="{FF2B5EF4-FFF2-40B4-BE49-F238E27FC236}">
                    <a16:creationId xmlns:a16="http://schemas.microsoft.com/office/drawing/2014/main" id="{F4870ACB-C958-F1C3-4E09-C3A3AEF5D2A6}"/>
                  </a:ext>
                </a:extLst>
              </p:cNvPr>
              <p:cNvSpPr/>
              <p:nvPr/>
            </p:nvSpPr>
            <p:spPr>
              <a:xfrm>
                <a:off x="6519670"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Worst Case @ $1800</a:t>
                </a:r>
              </a:p>
            </p:txBody>
          </p:sp>
          <p:sp>
            <p:nvSpPr>
              <p:cNvPr id="81" name="Rectangle 80">
                <a:extLst>
                  <a:ext uri="{FF2B5EF4-FFF2-40B4-BE49-F238E27FC236}">
                    <a16:creationId xmlns:a16="http://schemas.microsoft.com/office/drawing/2014/main" id="{862BFF17-F919-D65E-7553-07691794A7F6}"/>
                  </a:ext>
                </a:extLst>
              </p:cNvPr>
              <p:cNvSpPr/>
              <p:nvPr/>
            </p:nvSpPr>
            <p:spPr>
              <a:xfrm>
                <a:off x="9165771" y="927967"/>
                <a:ext cx="2646101" cy="3173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With shareholder dilution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70" name="Rectangle 69">
              <a:extLst>
                <a:ext uri="{FF2B5EF4-FFF2-40B4-BE49-F238E27FC236}">
                  <a16:creationId xmlns:a16="http://schemas.microsoft.com/office/drawing/2014/main" id="{9FBD83E0-C4B3-4F11-E1E1-18647F0A2D06}"/>
                </a:ext>
              </a:extLst>
            </p:cNvPr>
            <p:cNvSpPr/>
            <p:nvPr/>
          </p:nvSpPr>
          <p:spPr>
            <a:xfrm>
              <a:off x="8463206" y="146383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5.80</a:t>
              </a:r>
            </a:p>
          </p:txBody>
        </p:sp>
        <p:sp>
          <p:nvSpPr>
            <p:cNvPr id="71" name="Rectangle 70">
              <a:extLst>
                <a:ext uri="{FF2B5EF4-FFF2-40B4-BE49-F238E27FC236}">
                  <a16:creationId xmlns:a16="http://schemas.microsoft.com/office/drawing/2014/main" id="{34BDC892-4407-8E68-B61F-C916D7E3DB21}"/>
                </a:ext>
              </a:extLst>
            </p:cNvPr>
            <p:cNvSpPr/>
            <p:nvPr/>
          </p:nvSpPr>
          <p:spPr>
            <a:xfrm>
              <a:off x="9230007" y="1463831"/>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P/NAV</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2" name="Rectangle 71">
              <a:extLst>
                <a:ext uri="{FF2B5EF4-FFF2-40B4-BE49-F238E27FC236}">
                  <a16:creationId xmlns:a16="http://schemas.microsoft.com/office/drawing/2014/main" id="{754D17C6-8F66-2A60-6345-90CBC9CD4710}"/>
                </a:ext>
              </a:extLst>
            </p:cNvPr>
            <p:cNvSpPr/>
            <p:nvPr/>
          </p:nvSpPr>
          <p:spPr>
            <a:xfrm>
              <a:off x="11173544" y="1463831"/>
              <a:ext cx="670114"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2.13</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3" name="Rectangle 72">
              <a:extLst>
                <a:ext uri="{FF2B5EF4-FFF2-40B4-BE49-F238E27FC236}">
                  <a16:creationId xmlns:a16="http://schemas.microsoft.com/office/drawing/2014/main" id="{80C813E1-9B73-35EC-ED07-0506AB416224}"/>
                </a:ext>
              </a:extLst>
            </p:cNvPr>
            <p:cNvSpPr/>
            <p:nvPr/>
          </p:nvSpPr>
          <p:spPr>
            <a:xfrm>
              <a:off x="6519670"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4" name="Rectangle 73">
              <a:extLst>
                <a:ext uri="{FF2B5EF4-FFF2-40B4-BE49-F238E27FC236}">
                  <a16:creationId xmlns:a16="http://schemas.microsoft.com/office/drawing/2014/main" id="{F3D1C0C1-A58A-7BC8-498C-C4FA0EC5F5B7}"/>
                </a:ext>
              </a:extLst>
            </p:cNvPr>
            <p:cNvSpPr/>
            <p:nvPr/>
          </p:nvSpPr>
          <p:spPr>
            <a:xfrm>
              <a:off x="9230007" y="1981050"/>
              <a:ext cx="1862330" cy="350965"/>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Profit Margin</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5" name="Rectangle 74">
              <a:extLst>
                <a:ext uri="{FF2B5EF4-FFF2-40B4-BE49-F238E27FC236}">
                  <a16:creationId xmlns:a16="http://schemas.microsoft.com/office/drawing/2014/main" id="{FAC99ABA-004C-EEF8-3479-1986F6A248C0}"/>
                </a:ext>
              </a:extLst>
            </p:cNvPr>
            <p:cNvSpPr/>
            <p:nvPr/>
          </p:nvSpPr>
          <p:spPr>
            <a:xfrm>
              <a:off x="8463206" y="1964801"/>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12.49x</a:t>
              </a:r>
            </a:p>
          </p:txBody>
        </p:sp>
        <p:sp>
          <p:nvSpPr>
            <p:cNvPr id="77" name="Rectangle 76">
              <a:extLst>
                <a:ext uri="{FF2B5EF4-FFF2-40B4-BE49-F238E27FC236}">
                  <a16:creationId xmlns:a16="http://schemas.microsoft.com/office/drawing/2014/main" id="{2A3B7D58-8C01-D500-944E-DC20D94AB453}"/>
                </a:ext>
              </a:extLst>
            </p:cNvPr>
            <p:cNvSpPr/>
            <p:nvPr/>
          </p:nvSpPr>
          <p:spPr>
            <a:xfrm>
              <a:off x="11173543" y="1985666"/>
              <a:ext cx="685595" cy="341731"/>
            </a:xfrm>
            <a:prstGeom prst="rect">
              <a:avLst/>
            </a:prstGeom>
            <a:solidFill>
              <a:schemeClr val="bg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3.95x</a:t>
              </a:r>
            </a:p>
          </p:txBody>
        </p:sp>
        <p:cxnSp>
          <p:nvCxnSpPr>
            <p:cNvPr id="78" name="Straight Connector 77">
              <a:extLst>
                <a:ext uri="{FF2B5EF4-FFF2-40B4-BE49-F238E27FC236}">
                  <a16:creationId xmlns:a16="http://schemas.microsoft.com/office/drawing/2014/main" id="{749D6CB3-80F7-6794-A3B9-EA8CA1284303}"/>
                </a:ext>
              </a:extLst>
            </p:cNvPr>
            <p:cNvCxnSpPr>
              <a:stCxn id="62" idx="1"/>
              <a:endCxn id="63" idx="3"/>
            </p:cNvCxnSpPr>
            <p:nvPr/>
          </p:nvCxnSpPr>
          <p:spPr>
            <a:xfrm flipH="1">
              <a:off x="6152560" y="1639314"/>
              <a:ext cx="36711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54AE954-D350-59F9-978D-7B4AC9314F05}"/>
                </a:ext>
              </a:extLst>
            </p:cNvPr>
            <p:cNvCxnSpPr>
              <a:stCxn id="63" idx="1"/>
              <a:endCxn id="66" idx="3"/>
            </p:cNvCxnSpPr>
            <p:nvPr/>
          </p:nvCxnSpPr>
          <p:spPr>
            <a:xfrm flipH="1">
              <a:off x="4976274" y="1639314"/>
              <a:ext cx="183555"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grpSp>
      <p:sp>
        <p:nvSpPr>
          <p:cNvPr id="83" name="Oval 82">
            <a:extLst>
              <a:ext uri="{FF2B5EF4-FFF2-40B4-BE49-F238E27FC236}">
                <a16:creationId xmlns:a16="http://schemas.microsoft.com/office/drawing/2014/main" id="{FA9B2CB9-513C-913F-7861-D22F95849687}"/>
              </a:ext>
            </a:extLst>
          </p:cNvPr>
          <p:cNvSpPr/>
          <p:nvPr/>
        </p:nvSpPr>
        <p:spPr>
          <a:xfrm>
            <a:off x="2402669" y="1007040"/>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1</a:t>
            </a:r>
          </a:p>
        </p:txBody>
      </p:sp>
      <p:sp>
        <p:nvSpPr>
          <p:cNvPr id="84" name="Oval 83">
            <a:extLst>
              <a:ext uri="{FF2B5EF4-FFF2-40B4-BE49-F238E27FC236}">
                <a16:creationId xmlns:a16="http://schemas.microsoft.com/office/drawing/2014/main" id="{E55A469D-B068-FDA9-126E-8DFFEB2B9394}"/>
              </a:ext>
            </a:extLst>
          </p:cNvPr>
          <p:cNvSpPr/>
          <p:nvPr/>
        </p:nvSpPr>
        <p:spPr>
          <a:xfrm>
            <a:off x="2402669" y="2611927"/>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2</a:t>
            </a:r>
          </a:p>
        </p:txBody>
      </p:sp>
      <p:sp>
        <p:nvSpPr>
          <p:cNvPr id="85" name="Oval 84">
            <a:extLst>
              <a:ext uri="{FF2B5EF4-FFF2-40B4-BE49-F238E27FC236}">
                <a16:creationId xmlns:a16="http://schemas.microsoft.com/office/drawing/2014/main" id="{BB74601D-093C-7F95-94B3-FBF2440E31E6}"/>
              </a:ext>
            </a:extLst>
          </p:cNvPr>
          <p:cNvSpPr/>
          <p:nvPr/>
        </p:nvSpPr>
        <p:spPr>
          <a:xfrm>
            <a:off x="2402669" y="4289540"/>
            <a:ext cx="992731" cy="1007364"/>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3</a:t>
            </a:r>
          </a:p>
        </p:txBody>
      </p:sp>
      <p:sp>
        <p:nvSpPr>
          <p:cNvPr id="86" name="Rectangle 85">
            <a:extLst>
              <a:ext uri="{FF2B5EF4-FFF2-40B4-BE49-F238E27FC236}">
                <a16:creationId xmlns:a16="http://schemas.microsoft.com/office/drawing/2014/main" id="{67334856-8B7A-4E18-F19E-B66B36831504}"/>
              </a:ext>
            </a:extLst>
          </p:cNvPr>
          <p:cNvSpPr/>
          <p:nvPr/>
        </p:nvSpPr>
        <p:spPr>
          <a:xfrm>
            <a:off x="1121350" y="1251229"/>
            <a:ext cx="992731" cy="3884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CA" sz="2400" dirty="0"/>
              <a:t>Cases:</a:t>
            </a:r>
          </a:p>
        </p:txBody>
      </p:sp>
    </p:spTree>
    <p:extLst>
      <p:ext uri="{BB962C8B-B14F-4D97-AF65-F5344CB8AC3E}">
        <p14:creationId xmlns:p14="http://schemas.microsoft.com/office/powerpoint/2010/main" val="375751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221884D3-80E9-F2EB-326E-41BEEE14EB1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44FAA99-CC26-35E9-1DE4-CD4DA1512E93}"/>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2FB8793E-D9CE-EBF4-CAE3-1D1D28530EA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33BA970F-10D2-3557-7A8A-C73848DBFDC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4" name="TextBox 3">
            <a:extLst>
              <a:ext uri="{FF2B5EF4-FFF2-40B4-BE49-F238E27FC236}">
                <a16:creationId xmlns:a16="http://schemas.microsoft.com/office/drawing/2014/main" id="{FE40995D-A648-D716-A612-56105877EF5B}"/>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a:t>
            </a:r>
          </a:p>
        </p:txBody>
      </p:sp>
      <p:cxnSp>
        <p:nvCxnSpPr>
          <p:cNvPr id="2" name="Straight Connector 1">
            <a:extLst>
              <a:ext uri="{FF2B5EF4-FFF2-40B4-BE49-F238E27FC236}">
                <a16:creationId xmlns:a16="http://schemas.microsoft.com/office/drawing/2014/main" id="{E731643A-1D0B-30C5-8359-B1719500C523}"/>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F23ED22-2305-BAA0-062C-33C1D87AAD16}"/>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Executive Summary           Overview          Investment Criteria           Technical Analysis          </a:t>
            </a:r>
            <a:r>
              <a:rPr kumimoji="0" lang="en-US" sz="1200" i="0" u="none" strike="noStrike" kern="1200" cap="none" spc="0" normalizeH="0" baseline="0" noProof="0" dirty="0">
                <a:ln>
                  <a:noFill/>
                </a:ln>
                <a:solidFill>
                  <a:prstClr val="white"/>
                </a:solidFill>
                <a:effectLst/>
                <a:uLnTx/>
                <a:uFillTx/>
                <a:ea typeface="+mn-ea"/>
                <a:cs typeface="+mn-cs"/>
              </a:rPr>
              <a:t>Financial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Valuation</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6" name="Rectangle 85">
            <a:extLst>
              <a:ext uri="{FF2B5EF4-FFF2-40B4-BE49-F238E27FC236}">
                <a16:creationId xmlns:a16="http://schemas.microsoft.com/office/drawing/2014/main" id="{F71579ED-073E-C44E-BBB7-8A22CD387554}"/>
              </a:ext>
            </a:extLst>
          </p:cNvPr>
          <p:cNvSpPr/>
          <p:nvPr/>
        </p:nvSpPr>
        <p:spPr>
          <a:xfrm>
            <a:off x="7358262" y="325607"/>
            <a:ext cx="992731" cy="3884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CA" sz="2400" dirty="0"/>
              <a:t>Sensitivity:</a:t>
            </a:r>
          </a:p>
        </p:txBody>
      </p:sp>
      <p:cxnSp>
        <p:nvCxnSpPr>
          <p:cNvPr id="139" name="Straight Connector 138">
            <a:extLst>
              <a:ext uri="{FF2B5EF4-FFF2-40B4-BE49-F238E27FC236}">
                <a16:creationId xmlns:a16="http://schemas.microsoft.com/office/drawing/2014/main" id="{0E5D481C-27F7-7FE2-CAD7-9C1D7101D4D5}"/>
              </a:ext>
            </a:extLst>
          </p:cNvPr>
          <p:cNvCxnSpPr/>
          <p:nvPr/>
        </p:nvCxnSpPr>
        <p:spPr>
          <a:xfrm>
            <a:off x="10025743" y="1567542"/>
            <a:ext cx="157842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3C875415-0980-9ADE-4E0A-CE8A88C2FE95}"/>
              </a:ext>
            </a:extLst>
          </p:cNvPr>
          <p:cNvSpPr/>
          <p:nvPr/>
        </p:nvSpPr>
        <p:spPr>
          <a:xfrm>
            <a:off x="9993087" y="1051121"/>
            <a:ext cx="1578428" cy="5007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143" name="Rectangle 142">
            <a:extLst>
              <a:ext uri="{FF2B5EF4-FFF2-40B4-BE49-F238E27FC236}">
                <a16:creationId xmlns:a16="http://schemas.microsoft.com/office/drawing/2014/main" id="{AAA5340C-88CB-7FD3-AB57-B3000EACC67E}"/>
              </a:ext>
            </a:extLst>
          </p:cNvPr>
          <p:cNvSpPr/>
          <p:nvPr/>
        </p:nvSpPr>
        <p:spPr>
          <a:xfrm>
            <a:off x="8350993" y="1820716"/>
            <a:ext cx="1469571" cy="4571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Gold Price</a:t>
            </a:r>
          </a:p>
        </p:txBody>
      </p:sp>
      <p:sp>
        <p:nvSpPr>
          <p:cNvPr id="144" name="Rectangle 143">
            <a:extLst>
              <a:ext uri="{FF2B5EF4-FFF2-40B4-BE49-F238E27FC236}">
                <a16:creationId xmlns:a16="http://schemas.microsoft.com/office/drawing/2014/main" id="{94D3B903-C315-4F0D-BF56-C0E932657B71}"/>
              </a:ext>
            </a:extLst>
          </p:cNvPr>
          <p:cNvSpPr/>
          <p:nvPr/>
        </p:nvSpPr>
        <p:spPr>
          <a:xfrm>
            <a:off x="8350994" y="2334490"/>
            <a:ext cx="1469571" cy="457199"/>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OPEX</a:t>
            </a:r>
          </a:p>
        </p:txBody>
      </p:sp>
      <p:sp>
        <p:nvSpPr>
          <p:cNvPr id="145" name="Rectangle 144">
            <a:extLst>
              <a:ext uri="{FF2B5EF4-FFF2-40B4-BE49-F238E27FC236}">
                <a16:creationId xmlns:a16="http://schemas.microsoft.com/office/drawing/2014/main" id="{95D2C67A-A80E-6C4F-181E-DFDA3340A494}"/>
              </a:ext>
            </a:extLst>
          </p:cNvPr>
          <p:cNvSpPr/>
          <p:nvPr/>
        </p:nvSpPr>
        <p:spPr>
          <a:xfrm>
            <a:off x="8350993" y="2924464"/>
            <a:ext cx="1469571" cy="457199"/>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CAPX</a:t>
            </a:r>
          </a:p>
        </p:txBody>
      </p:sp>
      <p:cxnSp>
        <p:nvCxnSpPr>
          <p:cNvPr id="147" name="Straight Connector 146">
            <a:extLst>
              <a:ext uri="{FF2B5EF4-FFF2-40B4-BE49-F238E27FC236}">
                <a16:creationId xmlns:a16="http://schemas.microsoft.com/office/drawing/2014/main" id="{468873AB-7722-6159-C02C-3B2DA024118F}"/>
              </a:ext>
            </a:extLst>
          </p:cNvPr>
          <p:cNvCxnSpPr>
            <a:cxnSpLocks/>
          </p:cNvCxnSpPr>
          <p:nvPr/>
        </p:nvCxnSpPr>
        <p:spPr>
          <a:xfrm>
            <a:off x="8350993" y="2277915"/>
            <a:ext cx="3253178" cy="32001"/>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45203EA9-09CA-05EC-63A7-FB9CBE57737D}"/>
              </a:ext>
            </a:extLst>
          </p:cNvPr>
          <p:cNvCxnSpPr>
            <a:cxnSpLocks/>
          </p:cNvCxnSpPr>
          <p:nvPr/>
        </p:nvCxnSpPr>
        <p:spPr>
          <a:xfrm>
            <a:off x="8350993" y="2847607"/>
            <a:ext cx="3274951"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5C96B788-1E66-CDC2-DD7F-92D885206658}"/>
              </a:ext>
            </a:extLst>
          </p:cNvPr>
          <p:cNvCxnSpPr>
            <a:cxnSpLocks/>
          </p:cNvCxnSpPr>
          <p:nvPr/>
        </p:nvCxnSpPr>
        <p:spPr>
          <a:xfrm>
            <a:off x="8350993" y="3381663"/>
            <a:ext cx="3274951" cy="4733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50" name="Rectangle 149">
            <a:extLst>
              <a:ext uri="{FF2B5EF4-FFF2-40B4-BE49-F238E27FC236}">
                <a16:creationId xmlns:a16="http://schemas.microsoft.com/office/drawing/2014/main" id="{E459554A-CD2B-679B-39AD-573C1E97C970}"/>
              </a:ext>
            </a:extLst>
          </p:cNvPr>
          <p:cNvSpPr/>
          <p:nvPr/>
        </p:nvSpPr>
        <p:spPr>
          <a:xfrm>
            <a:off x="10009415" y="1720774"/>
            <a:ext cx="1545772" cy="4571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C$0.36</a:t>
            </a:r>
          </a:p>
        </p:txBody>
      </p:sp>
      <p:sp>
        <p:nvSpPr>
          <p:cNvPr id="155" name="Rectangle 154">
            <a:extLst>
              <a:ext uri="{FF2B5EF4-FFF2-40B4-BE49-F238E27FC236}">
                <a16:creationId xmlns:a16="http://schemas.microsoft.com/office/drawing/2014/main" id="{C0DDE996-EC4F-D40F-AC6B-98220583C140}"/>
              </a:ext>
            </a:extLst>
          </p:cNvPr>
          <p:cNvSpPr/>
          <p:nvPr/>
        </p:nvSpPr>
        <p:spPr>
          <a:xfrm>
            <a:off x="10009415" y="2351981"/>
            <a:ext cx="1545772" cy="4571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C$0.15</a:t>
            </a:r>
          </a:p>
        </p:txBody>
      </p:sp>
      <p:sp>
        <p:nvSpPr>
          <p:cNvPr id="156" name="Rectangle 155">
            <a:extLst>
              <a:ext uri="{FF2B5EF4-FFF2-40B4-BE49-F238E27FC236}">
                <a16:creationId xmlns:a16="http://schemas.microsoft.com/office/drawing/2014/main" id="{1DE60F17-B435-D0DF-8691-F9756CFC5704}"/>
              </a:ext>
            </a:extLst>
          </p:cNvPr>
          <p:cNvSpPr/>
          <p:nvPr/>
        </p:nvSpPr>
        <p:spPr>
          <a:xfrm>
            <a:off x="10025743" y="2903526"/>
            <a:ext cx="1545772" cy="4571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C$0.03</a:t>
            </a:r>
          </a:p>
        </p:txBody>
      </p:sp>
      <p:sp>
        <p:nvSpPr>
          <p:cNvPr id="157" name="Rectangle 156">
            <a:extLst>
              <a:ext uri="{FF2B5EF4-FFF2-40B4-BE49-F238E27FC236}">
                <a16:creationId xmlns:a16="http://schemas.microsoft.com/office/drawing/2014/main" id="{ECC56D66-9A68-AF42-DE29-98A2428EC660}"/>
              </a:ext>
            </a:extLst>
          </p:cNvPr>
          <p:cNvSpPr/>
          <p:nvPr/>
        </p:nvSpPr>
        <p:spPr>
          <a:xfrm>
            <a:off x="8164286" y="914401"/>
            <a:ext cx="3776061" cy="277585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Rectangle 158">
            <a:extLst>
              <a:ext uri="{FF2B5EF4-FFF2-40B4-BE49-F238E27FC236}">
                <a16:creationId xmlns:a16="http://schemas.microsoft.com/office/drawing/2014/main" id="{CBC05E69-4E19-02C2-69DF-34690280BADE}"/>
              </a:ext>
            </a:extLst>
          </p:cNvPr>
          <p:cNvSpPr/>
          <p:nvPr/>
        </p:nvSpPr>
        <p:spPr>
          <a:xfrm>
            <a:off x="8164286" y="3951514"/>
            <a:ext cx="3776061" cy="5583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dirty="0"/>
              <a:t>Milling throughput = +50% profit</a:t>
            </a:r>
          </a:p>
        </p:txBody>
      </p:sp>
      <p:sp>
        <p:nvSpPr>
          <p:cNvPr id="160" name="Rectangle 159">
            <a:extLst>
              <a:ext uri="{FF2B5EF4-FFF2-40B4-BE49-F238E27FC236}">
                <a16:creationId xmlns:a16="http://schemas.microsoft.com/office/drawing/2014/main" id="{0EC22203-E51C-2CE4-AA7B-0976ADEBC545}"/>
              </a:ext>
            </a:extLst>
          </p:cNvPr>
          <p:cNvSpPr/>
          <p:nvPr/>
        </p:nvSpPr>
        <p:spPr>
          <a:xfrm>
            <a:off x="8164286" y="4614794"/>
            <a:ext cx="3776061" cy="5583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Santa Helena = +19% profit</a:t>
            </a:r>
          </a:p>
        </p:txBody>
      </p:sp>
      <mc:AlternateContent xmlns:mc="http://schemas.openxmlformats.org/markup-compatibility/2006" xmlns:cx1="http://schemas.microsoft.com/office/drawing/2015/9/8/chartex">
        <mc:Choice Requires="cx1">
          <p:graphicFrame>
            <p:nvGraphicFramePr>
              <p:cNvPr id="161" name="Chart 160">
                <a:extLst>
                  <a:ext uri="{FF2B5EF4-FFF2-40B4-BE49-F238E27FC236}">
                    <a16:creationId xmlns:a16="http://schemas.microsoft.com/office/drawing/2014/main" id="{5F3D33B0-E539-F267-05CA-716B93621C06}"/>
                  </a:ext>
                </a:extLst>
              </p:cNvPr>
              <p:cNvGraphicFramePr/>
              <p:nvPr>
                <p:extLst>
                  <p:ext uri="{D42A27DB-BD31-4B8C-83A1-F6EECF244321}">
                    <p14:modId xmlns:p14="http://schemas.microsoft.com/office/powerpoint/2010/main" val="3875220883"/>
                  </p:ext>
                </p:extLst>
              </p:nvPr>
            </p:nvGraphicFramePr>
            <p:xfrm>
              <a:off x="397672" y="1052941"/>
              <a:ext cx="6460327" cy="467294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61" name="Chart 160">
                <a:extLst>
                  <a:ext uri="{FF2B5EF4-FFF2-40B4-BE49-F238E27FC236}">
                    <a16:creationId xmlns:a16="http://schemas.microsoft.com/office/drawing/2014/main" id="{5F3D33B0-E539-F267-05CA-716B93621C06}"/>
                  </a:ext>
                </a:extLst>
              </p:cNvPr>
              <p:cNvPicPr>
                <a:picLocks noGrp="1" noRot="1" noChangeAspect="1" noMove="1" noResize="1" noEditPoints="1" noAdjustHandles="1" noChangeArrowheads="1" noChangeShapeType="1"/>
              </p:cNvPicPr>
              <p:nvPr/>
            </p:nvPicPr>
            <p:blipFill>
              <a:blip r:embed="rId4"/>
              <a:stretch>
                <a:fillRect/>
              </a:stretch>
            </p:blipFill>
            <p:spPr>
              <a:xfrm>
                <a:off x="397672" y="1052941"/>
                <a:ext cx="6460327" cy="4672941"/>
              </a:xfrm>
              <a:prstGeom prst="rect">
                <a:avLst/>
              </a:prstGeom>
            </p:spPr>
          </p:pic>
        </mc:Fallback>
      </mc:AlternateContent>
    </p:spTree>
    <p:extLst>
      <p:ext uri="{BB962C8B-B14F-4D97-AF65-F5344CB8AC3E}">
        <p14:creationId xmlns:p14="http://schemas.microsoft.com/office/powerpoint/2010/main" val="731347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0E0E267-AE35-F2C6-6924-60E2CD16748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2BE35B9-4FF2-0F96-C853-13441F020B30}"/>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C5383D1-9025-A27A-8408-66EA27A1DDE9}"/>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60DD200F-BFF7-DEB0-0C71-8E5E75AE4D09}"/>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4" name="TextBox 3">
            <a:extLst>
              <a:ext uri="{FF2B5EF4-FFF2-40B4-BE49-F238E27FC236}">
                <a16:creationId xmlns:a16="http://schemas.microsoft.com/office/drawing/2014/main" id="{AA9706F4-5273-F395-40AD-7A58613D2744}"/>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a:t>
            </a:r>
          </a:p>
        </p:txBody>
      </p:sp>
      <p:cxnSp>
        <p:nvCxnSpPr>
          <p:cNvPr id="2" name="Straight Connector 1">
            <a:extLst>
              <a:ext uri="{FF2B5EF4-FFF2-40B4-BE49-F238E27FC236}">
                <a16:creationId xmlns:a16="http://schemas.microsoft.com/office/drawing/2014/main" id="{C2DE2A2A-DDF3-A094-C48D-40AF5D68852B}"/>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BE3356F-F46A-113F-7C08-86C5A7D68516}"/>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Executive Summary           Overview          Investment Criteria           Technical Analysis          </a:t>
            </a:r>
            <a:r>
              <a:rPr kumimoji="0" lang="en-US" sz="1200" i="0" u="none" strike="noStrike" kern="1200" cap="none" spc="0" normalizeH="0" baseline="0" noProof="0" dirty="0">
                <a:ln>
                  <a:noFill/>
                </a:ln>
                <a:solidFill>
                  <a:prstClr val="white"/>
                </a:solidFill>
                <a:effectLst/>
                <a:uLnTx/>
                <a:uFillTx/>
                <a:ea typeface="+mn-ea"/>
                <a:cs typeface="+mn-cs"/>
              </a:rPr>
              <a:t>Financial Analysis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Valuation</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F642305D-F96E-11D1-5D35-A78FA0963F95}"/>
              </a:ext>
            </a:extLst>
          </p:cNvPr>
          <p:cNvSpPr/>
          <p:nvPr/>
        </p:nvSpPr>
        <p:spPr>
          <a:xfrm>
            <a:off x="251652" y="1791504"/>
            <a:ext cx="3766166" cy="534591"/>
          </a:xfrm>
          <a:prstGeom prst="rect">
            <a:avLst/>
          </a:prstGeom>
          <a:no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Speculation: BUY</a:t>
            </a:r>
          </a:p>
        </p:txBody>
      </p:sp>
      <p:sp>
        <p:nvSpPr>
          <p:cNvPr id="6" name="Rectangle 5">
            <a:extLst>
              <a:ext uri="{FF2B5EF4-FFF2-40B4-BE49-F238E27FC236}">
                <a16:creationId xmlns:a16="http://schemas.microsoft.com/office/drawing/2014/main" id="{19FE47DD-B082-74D5-CFDB-9792E45619D1}"/>
              </a:ext>
            </a:extLst>
          </p:cNvPr>
          <p:cNvSpPr/>
          <p:nvPr/>
        </p:nvSpPr>
        <p:spPr>
          <a:xfrm>
            <a:off x="4203680" y="1791503"/>
            <a:ext cx="3766166" cy="534591"/>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Valuation: C$</a:t>
            </a:r>
            <a:r>
              <a:rPr lang="en-CA" sz="1600" dirty="0">
                <a:solidFill>
                  <a:prstClr val="white"/>
                </a:solidFill>
                <a:latin typeface="Aptos" panose="02110004020202020204"/>
              </a:rPr>
              <a:t>1.72</a:t>
            </a: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a:t>
            </a:r>
          </a:p>
        </p:txBody>
      </p:sp>
      <p:cxnSp>
        <p:nvCxnSpPr>
          <p:cNvPr id="7" name="Straight Connector 6">
            <a:extLst>
              <a:ext uri="{FF2B5EF4-FFF2-40B4-BE49-F238E27FC236}">
                <a16:creationId xmlns:a16="http://schemas.microsoft.com/office/drawing/2014/main" id="{293CC7BE-7E94-287B-DD6D-B20B5E518B00}"/>
              </a:ext>
            </a:extLst>
          </p:cNvPr>
          <p:cNvCxnSpPr/>
          <p:nvPr/>
        </p:nvCxnSpPr>
        <p:spPr>
          <a:xfrm>
            <a:off x="251652" y="2630896"/>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6D4EB8-9EA3-A325-628C-84BB6CB8F432}"/>
              </a:ext>
            </a:extLst>
          </p:cNvPr>
          <p:cNvCxnSpPr/>
          <p:nvPr/>
        </p:nvCxnSpPr>
        <p:spPr>
          <a:xfrm>
            <a:off x="251652" y="4556678"/>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Flowchart: Connector 9">
            <a:extLst>
              <a:ext uri="{FF2B5EF4-FFF2-40B4-BE49-F238E27FC236}">
                <a16:creationId xmlns:a16="http://schemas.microsoft.com/office/drawing/2014/main" id="{AFCA9AED-575B-E34D-B633-002D879ABA0C}"/>
              </a:ext>
            </a:extLst>
          </p:cNvPr>
          <p:cNvSpPr/>
          <p:nvPr/>
        </p:nvSpPr>
        <p:spPr>
          <a:xfrm>
            <a:off x="382117" y="2783787"/>
            <a:ext cx="1620000" cy="1620000"/>
          </a:xfrm>
          <a:prstGeom prst="flowChartConnector">
            <a:avLst/>
          </a:prstGeom>
          <a:blipFill>
            <a:blip r:embed="rId3" cstate="email">
              <a:extLst>
                <a:ext uri="{28A0092B-C50C-407E-A947-70E740481C1C}">
                  <a14:useLocalDpi xmlns:a14="http://schemas.microsoft.com/office/drawing/2010/main"/>
                </a:ext>
              </a:extLst>
            </a:blip>
            <a:stretch>
              <a:fillRect/>
            </a:stretch>
          </a:blipFill>
          <a:ln>
            <a:no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794E3BFD-7004-2856-6B55-ED02CBDDC3D4}"/>
              </a:ext>
            </a:extLst>
          </p:cNvPr>
          <p:cNvCxnSpPr>
            <a:stCxn id="10" idx="6"/>
          </p:cNvCxnSpPr>
          <p:nvPr/>
        </p:nvCxnSpPr>
        <p:spPr>
          <a:xfrm>
            <a:off x="2002117" y="3593787"/>
            <a:ext cx="695454"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F712E3E-AA3E-8E36-8924-D709D16DE302}"/>
              </a:ext>
            </a:extLst>
          </p:cNvPr>
          <p:cNvCxnSpPr>
            <a:cxnSpLocks/>
            <a:stCxn id="10" idx="7"/>
          </p:cNvCxnSpPr>
          <p:nvPr/>
        </p:nvCxnSpPr>
        <p:spPr>
          <a:xfrm flipV="1">
            <a:off x="1764873" y="3018824"/>
            <a:ext cx="932698" cy="2207"/>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F9EEE8-BC34-1A97-00F9-7F4577046256}"/>
              </a:ext>
            </a:extLst>
          </p:cNvPr>
          <p:cNvCxnSpPr>
            <a:stCxn id="10" idx="5"/>
          </p:cNvCxnSpPr>
          <p:nvPr/>
        </p:nvCxnSpPr>
        <p:spPr>
          <a:xfrm flipV="1">
            <a:off x="1764873" y="4162655"/>
            <a:ext cx="932698" cy="3888"/>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352BCB1-1B50-7EDC-0553-161F51C17201}"/>
              </a:ext>
            </a:extLst>
          </p:cNvPr>
          <p:cNvSpPr/>
          <p:nvPr/>
        </p:nvSpPr>
        <p:spPr>
          <a:xfrm>
            <a:off x="2697571" y="2844449"/>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Bargain Value</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8A4FF2F-AD08-FBEE-AE4F-C0FD18FC1F23}"/>
              </a:ext>
            </a:extLst>
          </p:cNvPr>
          <p:cNvSpPr/>
          <p:nvPr/>
        </p:nvSpPr>
        <p:spPr>
          <a:xfrm>
            <a:off x="2697571" y="3418900"/>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ptos" panose="02110004020202020204"/>
              </a:rPr>
              <a:t>Feasibility</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CE04C606-9249-7B39-EE6A-46573DF42975}"/>
              </a:ext>
            </a:extLst>
          </p:cNvPr>
          <p:cNvSpPr/>
          <p:nvPr/>
        </p:nvSpPr>
        <p:spPr>
          <a:xfrm>
            <a:off x="2697570" y="3983017"/>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ptos" panose="02110004020202020204"/>
              </a:rPr>
              <a:t>Technicals</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7398CAE-2BEF-74FC-B7F5-C43553FFE3D7}"/>
              </a:ext>
            </a:extLst>
          </p:cNvPr>
          <p:cNvSpPr/>
          <p:nvPr/>
        </p:nvSpPr>
        <p:spPr>
          <a:xfrm>
            <a:off x="4203679" y="2449066"/>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Updated PEA</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3DB84076-86E1-E07A-D78F-C6D52CE1721B}"/>
              </a:ext>
            </a:extLst>
          </p:cNvPr>
          <p:cNvSpPr/>
          <p:nvPr/>
        </p:nvSpPr>
        <p:spPr>
          <a:xfrm>
            <a:off x="6744902" y="2443352"/>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1.31</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05AD2B6-3036-AEB1-B8E9-EECD295898B8}"/>
              </a:ext>
            </a:extLst>
          </p:cNvPr>
          <p:cNvSpPr/>
          <p:nvPr/>
        </p:nvSpPr>
        <p:spPr>
          <a:xfrm>
            <a:off x="5492763" y="2443352"/>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5%</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10F1CAEE-5683-DDFD-AC14-5E6CF9CBA2D9}"/>
              </a:ext>
            </a:extLst>
          </p:cNvPr>
          <p:cNvSpPr/>
          <p:nvPr/>
        </p:nvSpPr>
        <p:spPr>
          <a:xfrm>
            <a:off x="251652" y="1100415"/>
            <a:ext cx="7718194"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Recommendation: Meridian Mining</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89C1BEDE-659C-A9BD-DB6A-D2797356FE19}"/>
              </a:ext>
            </a:extLst>
          </p:cNvPr>
          <p:cNvSpPr/>
          <p:nvPr/>
        </p:nvSpPr>
        <p:spPr>
          <a:xfrm>
            <a:off x="4203679" y="2897117"/>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Base</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Ca</a:t>
            </a:r>
            <a:r>
              <a:rPr lang="en-US" sz="1200" dirty="0">
                <a:solidFill>
                  <a:prstClr val="white"/>
                </a:solidFill>
                <a:latin typeface="Aptos" panose="02110004020202020204"/>
              </a:rPr>
              <a:t>se – S2</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566ED0EA-C5E5-1B16-91A1-64D7034D82ED}"/>
              </a:ext>
            </a:extLst>
          </p:cNvPr>
          <p:cNvSpPr/>
          <p:nvPr/>
        </p:nvSpPr>
        <p:spPr>
          <a:xfrm>
            <a:off x="6744902" y="2891403"/>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1.61</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517464C1-94C2-C93E-88B4-C1F0709AE81B}"/>
              </a:ext>
            </a:extLst>
          </p:cNvPr>
          <p:cNvSpPr/>
          <p:nvPr/>
        </p:nvSpPr>
        <p:spPr>
          <a:xfrm>
            <a:off x="5492763" y="2891403"/>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60</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29" name="Rectangle 28">
            <a:extLst>
              <a:ext uri="{FF2B5EF4-FFF2-40B4-BE49-F238E27FC236}">
                <a16:creationId xmlns:a16="http://schemas.microsoft.com/office/drawing/2014/main" id="{4CA3F45F-22B9-56EC-BCB0-CAC4C19FAACC}"/>
              </a:ext>
            </a:extLst>
          </p:cNvPr>
          <p:cNvSpPr/>
          <p:nvPr/>
        </p:nvSpPr>
        <p:spPr>
          <a:xfrm>
            <a:off x="4203679" y="3328165"/>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Best Case –S3</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1143D8AE-2131-A070-9B04-6EA749E0EB53}"/>
              </a:ext>
            </a:extLst>
          </p:cNvPr>
          <p:cNvSpPr/>
          <p:nvPr/>
        </p:nvSpPr>
        <p:spPr>
          <a:xfrm>
            <a:off x="6744902" y="3322451"/>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2.49</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F3D39B9F-C2BB-FA3F-2C8A-126D2FEC9BA0}"/>
              </a:ext>
            </a:extLst>
          </p:cNvPr>
          <p:cNvSpPr/>
          <p:nvPr/>
        </p:nvSpPr>
        <p:spPr>
          <a:xfrm>
            <a:off x="5492763" y="3322451"/>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20%</a:t>
            </a:r>
          </a:p>
        </p:txBody>
      </p:sp>
      <p:grpSp>
        <p:nvGrpSpPr>
          <p:cNvPr id="32" name="Group 31">
            <a:extLst>
              <a:ext uri="{FF2B5EF4-FFF2-40B4-BE49-F238E27FC236}">
                <a16:creationId xmlns:a16="http://schemas.microsoft.com/office/drawing/2014/main" id="{6DCC4DCD-2E80-673B-282D-C4588BF9BD97}"/>
              </a:ext>
            </a:extLst>
          </p:cNvPr>
          <p:cNvGrpSpPr/>
          <p:nvPr/>
        </p:nvGrpSpPr>
        <p:grpSpPr>
          <a:xfrm>
            <a:off x="8155707" y="1100415"/>
            <a:ext cx="3766166" cy="534591"/>
            <a:chOff x="8155708" y="1404951"/>
            <a:chExt cx="3766166" cy="534591"/>
          </a:xfrm>
        </p:grpSpPr>
        <p:sp>
          <p:nvSpPr>
            <p:cNvPr id="33" name="Rectangle 32">
              <a:extLst>
                <a:ext uri="{FF2B5EF4-FFF2-40B4-BE49-F238E27FC236}">
                  <a16:creationId xmlns:a16="http://schemas.microsoft.com/office/drawing/2014/main" id="{976F1B21-7CA9-EE81-0297-B05B02C141B5}"/>
                </a:ext>
              </a:extLst>
            </p:cNvPr>
            <p:cNvSpPr/>
            <p:nvPr/>
          </p:nvSpPr>
          <p:spPr>
            <a:xfrm>
              <a:off x="8155708" y="1404951"/>
              <a:ext cx="3747690"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G Mining Ventures</a:t>
              </a:r>
            </a:p>
          </p:txBody>
        </p:sp>
        <p:cxnSp>
          <p:nvCxnSpPr>
            <p:cNvPr id="34" name="Straight Connector 33">
              <a:extLst>
                <a:ext uri="{FF2B5EF4-FFF2-40B4-BE49-F238E27FC236}">
                  <a16:creationId xmlns:a16="http://schemas.microsoft.com/office/drawing/2014/main" id="{75544965-2B68-4EE1-F08C-E8A3F6A7C81F}"/>
                </a:ext>
              </a:extLst>
            </p:cNvPr>
            <p:cNvCxnSpPr/>
            <p:nvPr/>
          </p:nvCxnSpPr>
          <p:spPr>
            <a:xfrm>
              <a:off x="8155708" y="1939542"/>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5" name="Rectangle 34">
            <a:extLst>
              <a:ext uri="{FF2B5EF4-FFF2-40B4-BE49-F238E27FC236}">
                <a16:creationId xmlns:a16="http://schemas.microsoft.com/office/drawing/2014/main" id="{10B11848-E126-6AAD-CEE9-0BF1CDC2B15F}"/>
              </a:ext>
            </a:extLst>
          </p:cNvPr>
          <p:cNvSpPr/>
          <p:nvPr/>
        </p:nvSpPr>
        <p:spPr>
          <a:xfrm>
            <a:off x="7945090" y="1926947"/>
            <a:ext cx="458187" cy="397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6" name="Group 35">
            <a:extLst>
              <a:ext uri="{FF2B5EF4-FFF2-40B4-BE49-F238E27FC236}">
                <a16:creationId xmlns:a16="http://schemas.microsoft.com/office/drawing/2014/main" id="{3C3DACE1-C885-644F-EA15-9D6D299D68E9}"/>
              </a:ext>
            </a:extLst>
          </p:cNvPr>
          <p:cNvGrpSpPr/>
          <p:nvPr/>
        </p:nvGrpSpPr>
        <p:grpSpPr>
          <a:xfrm>
            <a:off x="8174182" y="1780997"/>
            <a:ext cx="381987" cy="1435592"/>
            <a:chOff x="8174184" y="2324762"/>
            <a:chExt cx="305787" cy="1104238"/>
          </a:xfrm>
        </p:grpSpPr>
        <p:cxnSp>
          <p:nvCxnSpPr>
            <p:cNvPr id="37" name="Connector: Elbow 36">
              <a:extLst>
                <a:ext uri="{FF2B5EF4-FFF2-40B4-BE49-F238E27FC236}">
                  <a16:creationId xmlns:a16="http://schemas.microsoft.com/office/drawing/2014/main" id="{57489A67-CE26-26A3-710E-66826135964B}"/>
                </a:ext>
              </a:extLst>
            </p:cNvPr>
            <p:cNvCxnSpPr>
              <a:stCxn id="35" idx="2"/>
            </p:cNvCxnSpPr>
            <p:nvPr/>
          </p:nvCxnSpPr>
          <p:spPr>
            <a:xfrm rot="16200000" flipH="1">
              <a:off x="8179586" y="2319360"/>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B99A4304-E289-4A9C-D217-6F22812F923C}"/>
                </a:ext>
              </a:extLst>
            </p:cNvPr>
            <p:cNvCxnSpPr/>
            <p:nvPr/>
          </p:nvCxnSpPr>
          <p:spPr>
            <a:xfrm rot="16200000" flipH="1">
              <a:off x="8179586" y="2736324"/>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513EF7C8-FA76-B95F-C9E4-2128D122E7FC}"/>
                </a:ext>
              </a:extLst>
            </p:cNvPr>
            <p:cNvCxnSpPr/>
            <p:nvPr/>
          </p:nvCxnSpPr>
          <p:spPr>
            <a:xfrm rot="16200000" flipH="1">
              <a:off x="8179586" y="3128615"/>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40" name="Rectangle 39">
            <a:extLst>
              <a:ext uri="{FF2B5EF4-FFF2-40B4-BE49-F238E27FC236}">
                <a16:creationId xmlns:a16="http://schemas.microsoft.com/office/drawing/2014/main" id="{BDDE8B8A-4620-F6C1-F1A8-67BA48A10C14}"/>
              </a:ext>
            </a:extLst>
          </p:cNvPr>
          <p:cNvSpPr/>
          <p:nvPr/>
        </p:nvSpPr>
        <p:spPr>
          <a:xfrm>
            <a:off x="8556170" y="1910012"/>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Share price has built in all potential</a:t>
            </a:r>
          </a:p>
        </p:txBody>
      </p:sp>
      <p:sp>
        <p:nvSpPr>
          <p:cNvPr id="41" name="Rectangle 40">
            <a:extLst>
              <a:ext uri="{FF2B5EF4-FFF2-40B4-BE49-F238E27FC236}">
                <a16:creationId xmlns:a16="http://schemas.microsoft.com/office/drawing/2014/main" id="{E1CADB18-041E-69F3-FE5A-AF487C0F08AC}"/>
              </a:ext>
            </a:extLst>
          </p:cNvPr>
          <p:cNvSpPr/>
          <p:nvPr/>
        </p:nvSpPr>
        <p:spPr>
          <a:xfrm>
            <a:off x="8556170" y="2476208"/>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No near-term catalysts to return profit</a:t>
            </a:r>
          </a:p>
        </p:txBody>
      </p:sp>
      <p:sp>
        <p:nvSpPr>
          <p:cNvPr id="42" name="Rectangle 41">
            <a:extLst>
              <a:ext uri="{FF2B5EF4-FFF2-40B4-BE49-F238E27FC236}">
                <a16:creationId xmlns:a16="http://schemas.microsoft.com/office/drawing/2014/main" id="{F110FE7C-197B-9E2B-5D89-E11D7E19DA7F}"/>
              </a:ext>
            </a:extLst>
          </p:cNvPr>
          <p:cNvSpPr/>
          <p:nvPr/>
        </p:nvSpPr>
        <p:spPr>
          <a:xfrm>
            <a:off x="8560738" y="3012034"/>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CA" sz="1200" dirty="0"/>
              <a:t>Potential issues with CentroGold</a:t>
            </a:r>
          </a:p>
        </p:txBody>
      </p:sp>
      <p:grpSp>
        <p:nvGrpSpPr>
          <p:cNvPr id="43" name="Group 42">
            <a:extLst>
              <a:ext uri="{FF2B5EF4-FFF2-40B4-BE49-F238E27FC236}">
                <a16:creationId xmlns:a16="http://schemas.microsoft.com/office/drawing/2014/main" id="{5FF7E11B-C90B-12E3-3919-E13F7AC7D668}"/>
              </a:ext>
            </a:extLst>
          </p:cNvPr>
          <p:cNvGrpSpPr/>
          <p:nvPr/>
        </p:nvGrpSpPr>
        <p:grpSpPr>
          <a:xfrm>
            <a:off x="8171161" y="3437275"/>
            <a:ext cx="3766166" cy="534591"/>
            <a:chOff x="8155708" y="1404951"/>
            <a:chExt cx="3766166" cy="534591"/>
          </a:xfrm>
        </p:grpSpPr>
        <p:sp>
          <p:nvSpPr>
            <p:cNvPr id="44" name="Rectangle 43">
              <a:extLst>
                <a:ext uri="{FF2B5EF4-FFF2-40B4-BE49-F238E27FC236}">
                  <a16:creationId xmlns:a16="http://schemas.microsoft.com/office/drawing/2014/main" id="{364198E3-79BA-A33C-E469-6EED398A9EE3}"/>
                </a:ext>
              </a:extLst>
            </p:cNvPr>
            <p:cNvSpPr/>
            <p:nvPr/>
          </p:nvSpPr>
          <p:spPr>
            <a:xfrm>
              <a:off x="8155708" y="1404951"/>
              <a:ext cx="3747690"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Omai Gold Mines</a:t>
              </a:r>
            </a:p>
          </p:txBody>
        </p:sp>
        <p:cxnSp>
          <p:nvCxnSpPr>
            <p:cNvPr id="45" name="Straight Connector 44">
              <a:extLst>
                <a:ext uri="{FF2B5EF4-FFF2-40B4-BE49-F238E27FC236}">
                  <a16:creationId xmlns:a16="http://schemas.microsoft.com/office/drawing/2014/main" id="{80B02EF7-76B2-38F5-465A-BBD8554D83E5}"/>
                </a:ext>
              </a:extLst>
            </p:cNvPr>
            <p:cNvCxnSpPr/>
            <p:nvPr/>
          </p:nvCxnSpPr>
          <p:spPr>
            <a:xfrm>
              <a:off x="8155708" y="1939542"/>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0062AACD-F00A-77B6-07AE-36CF4FB031D3}"/>
              </a:ext>
            </a:extLst>
          </p:cNvPr>
          <p:cNvGrpSpPr/>
          <p:nvPr/>
        </p:nvGrpSpPr>
        <p:grpSpPr>
          <a:xfrm>
            <a:off x="8189636" y="4117857"/>
            <a:ext cx="381987" cy="1435592"/>
            <a:chOff x="8174184" y="2324762"/>
            <a:chExt cx="305787" cy="1104238"/>
          </a:xfrm>
        </p:grpSpPr>
        <p:cxnSp>
          <p:nvCxnSpPr>
            <p:cNvPr id="47" name="Connector: Elbow 46">
              <a:extLst>
                <a:ext uri="{FF2B5EF4-FFF2-40B4-BE49-F238E27FC236}">
                  <a16:creationId xmlns:a16="http://schemas.microsoft.com/office/drawing/2014/main" id="{D7212909-88EF-FF49-A50C-44E36F0BA9AA}"/>
                </a:ext>
              </a:extLst>
            </p:cNvPr>
            <p:cNvCxnSpPr/>
            <p:nvPr/>
          </p:nvCxnSpPr>
          <p:spPr>
            <a:xfrm rot="16200000" flipH="1">
              <a:off x="8179586" y="2319360"/>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01D55F00-076B-6C2B-494E-62B3D9FFFC4E}"/>
                </a:ext>
              </a:extLst>
            </p:cNvPr>
            <p:cNvCxnSpPr/>
            <p:nvPr/>
          </p:nvCxnSpPr>
          <p:spPr>
            <a:xfrm rot="16200000" flipH="1">
              <a:off x="8179586" y="2736324"/>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10722257-8AD6-2569-E99E-BCBB0BB23253}"/>
                </a:ext>
              </a:extLst>
            </p:cNvPr>
            <p:cNvCxnSpPr/>
            <p:nvPr/>
          </p:nvCxnSpPr>
          <p:spPr>
            <a:xfrm rot="16200000" flipH="1">
              <a:off x="8179586" y="3128615"/>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50" name="Rectangle 49">
            <a:extLst>
              <a:ext uri="{FF2B5EF4-FFF2-40B4-BE49-F238E27FC236}">
                <a16:creationId xmlns:a16="http://schemas.microsoft.com/office/drawing/2014/main" id="{01AA85C7-2AEB-DE35-863D-41268FDDFC87}"/>
              </a:ext>
            </a:extLst>
          </p:cNvPr>
          <p:cNvSpPr/>
          <p:nvPr/>
        </p:nvSpPr>
        <p:spPr>
          <a:xfrm>
            <a:off x="8571624" y="4246872"/>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Technical risk associated with Gilt Creek</a:t>
            </a:r>
          </a:p>
        </p:txBody>
      </p:sp>
      <p:sp>
        <p:nvSpPr>
          <p:cNvPr id="51" name="Rectangle 50">
            <a:extLst>
              <a:ext uri="{FF2B5EF4-FFF2-40B4-BE49-F238E27FC236}">
                <a16:creationId xmlns:a16="http://schemas.microsoft.com/office/drawing/2014/main" id="{251EF9DE-EFC1-ECA1-C829-CC3DBDB7FD1D}"/>
              </a:ext>
            </a:extLst>
          </p:cNvPr>
          <p:cNvSpPr/>
          <p:nvPr/>
        </p:nvSpPr>
        <p:spPr>
          <a:xfrm>
            <a:off x="8571624" y="4813068"/>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High financing risk</a:t>
            </a:r>
          </a:p>
        </p:txBody>
      </p:sp>
      <p:sp>
        <p:nvSpPr>
          <p:cNvPr id="52" name="Rectangle 51">
            <a:extLst>
              <a:ext uri="{FF2B5EF4-FFF2-40B4-BE49-F238E27FC236}">
                <a16:creationId xmlns:a16="http://schemas.microsoft.com/office/drawing/2014/main" id="{4535C34B-C90F-160F-6BED-CCB84E214037}"/>
              </a:ext>
            </a:extLst>
          </p:cNvPr>
          <p:cNvSpPr/>
          <p:nvPr/>
        </p:nvSpPr>
        <p:spPr>
          <a:xfrm>
            <a:off x="8576192" y="5348894"/>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Heavy reliance on MNA outcome</a:t>
            </a:r>
          </a:p>
        </p:txBody>
      </p:sp>
      <p:cxnSp>
        <p:nvCxnSpPr>
          <p:cNvPr id="53" name="Straight Connector 52">
            <a:extLst>
              <a:ext uri="{FF2B5EF4-FFF2-40B4-BE49-F238E27FC236}">
                <a16:creationId xmlns:a16="http://schemas.microsoft.com/office/drawing/2014/main" id="{D02F4F4D-F5E9-E7E2-A924-351DDE760C78}"/>
              </a:ext>
            </a:extLst>
          </p:cNvPr>
          <p:cNvCxnSpPr/>
          <p:nvPr/>
        </p:nvCxnSpPr>
        <p:spPr>
          <a:xfrm>
            <a:off x="251652" y="1635006"/>
            <a:ext cx="77181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5710BCBD-B2BC-AB14-8206-946AD8EB0DC8}"/>
              </a:ext>
            </a:extLst>
          </p:cNvPr>
          <p:cNvSpPr/>
          <p:nvPr/>
        </p:nvSpPr>
        <p:spPr>
          <a:xfrm>
            <a:off x="4203679" y="3763326"/>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Street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5" name="Rectangle 54">
            <a:extLst>
              <a:ext uri="{FF2B5EF4-FFF2-40B4-BE49-F238E27FC236}">
                <a16:creationId xmlns:a16="http://schemas.microsoft.com/office/drawing/2014/main" id="{2F9D93FF-E6D6-3DA2-160D-E9DBB8C00309}"/>
              </a:ext>
            </a:extLst>
          </p:cNvPr>
          <p:cNvSpPr/>
          <p:nvPr/>
        </p:nvSpPr>
        <p:spPr>
          <a:xfrm>
            <a:off x="6744902" y="3757612"/>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1.30</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DE6A06D4-7326-8FEF-6A49-127F44F43CC5}"/>
              </a:ext>
            </a:extLst>
          </p:cNvPr>
          <p:cNvSpPr/>
          <p:nvPr/>
        </p:nvSpPr>
        <p:spPr>
          <a:xfrm>
            <a:off x="5492763" y="3757612"/>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57" name="Rectangle 56">
            <a:extLst>
              <a:ext uri="{FF2B5EF4-FFF2-40B4-BE49-F238E27FC236}">
                <a16:creationId xmlns:a16="http://schemas.microsoft.com/office/drawing/2014/main" id="{480A0DDA-A6F8-5185-51B6-0A95D926DE3C}"/>
              </a:ext>
            </a:extLst>
          </p:cNvPr>
          <p:cNvSpPr/>
          <p:nvPr/>
        </p:nvSpPr>
        <p:spPr>
          <a:xfrm>
            <a:off x="4203679" y="4229524"/>
            <a:ext cx="3766166" cy="534591"/>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Profit: 3.01x</a:t>
            </a:r>
          </a:p>
        </p:txBody>
      </p:sp>
    </p:spTree>
    <p:extLst>
      <p:ext uri="{BB962C8B-B14F-4D97-AF65-F5344CB8AC3E}">
        <p14:creationId xmlns:p14="http://schemas.microsoft.com/office/powerpoint/2010/main" val="233791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AD17BCB-F515-973B-0B31-796CF0B319FF}"/>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80C03D8-7D69-52C4-7D02-04C8DA7F0088}"/>
              </a:ext>
            </a:extLst>
          </p:cNvPr>
          <p:cNvCxnSpPr>
            <a:cxnSpLocks/>
          </p:cNvCxnSpPr>
          <p:nvPr/>
        </p:nvCxnSpPr>
        <p:spPr>
          <a:xfrm>
            <a:off x="2262907" y="988291"/>
            <a:ext cx="76661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28D1EC4-B1D9-220E-3418-9BA17ED3083C}"/>
              </a:ext>
            </a:extLst>
          </p:cNvPr>
          <p:cNvSpPr txBox="1"/>
          <p:nvPr/>
        </p:nvSpPr>
        <p:spPr>
          <a:xfrm>
            <a:off x="2262908" y="314043"/>
            <a:ext cx="76661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Land Acknowledgement:</a:t>
            </a:r>
            <a:endParaRPr kumimoji="0" lang="en-CA"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613700A0-229F-DF43-6962-201888A96362}"/>
              </a:ext>
            </a:extLst>
          </p:cNvPr>
          <p:cNvSpPr txBox="1"/>
          <p:nvPr/>
        </p:nvSpPr>
        <p:spPr>
          <a:xfrm>
            <a:off x="877455" y="1293058"/>
            <a:ext cx="10261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We graciously acknowledge that our gathering takes place today on Robinson-Huron Treaty Territory. Additionally, we’d like to express gratitude and respect to the Atikameksheng Anishinabek, upon whose traditional lands Laurentian University proudly stands.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We also acknowledge that Sudbury encompasses traditional lands of the Wanapitei First Nations, whose deep connection to the land is an integral prat of our  community.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 name="Straight Connector 1">
            <a:extLst>
              <a:ext uri="{FF2B5EF4-FFF2-40B4-BE49-F238E27FC236}">
                <a16:creationId xmlns:a16="http://schemas.microsoft.com/office/drawing/2014/main" id="{8EF757AC-E814-0A0B-1F9B-5390FB67CE4F}"/>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8395C3E-26EB-6E7E-C182-7B58F79D3FD8}"/>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4" name="Picture 3">
            <a:extLst>
              <a:ext uri="{FF2B5EF4-FFF2-40B4-BE49-F238E27FC236}">
                <a16:creationId xmlns:a16="http://schemas.microsoft.com/office/drawing/2014/main" id="{62816642-5805-A270-492B-7EA16844624F}"/>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Tree>
    <p:extLst>
      <p:ext uri="{BB962C8B-B14F-4D97-AF65-F5344CB8AC3E}">
        <p14:creationId xmlns:p14="http://schemas.microsoft.com/office/powerpoint/2010/main" val="137228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15C6785-DA31-AD60-CB3B-EA061ED45F03}"/>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868658F-EE33-BD05-65DB-AA674FB7B8E7}"/>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2F46DB65-00BC-8054-9F9D-E807A4DAC8C0}"/>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DFE2D46-FC7F-AD37-1F45-A2D6EE564F7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4" name="Picture 3">
            <a:extLst>
              <a:ext uri="{FF2B5EF4-FFF2-40B4-BE49-F238E27FC236}">
                <a16:creationId xmlns:a16="http://schemas.microsoft.com/office/drawing/2014/main" id="{8D03B925-4DBF-8CE3-14DE-A0A2B22BA66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8" name="Right Triangle 7">
            <a:extLst>
              <a:ext uri="{FF2B5EF4-FFF2-40B4-BE49-F238E27FC236}">
                <a16:creationId xmlns:a16="http://schemas.microsoft.com/office/drawing/2014/main" id="{9A5E1DA7-F5B1-F14B-66B8-B15AC5319A0E}"/>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16174E21-25D5-BC5C-3F79-0714BBD96CFE}"/>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prstClr val="white"/>
                </a:solidFill>
                <a:latin typeface="Aptos" panose="02110004020202020204"/>
              </a:rPr>
              <a:t>Table of Contents:</a:t>
            </a: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2D69C11-82D6-6A38-9FF0-121733C859A8}"/>
              </a:ext>
            </a:extLst>
          </p:cNvPr>
          <p:cNvSpPr/>
          <p:nvPr/>
        </p:nvSpPr>
        <p:spPr>
          <a:xfrm>
            <a:off x="0" y="0"/>
            <a:ext cx="12192000" cy="665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07AB3754-150A-558D-EBC4-338DA32B7C69}"/>
              </a:ext>
            </a:extLst>
          </p:cNvPr>
          <p:cNvCxnSpPr/>
          <p:nvPr/>
        </p:nvCxnSpPr>
        <p:spPr>
          <a:xfrm>
            <a:off x="1114384" y="1592324"/>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AC016F2-C7FB-5B2B-DA7B-DC49D56AD367}"/>
              </a:ext>
            </a:extLst>
          </p:cNvPr>
          <p:cNvCxnSpPr/>
          <p:nvPr/>
        </p:nvCxnSpPr>
        <p:spPr>
          <a:xfrm>
            <a:off x="1114384" y="2093067"/>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272D-938C-12E0-54FD-7B16E621AD05}"/>
              </a:ext>
            </a:extLst>
          </p:cNvPr>
          <p:cNvCxnSpPr/>
          <p:nvPr/>
        </p:nvCxnSpPr>
        <p:spPr>
          <a:xfrm>
            <a:off x="1114384" y="2615581"/>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AED06EC-CB0F-F257-9A7D-7313F4F46D3F}"/>
              </a:ext>
            </a:extLst>
          </p:cNvPr>
          <p:cNvCxnSpPr/>
          <p:nvPr/>
        </p:nvCxnSpPr>
        <p:spPr>
          <a:xfrm>
            <a:off x="1114384" y="3116324"/>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B60BE78-7AF2-97E9-FF8A-C2D2937A18DF}"/>
              </a:ext>
            </a:extLst>
          </p:cNvPr>
          <p:cNvCxnSpPr/>
          <p:nvPr/>
        </p:nvCxnSpPr>
        <p:spPr>
          <a:xfrm>
            <a:off x="1114384" y="3649724"/>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AB18E9A-3CA6-10D0-7D5E-27904219E128}"/>
              </a:ext>
            </a:extLst>
          </p:cNvPr>
          <p:cNvSpPr/>
          <p:nvPr/>
        </p:nvSpPr>
        <p:spPr>
          <a:xfrm>
            <a:off x="1266784" y="1592324"/>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Executive Summary</a:t>
            </a:r>
          </a:p>
        </p:txBody>
      </p:sp>
      <p:sp>
        <p:nvSpPr>
          <p:cNvPr id="29" name="Rectangle 28">
            <a:extLst>
              <a:ext uri="{FF2B5EF4-FFF2-40B4-BE49-F238E27FC236}">
                <a16:creationId xmlns:a16="http://schemas.microsoft.com/office/drawing/2014/main" id="{31DFAED3-F4CC-504C-4C71-A9B87FEF8E58}"/>
              </a:ext>
            </a:extLst>
          </p:cNvPr>
          <p:cNvSpPr/>
          <p:nvPr/>
        </p:nvSpPr>
        <p:spPr>
          <a:xfrm>
            <a:off x="1266784" y="2093068"/>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Overview</a:t>
            </a:r>
          </a:p>
        </p:txBody>
      </p:sp>
      <p:sp>
        <p:nvSpPr>
          <p:cNvPr id="30" name="Rectangle 29">
            <a:extLst>
              <a:ext uri="{FF2B5EF4-FFF2-40B4-BE49-F238E27FC236}">
                <a16:creationId xmlns:a16="http://schemas.microsoft.com/office/drawing/2014/main" id="{B4092C01-2DBC-EBAA-6AD1-BA0E52592946}"/>
              </a:ext>
            </a:extLst>
          </p:cNvPr>
          <p:cNvSpPr/>
          <p:nvPr/>
        </p:nvSpPr>
        <p:spPr>
          <a:xfrm>
            <a:off x="1266784" y="2615583"/>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Investment Criteria</a:t>
            </a:r>
          </a:p>
        </p:txBody>
      </p:sp>
      <p:sp>
        <p:nvSpPr>
          <p:cNvPr id="31" name="Rectangle 30">
            <a:extLst>
              <a:ext uri="{FF2B5EF4-FFF2-40B4-BE49-F238E27FC236}">
                <a16:creationId xmlns:a16="http://schemas.microsoft.com/office/drawing/2014/main" id="{BAA36256-4F8C-F810-1226-CE2E6289E133}"/>
              </a:ext>
            </a:extLst>
          </p:cNvPr>
          <p:cNvSpPr/>
          <p:nvPr/>
        </p:nvSpPr>
        <p:spPr>
          <a:xfrm>
            <a:off x="1266784" y="3138098"/>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Technical Analysis</a:t>
            </a:r>
          </a:p>
        </p:txBody>
      </p:sp>
      <p:sp>
        <p:nvSpPr>
          <p:cNvPr id="32" name="Rectangle 31">
            <a:extLst>
              <a:ext uri="{FF2B5EF4-FFF2-40B4-BE49-F238E27FC236}">
                <a16:creationId xmlns:a16="http://schemas.microsoft.com/office/drawing/2014/main" id="{D17901AF-9683-D714-6EE6-E0594B5016D5}"/>
              </a:ext>
            </a:extLst>
          </p:cNvPr>
          <p:cNvSpPr/>
          <p:nvPr/>
        </p:nvSpPr>
        <p:spPr>
          <a:xfrm>
            <a:off x="1266784" y="3648325"/>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Financial Analysis</a:t>
            </a:r>
          </a:p>
        </p:txBody>
      </p:sp>
      <p:cxnSp>
        <p:nvCxnSpPr>
          <p:cNvPr id="34" name="Straight Connector 33">
            <a:extLst>
              <a:ext uri="{FF2B5EF4-FFF2-40B4-BE49-F238E27FC236}">
                <a16:creationId xmlns:a16="http://schemas.microsoft.com/office/drawing/2014/main" id="{8E8D335F-C3CA-1152-2FF9-FB63FFB4900A}"/>
              </a:ext>
            </a:extLst>
          </p:cNvPr>
          <p:cNvCxnSpPr/>
          <p:nvPr/>
        </p:nvCxnSpPr>
        <p:spPr>
          <a:xfrm>
            <a:off x="1114384" y="4159951"/>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23AA7C13-35D3-2DB2-0EFC-4F66664092C0}"/>
              </a:ext>
            </a:extLst>
          </p:cNvPr>
          <p:cNvSpPr/>
          <p:nvPr/>
        </p:nvSpPr>
        <p:spPr>
          <a:xfrm>
            <a:off x="1266784" y="4158552"/>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Valuation</a:t>
            </a:r>
          </a:p>
        </p:txBody>
      </p:sp>
      <p:cxnSp>
        <p:nvCxnSpPr>
          <p:cNvPr id="44" name="Straight Connector 43">
            <a:extLst>
              <a:ext uri="{FF2B5EF4-FFF2-40B4-BE49-F238E27FC236}">
                <a16:creationId xmlns:a16="http://schemas.microsoft.com/office/drawing/2014/main" id="{0EB84876-F404-55EE-FD27-C3035E2CB26E}"/>
              </a:ext>
            </a:extLst>
          </p:cNvPr>
          <p:cNvCxnSpPr/>
          <p:nvPr/>
        </p:nvCxnSpPr>
        <p:spPr>
          <a:xfrm>
            <a:off x="483013" y="1592324"/>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6B0EAF6-1136-22A4-E1B0-E808C6F1A20C}"/>
              </a:ext>
            </a:extLst>
          </p:cNvPr>
          <p:cNvCxnSpPr/>
          <p:nvPr/>
        </p:nvCxnSpPr>
        <p:spPr>
          <a:xfrm>
            <a:off x="483013" y="2093067"/>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71A9CD4-6FDA-5039-70D2-1C0E293153B3}"/>
              </a:ext>
            </a:extLst>
          </p:cNvPr>
          <p:cNvCxnSpPr/>
          <p:nvPr/>
        </p:nvCxnSpPr>
        <p:spPr>
          <a:xfrm>
            <a:off x="483013" y="2615581"/>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8B2AEBE-075D-139B-08F9-01E10D836A6C}"/>
              </a:ext>
            </a:extLst>
          </p:cNvPr>
          <p:cNvCxnSpPr/>
          <p:nvPr/>
        </p:nvCxnSpPr>
        <p:spPr>
          <a:xfrm>
            <a:off x="483013" y="3116324"/>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355D15E-FE3D-8136-54CD-A8A94DBB85C2}"/>
              </a:ext>
            </a:extLst>
          </p:cNvPr>
          <p:cNvCxnSpPr/>
          <p:nvPr/>
        </p:nvCxnSpPr>
        <p:spPr>
          <a:xfrm>
            <a:off x="483013" y="3649724"/>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AA7BBE4-5B05-562F-8882-66470388865B}"/>
              </a:ext>
            </a:extLst>
          </p:cNvPr>
          <p:cNvSpPr/>
          <p:nvPr/>
        </p:nvSpPr>
        <p:spPr>
          <a:xfrm>
            <a:off x="497686" y="1592324"/>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1</a:t>
            </a:r>
          </a:p>
        </p:txBody>
      </p:sp>
      <p:sp>
        <p:nvSpPr>
          <p:cNvPr id="50" name="Rectangle 49">
            <a:extLst>
              <a:ext uri="{FF2B5EF4-FFF2-40B4-BE49-F238E27FC236}">
                <a16:creationId xmlns:a16="http://schemas.microsoft.com/office/drawing/2014/main" id="{CA075ABC-9628-932C-C1E1-446591D3CE5C}"/>
              </a:ext>
            </a:extLst>
          </p:cNvPr>
          <p:cNvSpPr/>
          <p:nvPr/>
        </p:nvSpPr>
        <p:spPr>
          <a:xfrm>
            <a:off x="497686" y="2093068"/>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2</a:t>
            </a:r>
          </a:p>
        </p:txBody>
      </p:sp>
      <p:sp>
        <p:nvSpPr>
          <p:cNvPr id="51" name="Rectangle 50">
            <a:extLst>
              <a:ext uri="{FF2B5EF4-FFF2-40B4-BE49-F238E27FC236}">
                <a16:creationId xmlns:a16="http://schemas.microsoft.com/office/drawing/2014/main" id="{320F9CED-0ED0-62F6-CB23-9C45833B7CBD}"/>
              </a:ext>
            </a:extLst>
          </p:cNvPr>
          <p:cNvSpPr/>
          <p:nvPr/>
        </p:nvSpPr>
        <p:spPr>
          <a:xfrm>
            <a:off x="497686" y="2615583"/>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3</a:t>
            </a:r>
          </a:p>
        </p:txBody>
      </p:sp>
      <p:sp>
        <p:nvSpPr>
          <p:cNvPr id="52" name="Rectangle 51">
            <a:extLst>
              <a:ext uri="{FF2B5EF4-FFF2-40B4-BE49-F238E27FC236}">
                <a16:creationId xmlns:a16="http://schemas.microsoft.com/office/drawing/2014/main" id="{F5C1D206-43CE-2EC4-5801-3C460A20714C}"/>
              </a:ext>
            </a:extLst>
          </p:cNvPr>
          <p:cNvSpPr/>
          <p:nvPr/>
        </p:nvSpPr>
        <p:spPr>
          <a:xfrm>
            <a:off x="497686" y="3138098"/>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4</a:t>
            </a:r>
          </a:p>
        </p:txBody>
      </p:sp>
      <p:sp>
        <p:nvSpPr>
          <p:cNvPr id="53" name="Rectangle 52">
            <a:extLst>
              <a:ext uri="{FF2B5EF4-FFF2-40B4-BE49-F238E27FC236}">
                <a16:creationId xmlns:a16="http://schemas.microsoft.com/office/drawing/2014/main" id="{886385C2-BFF3-1422-04D0-53D6A57F8421}"/>
              </a:ext>
            </a:extLst>
          </p:cNvPr>
          <p:cNvSpPr/>
          <p:nvPr/>
        </p:nvSpPr>
        <p:spPr>
          <a:xfrm>
            <a:off x="497686" y="3648325"/>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5</a:t>
            </a:r>
          </a:p>
        </p:txBody>
      </p:sp>
      <p:cxnSp>
        <p:nvCxnSpPr>
          <p:cNvPr id="54" name="Straight Connector 53">
            <a:extLst>
              <a:ext uri="{FF2B5EF4-FFF2-40B4-BE49-F238E27FC236}">
                <a16:creationId xmlns:a16="http://schemas.microsoft.com/office/drawing/2014/main" id="{D7217457-A43B-4E9F-394D-FEDD248E0344}"/>
              </a:ext>
            </a:extLst>
          </p:cNvPr>
          <p:cNvCxnSpPr/>
          <p:nvPr/>
        </p:nvCxnSpPr>
        <p:spPr>
          <a:xfrm>
            <a:off x="483013" y="4159951"/>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A1C7949A-A13E-B497-0A0E-E07A1CA230B4}"/>
              </a:ext>
            </a:extLst>
          </p:cNvPr>
          <p:cNvSpPr/>
          <p:nvPr/>
        </p:nvSpPr>
        <p:spPr>
          <a:xfrm>
            <a:off x="497686" y="4158552"/>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6</a:t>
            </a:r>
          </a:p>
        </p:txBody>
      </p:sp>
      <p:cxnSp>
        <p:nvCxnSpPr>
          <p:cNvPr id="62" name="Straight Connector 61">
            <a:extLst>
              <a:ext uri="{FF2B5EF4-FFF2-40B4-BE49-F238E27FC236}">
                <a16:creationId xmlns:a16="http://schemas.microsoft.com/office/drawing/2014/main" id="{EDF1B726-FEF8-F9EB-7229-64EBDA319E30}"/>
              </a:ext>
            </a:extLst>
          </p:cNvPr>
          <p:cNvCxnSpPr/>
          <p:nvPr/>
        </p:nvCxnSpPr>
        <p:spPr>
          <a:xfrm>
            <a:off x="1114384" y="4670176"/>
            <a:ext cx="0" cy="413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9E0B0B68-6D0F-1D31-6811-7EC7303D8C9B}"/>
              </a:ext>
            </a:extLst>
          </p:cNvPr>
          <p:cNvSpPr/>
          <p:nvPr/>
        </p:nvSpPr>
        <p:spPr>
          <a:xfrm>
            <a:off x="1266784" y="4668777"/>
            <a:ext cx="4822370"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solidFill>
                  <a:schemeClr val="bg1"/>
                </a:solidFill>
              </a:rPr>
              <a:t>Proposal</a:t>
            </a:r>
          </a:p>
        </p:txBody>
      </p:sp>
      <p:cxnSp>
        <p:nvCxnSpPr>
          <p:cNvPr id="64" name="Straight Connector 63">
            <a:extLst>
              <a:ext uri="{FF2B5EF4-FFF2-40B4-BE49-F238E27FC236}">
                <a16:creationId xmlns:a16="http://schemas.microsoft.com/office/drawing/2014/main" id="{73D9E902-CF1A-75BE-6B46-1F82C4188113}"/>
              </a:ext>
            </a:extLst>
          </p:cNvPr>
          <p:cNvCxnSpPr/>
          <p:nvPr/>
        </p:nvCxnSpPr>
        <p:spPr>
          <a:xfrm>
            <a:off x="483013" y="4670176"/>
            <a:ext cx="0" cy="413658"/>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7BBE2EC4-B3B6-DAC1-C1AB-54C85417C48E}"/>
              </a:ext>
            </a:extLst>
          </p:cNvPr>
          <p:cNvSpPr/>
          <p:nvPr/>
        </p:nvSpPr>
        <p:spPr>
          <a:xfrm>
            <a:off x="497686" y="4668777"/>
            <a:ext cx="464298" cy="413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6</a:t>
            </a:r>
          </a:p>
        </p:txBody>
      </p:sp>
    </p:spTree>
    <p:extLst>
      <p:ext uri="{BB962C8B-B14F-4D97-AF65-F5344CB8AC3E}">
        <p14:creationId xmlns:p14="http://schemas.microsoft.com/office/powerpoint/2010/main" val="352587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1197DAD6-CDD7-62AD-AF44-944159129FB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B3E42F7-4995-3D34-0A8B-937DA74942B1}"/>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E8D0E5B6-15C3-969D-206B-A5462F11B775}"/>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A3D92FE7-8CF7-24D8-1122-7069AFF5992D}"/>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sp>
        <p:nvSpPr>
          <p:cNvPr id="14" name="TextBox 13">
            <a:extLst>
              <a:ext uri="{FF2B5EF4-FFF2-40B4-BE49-F238E27FC236}">
                <a16:creationId xmlns:a16="http://schemas.microsoft.com/office/drawing/2014/main" id="{82F6B657-405E-8DF5-5614-6F0E10CC9CFA}"/>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Executive Summary</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Overview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Rectangle 55">
            <a:extLst>
              <a:ext uri="{FF2B5EF4-FFF2-40B4-BE49-F238E27FC236}">
                <a16:creationId xmlns:a16="http://schemas.microsoft.com/office/drawing/2014/main" id="{2F41876A-8C4D-A33C-B218-68B4DE57C421}"/>
              </a:ext>
            </a:extLst>
          </p:cNvPr>
          <p:cNvSpPr/>
          <p:nvPr/>
        </p:nvSpPr>
        <p:spPr>
          <a:xfrm>
            <a:off x="251652" y="1791504"/>
            <a:ext cx="3766166" cy="534591"/>
          </a:xfrm>
          <a:prstGeom prst="rect">
            <a:avLst/>
          </a:prstGeom>
          <a:no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Speculation: BUY</a:t>
            </a:r>
          </a:p>
        </p:txBody>
      </p:sp>
      <p:cxnSp>
        <p:nvCxnSpPr>
          <p:cNvPr id="2" name="Straight Connector 1">
            <a:extLst>
              <a:ext uri="{FF2B5EF4-FFF2-40B4-BE49-F238E27FC236}">
                <a16:creationId xmlns:a16="http://schemas.microsoft.com/office/drawing/2014/main" id="{5513BAA7-55AE-3103-E18A-893DC6297295}"/>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DF37CC9B-1D7E-91E0-E7F9-877C24E042DD}"/>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648E4AEE-6FB1-499C-5955-6C2F3DF12307}"/>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Executive Summary</a:t>
            </a:r>
          </a:p>
        </p:txBody>
      </p:sp>
      <p:cxnSp>
        <p:nvCxnSpPr>
          <p:cNvPr id="28" name="Straight Connector 27">
            <a:extLst>
              <a:ext uri="{FF2B5EF4-FFF2-40B4-BE49-F238E27FC236}">
                <a16:creationId xmlns:a16="http://schemas.microsoft.com/office/drawing/2014/main" id="{2D4225BE-F0A8-C42C-EE40-3793EBC0A1A1}"/>
              </a:ext>
            </a:extLst>
          </p:cNvPr>
          <p:cNvCxnSpPr/>
          <p:nvPr/>
        </p:nvCxnSpPr>
        <p:spPr>
          <a:xfrm>
            <a:off x="251652" y="2630896"/>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1B4585D-BF27-710F-C39A-B9E779CC727B}"/>
              </a:ext>
            </a:extLst>
          </p:cNvPr>
          <p:cNvCxnSpPr/>
          <p:nvPr/>
        </p:nvCxnSpPr>
        <p:spPr>
          <a:xfrm>
            <a:off x="251652" y="4556678"/>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 name="Flowchart: Connector 29">
            <a:extLst>
              <a:ext uri="{FF2B5EF4-FFF2-40B4-BE49-F238E27FC236}">
                <a16:creationId xmlns:a16="http://schemas.microsoft.com/office/drawing/2014/main" id="{73FEA2FC-86BA-27BB-02B1-B9D8C5C89D2F}"/>
              </a:ext>
            </a:extLst>
          </p:cNvPr>
          <p:cNvSpPr/>
          <p:nvPr/>
        </p:nvSpPr>
        <p:spPr>
          <a:xfrm>
            <a:off x="382117" y="2783787"/>
            <a:ext cx="1620000" cy="1620000"/>
          </a:xfrm>
          <a:prstGeom prst="flowChartConnector">
            <a:avLst/>
          </a:prstGeom>
          <a:blipFill>
            <a:blip r:embed="rId3" cstate="email">
              <a:extLst>
                <a:ext uri="{28A0092B-C50C-407E-A947-70E740481C1C}">
                  <a14:useLocalDpi xmlns:a14="http://schemas.microsoft.com/office/drawing/2010/main"/>
                </a:ext>
              </a:extLst>
            </a:blip>
            <a:stretch>
              <a:fillRect/>
            </a:stretch>
          </a:blipFill>
          <a:ln>
            <a:no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ADABA220-5709-1A07-6331-BECD450DFA79}"/>
              </a:ext>
            </a:extLst>
          </p:cNvPr>
          <p:cNvCxnSpPr>
            <a:stCxn id="30" idx="6"/>
          </p:cNvCxnSpPr>
          <p:nvPr/>
        </p:nvCxnSpPr>
        <p:spPr>
          <a:xfrm>
            <a:off x="2002117" y="3593787"/>
            <a:ext cx="695454"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FA8514-9D0F-C8A7-DF74-17A4BB62F326}"/>
              </a:ext>
            </a:extLst>
          </p:cNvPr>
          <p:cNvCxnSpPr>
            <a:cxnSpLocks/>
            <a:stCxn id="30" idx="7"/>
          </p:cNvCxnSpPr>
          <p:nvPr/>
        </p:nvCxnSpPr>
        <p:spPr>
          <a:xfrm flipV="1">
            <a:off x="1764873" y="3018824"/>
            <a:ext cx="932698" cy="2207"/>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95F435C-2A3D-44D1-5A4E-B9D4E53659FF}"/>
              </a:ext>
            </a:extLst>
          </p:cNvPr>
          <p:cNvCxnSpPr>
            <a:stCxn id="30" idx="5"/>
          </p:cNvCxnSpPr>
          <p:nvPr/>
        </p:nvCxnSpPr>
        <p:spPr>
          <a:xfrm flipV="1">
            <a:off x="1764873" y="4162655"/>
            <a:ext cx="932698" cy="3888"/>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363BAA6C-44AA-35D2-4E48-136BFF09FA7C}"/>
              </a:ext>
            </a:extLst>
          </p:cNvPr>
          <p:cNvSpPr/>
          <p:nvPr/>
        </p:nvSpPr>
        <p:spPr>
          <a:xfrm>
            <a:off x="2697571" y="2844449"/>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Bargain Value</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23E3C8D-1FD7-A64E-BC05-080AA16DE7ED}"/>
              </a:ext>
            </a:extLst>
          </p:cNvPr>
          <p:cNvSpPr/>
          <p:nvPr/>
        </p:nvSpPr>
        <p:spPr>
          <a:xfrm>
            <a:off x="2697571" y="3418900"/>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ptos" panose="02110004020202020204"/>
              </a:rPr>
              <a:t>Feasibility</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B427752F-FED2-E21B-690E-F0CAAF219E96}"/>
              </a:ext>
            </a:extLst>
          </p:cNvPr>
          <p:cNvSpPr/>
          <p:nvPr/>
        </p:nvSpPr>
        <p:spPr>
          <a:xfrm>
            <a:off x="2697570" y="3983017"/>
            <a:ext cx="1320247" cy="352789"/>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ptos" panose="02110004020202020204"/>
              </a:rPr>
              <a:t>Technicals</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1" name="Rectangle 80">
            <a:extLst>
              <a:ext uri="{FF2B5EF4-FFF2-40B4-BE49-F238E27FC236}">
                <a16:creationId xmlns:a16="http://schemas.microsoft.com/office/drawing/2014/main" id="{F664C02B-B27D-0FB7-13A5-00CDCBDC4277}"/>
              </a:ext>
            </a:extLst>
          </p:cNvPr>
          <p:cNvSpPr/>
          <p:nvPr/>
        </p:nvSpPr>
        <p:spPr>
          <a:xfrm>
            <a:off x="251652" y="1100415"/>
            <a:ext cx="7718194"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Recommendation: Meridian Mining</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7" name="Group 26">
            <a:extLst>
              <a:ext uri="{FF2B5EF4-FFF2-40B4-BE49-F238E27FC236}">
                <a16:creationId xmlns:a16="http://schemas.microsoft.com/office/drawing/2014/main" id="{7752CE6E-BC90-F690-0549-015A6A02A850}"/>
              </a:ext>
            </a:extLst>
          </p:cNvPr>
          <p:cNvGrpSpPr/>
          <p:nvPr/>
        </p:nvGrpSpPr>
        <p:grpSpPr>
          <a:xfrm>
            <a:off x="8155707" y="1100415"/>
            <a:ext cx="3766166" cy="534591"/>
            <a:chOff x="8155708" y="1404951"/>
            <a:chExt cx="3766166" cy="534591"/>
          </a:xfrm>
        </p:grpSpPr>
        <p:sp>
          <p:nvSpPr>
            <p:cNvPr id="18" name="Rectangle 17">
              <a:extLst>
                <a:ext uri="{FF2B5EF4-FFF2-40B4-BE49-F238E27FC236}">
                  <a16:creationId xmlns:a16="http://schemas.microsoft.com/office/drawing/2014/main" id="{287CE29F-68D8-2AD7-44CF-EA903CF35037}"/>
                </a:ext>
              </a:extLst>
            </p:cNvPr>
            <p:cNvSpPr/>
            <p:nvPr/>
          </p:nvSpPr>
          <p:spPr>
            <a:xfrm>
              <a:off x="8155708" y="1404951"/>
              <a:ext cx="3747690"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G Mining Ventures</a:t>
              </a:r>
            </a:p>
          </p:txBody>
        </p:sp>
        <p:cxnSp>
          <p:nvCxnSpPr>
            <p:cNvPr id="26" name="Straight Connector 25">
              <a:extLst>
                <a:ext uri="{FF2B5EF4-FFF2-40B4-BE49-F238E27FC236}">
                  <a16:creationId xmlns:a16="http://schemas.microsoft.com/office/drawing/2014/main" id="{7F97F044-8EA2-449A-9721-603019C39197}"/>
                </a:ext>
              </a:extLst>
            </p:cNvPr>
            <p:cNvCxnSpPr/>
            <p:nvPr/>
          </p:nvCxnSpPr>
          <p:spPr>
            <a:xfrm>
              <a:off x="8155708" y="1939542"/>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7E1A0C63-2395-4EA7-E436-E8C1609C5A60}"/>
              </a:ext>
            </a:extLst>
          </p:cNvPr>
          <p:cNvSpPr/>
          <p:nvPr/>
        </p:nvSpPr>
        <p:spPr>
          <a:xfrm>
            <a:off x="7945090" y="1926947"/>
            <a:ext cx="458187" cy="397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0" name="Group 39">
            <a:extLst>
              <a:ext uri="{FF2B5EF4-FFF2-40B4-BE49-F238E27FC236}">
                <a16:creationId xmlns:a16="http://schemas.microsoft.com/office/drawing/2014/main" id="{A451BB6C-ED7C-E1CC-5897-7EDD3D2315F0}"/>
              </a:ext>
            </a:extLst>
          </p:cNvPr>
          <p:cNvGrpSpPr/>
          <p:nvPr/>
        </p:nvGrpSpPr>
        <p:grpSpPr>
          <a:xfrm>
            <a:off x="8174182" y="1780997"/>
            <a:ext cx="381987" cy="1435592"/>
            <a:chOff x="8174184" y="2324762"/>
            <a:chExt cx="305787" cy="1104238"/>
          </a:xfrm>
        </p:grpSpPr>
        <p:cxnSp>
          <p:nvCxnSpPr>
            <p:cNvPr id="35" name="Connector: Elbow 34">
              <a:extLst>
                <a:ext uri="{FF2B5EF4-FFF2-40B4-BE49-F238E27FC236}">
                  <a16:creationId xmlns:a16="http://schemas.microsoft.com/office/drawing/2014/main" id="{21D68C61-AD91-54DE-629A-1DEA32FB6BAF}"/>
                </a:ext>
              </a:extLst>
            </p:cNvPr>
            <p:cNvCxnSpPr>
              <a:stCxn id="33" idx="2"/>
            </p:cNvCxnSpPr>
            <p:nvPr/>
          </p:nvCxnSpPr>
          <p:spPr>
            <a:xfrm rot="16200000" flipH="1">
              <a:off x="8179586" y="2319360"/>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AB471B3-685F-660E-3444-99561A6230DC}"/>
                </a:ext>
              </a:extLst>
            </p:cNvPr>
            <p:cNvCxnSpPr/>
            <p:nvPr/>
          </p:nvCxnSpPr>
          <p:spPr>
            <a:xfrm rot="16200000" flipH="1">
              <a:off x="8179586" y="2736324"/>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7FC5BFF0-6A7D-96EC-FEAE-2BB80D5C5E32}"/>
                </a:ext>
              </a:extLst>
            </p:cNvPr>
            <p:cNvCxnSpPr/>
            <p:nvPr/>
          </p:nvCxnSpPr>
          <p:spPr>
            <a:xfrm rot="16200000" flipH="1">
              <a:off x="8179586" y="3128615"/>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41" name="Rectangle 40">
            <a:extLst>
              <a:ext uri="{FF2B5EF4-FFF2-40B4-BE49-F238E27FC236}">
                <a16:creationId xmlns:a16="http://schemas.microsoft.com/office/drawing/2014/main" id="{3543A6BF-8D72-0AE1-B892-700DD998FF89}"/>
              </a:ext>
            </a:extLst>
          </p:cNvPr>
          <p:cNvSpPr/>
          <p:nvPr/>
        </p:nvSpPr>
        <p:spPr>
          <a:xfrm>
            <a:off x="8556170" y="1910012"/>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Share price has built in all potential</a:t>
            </a:r>
          </a:p>
        </p:txBody>
      </p:sp>
      <p:sp>
        <p:nvSpPr>
          <p:cNvPr id="42" name="Rectangle 41">
            <a:extLst>
              <a:ext uri="{FF2B5EF4-FFF2-40B4-BE49-F238E27FC236}">
                <a16:creationId xmlns:a16="http://schemas.microsoft.com/office/drawing/2014/main" id="{2C8A6448-ACA1-1498-6592-C335C3D18EEC}"/>
              </a:ext>
            </a:extLst>
          </p:cNvPr>
          <p:cNvSpPr/>
          <p:nvPr/>
        </p:nvSpPr>
        <p:spPr>
          <a:xfrm>
            <a:off x="8556170" y="2476208"/>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No near-term catalysts to return profit</a:t>
            </a:r>
          </a:p>
        </p:txBody>
      </p:sp>
      <p:sp>
        <p:nvSpPr>
          <p:cNvPr id="43" name="Rectangle 42">
            <a:extLst>
              <a:ext uri="{FF2B5EF4-FFF2-40B4-BE49-F238E27FC236}">
                <a16:creationId xmlns:a16="http://schemas.microsoft.com/office/drawing/2014/main" id="{8F44A409-7767-8EBB-273C-36C54E903C6B}"/>
              </a:ext>
            </a:extLst>
          </p:cNvPr>
          <p:cNvSpPr/>
          <p:nvPr/>
        </p:nvSpPr>
        <p:spPr>
          <a:xfrm>
            <a:off x="8560738" y="3012034"/>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CA" sz="1200" dirty="0"/>
              <a:t>Potential issues with CentroGold</a:t>
            </a:r>
          </a:p>
        </p:txBody>
      </p:sp>
      <p:grpSp>
        <p:nvGrpSpPr>
          <p:cNvPr id="47" name="Group 46">
            <a:extLst>
              <a:ext uri="{FF2B5EF4-FFF2-40B4-BE49-F238E27FC236}">
                <a16:creationId xmlns:a16="http://schemas.microsoft.com/office/drawing/2014/main" id="{FFC611B6-A791-D4E7-F022-FE0CF5BFCBDE}"/>
              </a:ext>
            </a:extLst>
          </p:cNvPr>
          <p:cNvGrpSpPr/>
          <p:nvPr/>
        </p:nvGrpSpPr>
        <p:grpSpPr>
          <a:xfrm>
            <a:off x="8171161" y="3437275"/>
            <a:ext cx="3766166" cy="534591"/>
            <a:chOff x="8155708" y="1404951"/>
            <a:chExt cx="3766166" cy="534591"/>
          </a:xfrm>
        </p:grpSpPr>
        <p:sp>
          <p:nvSpPr>
            <p:cNvPr id="48" name="Rectangle 47">
              <a:extLst>
                <a:ext uri="{FF2B5EF4-FFF2-40B4-BE49-F238E27FC236}">
                  <a16:creationId xmlns:a16="http://schemas.microsoft.com/office/drawing/2014/main" id="{7E7E9B89-24CC-F984-AB4D-A2F250E27996}"/>
                </a:ext>
              </a:extLst>
            </p:cNvPr>
            <p:cNvSpPr/>
            <p:nvPr/>
          </p:nvSpPr>
          <p:spPr>
            <a:xfrm>
              <a:off x="8155708" y="1404951"/>
              <a:ext cx="3747690" cy="534591"/>
            </a:xfrm>
            <a:prstGeom prst="rect">
              <a:avLst/>
            </a:prstGeom>
            <a:noFill/>
            <a:ln w="25400">
              <a:no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ptos" panose="02110004020202020204"/>
                  <a:ea typeface="+mn-ea"/>
                  <a:cs typeface="+mn-cs"/>
                </a:rPr>
                <a:t>Omai Gold Mines</a:t>
              </a:r>
            </a:p>
          </p:txBody>
        </p:sp>
        <p:cxnSp>
          <p:nvCxnSpPr>
            <p:cNvPr id="49" name="Straight Connector 48">
              <a:extLst>
                <a:ext uri="{FF2B5EF4-FFF2-40B4-BE49-F238E27FC236}">
                  <a16:creationId xmlns:a16="http://schemas.microsoft.com/office/drawing/2014/main" id="{446A9A1F-DD4C-1CDC-0824-A0866286B719}"/>
                </a:ext>
              </a:extLst>
            </p:cNvPr>
            <p:cNvCxnSpPr/>
            <p:nvPr/>
          </p:nvCxnSpPr>
          <p:spPr>
            <a:xfrm>
              <a:off x="8155708" y="1939542"/>
              <a:ext cx="376616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2F6D1B9C-A610-6CAD-EBB5-78C8DE821D6C}"/>
              </a:ext>
            </a:extLst>
          </p:cNvPr>
          <p:cNvGrpSpPr/>
          <p:nvPr/>
        </p:nvGrpSpPr>
        <p:grpSpPr>
          <a:xfrm>
            <a:off x="8189636" y="4117857"/>
            <a:ext cx="381987" cy="1435592"/>
            <a:chOff x="8174184" y="2324762"/>
            <a:chExt cx="305787" cy="1104238"/>
          </a:xfrm>
        </p:grpSpPr>
        <p:cxnSp>
          <p:nvCxnSpPr>
            <p:cNvPr id="51" name="Connector: Elbow 50">
              <a:extLst>
                <a:ext uri="{FF2B5EF4-FFF2-40B4-BE49-F238E27FC236}">
                  <a16:creationId xmlns:a16="http://schemas.microsoft.com/office/drawing/2014/main" id="{8D5DE8D6-782B-E70D-E6B5-1CC3E21EC458}"/>
                </a:ext>
              </a:extLst>
            </p:cNvPr>
            <p:cNvCxnSpPr/>
            <p:nvPr/>
          </p:nvCxnSpPr>
          <p:spPr>
            <a:xfrm rot="16200000" flipH="1">
              <a:off x="8179586" y="2319360"/>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or: Elbow 51">
              <a:extLst>
                <a:ext uri="{FF2B5EF4-FFF2-40B4-BE49-F238E27FC236}">
                  <a16:creationId xmlns:a16="http://schemas.microsoft.com/office/drawing/2014/main" id="{2FF77922-065D-6732-7E9B-6E7A66687128}"/>
                </a:ext>
              </a:extLst>
            </p:cNvPr>
            <p:cNvCxnSpPr/>
            <p:nvPr/>
          </p:nvCxnSpPr>
          <p:spPr>
            <a:xfrm rot="16200000" flipH="1">
              <a:off x="8179586" y="2736324"/>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or: Elbow 52">
              <a:extLst>
                <a:ext uri="{FF2B5EF4-FFF2-40B4-BE49-F238E27FC236}">
                  <a16:creationId xmlns:a16="http://schemas.microsoft.com/office/drawing/2014/main" id="{FF341AF6-B5DB-1844-5AE0-8C9B232FFC4C}"/>
                </a:ext>
              </a:extLst>
            </p:cNvPr>
            <p:cNvCxnSpPr/>
            <p:nvPr/>
          </p:nvCxnSpPr>
          <p:spPr>
            <a:xfrm rot="16200000" flipH="1">
              <a:off x="8179586" y="3128615"/>
              <a:ext cx="294983" cy="30578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54" name="Rectangle 53">
            <a:extLst>
              <a:ext uri="{FF2B5EF4-FFF2-40B4-BE49-F238E27FC236}">
                <a16:creationId xmlns:a16="http://schemas.microsoft.com/office/drawing/2014/main" id="{B7B47F14-8E51-4F70-A5F4-173819B8E778}"/>
              </a:ext>
            </a:extLst>
          </p:cNvPr>
          <p:cNvSpPr/>
          <p:nvPr/>
        </p:nvSpPr>
        <p:spPr>
          <a:xfrm>
            <a:off x="8571624" y="4246872"/>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Technical risk associated with Gilt Creek</a:t>
            </a:r>
          </a:p>
        </p:txBody>
      </p:sp>
      <p:sp>
        <p:nvSpPr>
          <p:cNvPr id="62" name="Rectangle 61">
            <a:extLst>
              <a:ext uri="{FF2B5EF4-FFF2-40B4-BE49-F238E27FC236}">
                <a16:creationId xmlns:a16="http://schemas.microsoft.com/office/drawing/2014/main" id="{ABFD0188-D0C7-4C3E-634C-DB43EE6CD883}"/>
              </a:ext>
            </a:extLst>
          </p:cNvPr>
          <p:cNvSpPr/>
          <p:nvPr/>
        </p:nvSpPr>
        <p:spPr>
          <a:xfrm>
            <a:off x="8571624" y="4813068"/>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High financing risk</a:t>
            </a:r>
          </a:p>
        </p:txBody>
      </p:sp>
      <p:sp>
        <p:nvSpPr>
          <p:cNvPr id="63" name="Rectangle 62">
            <a:extLst>
              <a:ext uri="{FF2B5EF4-FFF2-40B4-BE49-F238E27FC236}">
                <a16:creationId xmlns:a16="http://schemas.microsoft.com/office/drawing/2014/main" id="{99E11780-9287-16E4-B920-F02DB7885F9E}"/>
              </a:ext>
            </a:extLst>
          </p:cNvPr>
          <p:cNvSpPr/>
          <p:nvPr/>
        </p:nvSpPr>
        <p:spPr>
          <a:xfrm>
            <a:off x="8576192" y="5348894"/>
            <a:ext cx="3365703" cy="477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dirty="0"/>
              <a:t>Heavy reliance on MNA outcome</a:t>
            </a:r>
          </a:p>
        </p:txBody>
      </p:sp>
      <p:cxnSp>
        <p:nvCxnSpPr>
          <p:cNvPr id="65" name="Straight Connector 64">
            <a:extLst>
              <a:ext uri="{FF2B5EF4-FFF2-40B4-BE49-F238E27FC236}">
                <a16:creationId xmlns:a16="http://schemas.microsoft.com/office/drawing/2014/main" id="{DA56E278-B231-55BB-8C1F-B258BF11ACEE}"/>
              </a:ext>
            </a:extLst>
          </p:cNvPr>
          <p:cNvCxnSpPr/>
          <p:nvPr/>
        </p:nvCxnSpPr>
        <p:spPr>
          <a:xfrm>
            <a:off x="251652" y="1635006"/>
            <a:ext cx="771819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E7AB3F3-72A4-C41D-5648-0FBC3AA810D7}"/>
              </a:ext>
            </a:extLst>
          </p:cNvPr>
          <p:cNvSpPr/>
          <p:nvPr/>
        </p:nvSpPr>
        <p:spPr>
          <a:xfrm>
            <a:off x="4203680" y="1791503"/>
            <a:ext cx="3766166" cy="534591"/>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Valuation: C$</a:t>
            </a:r>
            <a:r>
              <a:rPr lang="en-CA" sz="1600" dirty="0">
                <a:solidFill>
                  <a:prstClr val="white"/>
                </a:solidFill>
                <a:latin typeface="Aptos" panose="02110004020202020204"/>
              </a:rPr>
              <a:t>1.72</a:t>
            </a: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a:t>
            </a:r>
          </a:p>
        </p:txBody>
      </p:sp>
      <p:sp>
        <p:nvSpPr>
          <p:cNvPr id="20" name="Rectangle 19">
            <a:extLst>
              <a:ext uri="{FF2B5EF4-FFF2-40B4-BE49-F238E27FC236}">
                <a16:creationId xmlns:a16="http://schemas.microsoft.com/office/drawing/2014/main" id="{EBAD7208-E6A8-7124-9145-54A5619EC3D2}"/>
              </a:ext>
            </a:extLst>
          </p:cNvPr>
          <p:cNvSpPr/>
          <p:nvPr/>
        </p:nvSpPr>
        <p:spPr>
          <a:xfrm>
            <a:off x="4203679" y="2449066"/>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Updated PEA</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A1C920FE-9133-615C-077D-1D709404150E}"/>
              </a:ext>
            </a:extLst>
          </p:cNvPr>
          <p:cNvSpPr/>
          <p:nvPr/>
        </p:nvSpPr>
        <p:spPr>
          <a:xfrm>
            <a:off x="6744902" y="2443352"/>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1.31</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E9008E1B-CFBF-CA76-83DA-370244F2E230}"/>
              </a:ext>
            </a:extLst>
          </p:cNvPr>
          <p:cNvSpPr/>
          <p:nvPr/>
        </p:nvSpPr>
        <p:spPr>
          <a:xfrm>
            <a:off x="5492763" y="2443352"/>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5%</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EB6A27AB-2C0A-3856-024E-020F047C608B}"/>
              </a:ext>
            </a:extLst>
          </p:cNvPr>
          <p:cNvSpPr/>
          <p:nvPr/>
        </p:nvSpPr>
        <p:spPr>
          <a:xfrm>
            <a:off x="4203679" y="2897117"/>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Base</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Ca</a:t>
            </a:r>
            <a:r>
              <a:rPr lang="en-US" sz="1200" dirty="0">
                <a:solidFill>
                  <a:prstClr val="white"/>
                </a:solidFill>
                <a:latin typeface="Aptos" panose="02110004020202020204"/>
              </a:rPr>
              <a:t>se – S2</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Rectangle 33">
            <a:extLst>
              <a:ext uri="{FF2B5EF4-FFF2-40B4-BE49-F238E27FC236}">
                <a16:creationId xmlns:a16="http://schemas.microsoft.com/office/drawing/2014/main" id="{91DA59D9-2E50-7715-1CD7-7A74699D6FE7}"/>
              </a:ext>
            </a:extLst>
          </p:cNvPr>
          <p:cNvSpPr/>
          <p:nvPr/>
        </p:nvSpPr>
        <p:spPr>
          <a:xfrm>
            <a:off x="6744902" y="2891403"/>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1.61</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Rectangle 35">
            <a:extLst>
              <a:ext uri="{FF2B5EF4-FFF2-40B4-BE49-F238E27FC236}">
                <a16:creationId xmlns:a16="http://schemas.microsoft.com/office/drawing/2014/main" id="{1217054E-1CE1-7AF7-5355-388D4624B63C}"/>
              </a:ext>
            </a:extLst>
          </p:cNvPr>
          <p:cNvSpPr/>
          <p:nvPr/>
        </p:nvSpPr>
        <p:spPr>
          <a:xfrm>
            <a:off x="5492763" y="2891403"/>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60</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37" name="Rectangle 36">
            <a:extLst>
              <a:ext uri="{FF2B5EF4-FFF2-40B4-BE49-F238E27FC236}">
                <a16:creationId xmlns:a16="http://schemas.microsoft.com/office/drawing/2014/main" id="{8C47C955-C43A-CE18-0A9B-16F2796D87B8}"/>
              </a:ext>
            </a:extLst>
          </p:cNvPr>
          <p:cNvSpPr/>
          <p:nvPr/>
        </p:nvSpPr>
        <p:spPr>
          <a:xfrm>
            <a:off x="4203679" y="3328165"/>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ptos" panose="02110004020202020204"/>
              </a:rPr>
              <a:t>Best Case –S3</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4" name="Rectangle 43">
            <a:extLst>
              <a:ext uri="{FF2B5EF4-FFF2-40B4-BE49-F238E27FC236}">
                <a16:creationId xmlns:a16="http://schemas.microsoft.com/office/drawing/2014/main" id="{1BCAB926-31A8-AE04-3240-4ADB1D9DFA1C}"/>
              </a:ext>
            </a:extLst>
          </p:cNvPr>
          <p:cNvSpPr/>
          <p:nvPr/>
        </p:nvSpPr>
        <p:spPr>
          <a:xfrm>
            <a:off x="6744902" y="3322451"/>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2.49</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B6BB85C0-F3CF-16EC-622D-AF0FB42C145F}"/>
              </a:ext>
            </a:extLst>
          </p:cNvPr>
          <p:cNvSpPr/>
          <p:nvPr/>
        </p:nvSpPr>
        <p:spPr>
          <a:xfrm>
            <a:off x="5492763" y="3322451"/>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20%</a:t>
            </a:r>
          </a:p>
        </p:txBody>
      </p:sp>
      <p:sp>
        <p:nvSpPr>
          <p:cNvPr id="46" name="Rectangle 45">
            <a:extLst>
              <a:ext uri="{FF2B5EF4-FFF2-40B4-BE49-F238E27FC236}">
                <a16:creationId xmlns:a16="http://schemas.microsoft.com/office/drawing/2014/main" id="{5E431168-6CCE-C453-93F5-52E33403C77D}"/>
              </a:ext>
            </a:extLst>
          </p:cNvPr>
          <p:cNvSpPr/>
          <p:nvPr/>
        </p:nvSpPr>
        <p:spPr>
          <a:xfrm>
            <a:off x="4203679" y="3763326"/>
            <a:ext cx="1224945"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Street</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4" name="Rectangle 63">
            <a:extLst>
              <a:ext uri="{FF2B5EF4-FFF2-40B4-BE49-F238E27FC236}">
                <a16:creationId xmlns:a16="http://schemas.microsoft.com/office/drawing/2014/main" id="{8F72559E-0D1D-1D9C-70D6-72BD357F24DC}"/>
              </a:ext>
            </a:extLst>
          </p:cNvPr>
          <p:cNvSpPr/>
          <p:nvPr/>
        </p:nvSpPr>
        <p:spPr>
          <a:xfrm>
            <a:off x="6744902" y="3757612"/>
            <a:ext cx="1224944"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CA$</a:t>
            </a:r>
            <a:r>
              <a:rPr lang="en-CA" sz="1200" dirty="0">
                <a:solidFill>
                  <a:prstClr val="white"/>
                </a:solidFill>
                <a:latin typeface="Aptos" panose="02110004020202020204"/>
              </a:rPr>
              <a:t>1.30</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6" name="Rectangle 65">
            <a:extLst>
              <a:ext uri="{FF2B5EF4-FFF2-40B4-BE49-F238E27FC236}">
                <a16:creationId xmlns:a16="http://schemas.microsoft.com/office/drawing/2014/main" id="{0A0A3AC7-58D4-4D79-CB60-EEEAA16329FD}"/>
              </a:ext>
            </a:extLst>
          </p:cNvPr>
          <p:cNvSpPr/>
          <p:nvPr/>
        </p:nvSpPr>
        <p:spPr>
          <a:xfrm>
            <a:off x="5492763" y="3757612"/>
            <a:ext cx="1188000" cy="352788"/>
          </a:xfrm>
          <a:prstGeom prst="rect">
            <a:avLst/>
          </a:prstGeom>
          <a:solidFill>
            <a:schemeClr val="bg2">
              <a:lumMod val="50000"/>
            </a:schemeClr>
          </a:solidFill>
          <a:ln>
            <a:solidFill>
              <a:schemeClr val="bg1"/>
            </a:solidFill>
          </a:ln>
        </p:spPr>
        <p:style>
          <a:lnRef idx="2">
            <a:schemeClr val="accent1">
              <a:shade val="15000"/>
            </a:schemeClr>
          </a:lnRef>
          <a:fillRef idx="1002">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solidFill>
                  <a:prstClr val="white"/>
                </a:solidFill>
                <a:latin typeface="Aptos" panose="02110004020202020204"/>
              </a:rPr>
              <a:t>15</a:t>
            </a: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67" name="Rectangle 66">
            <a:extLst>
              <a:ext uri="{FF2B5EF4-FFF2-40B4-BE49-F238E27FC236}">
                <a16:creationId xmlns:a16="http://schemas.microsoft.com/office/drawing/2014/main" id="{66384402-C20E-1919-7952-75405A649F26}"/>
              </a:ext>
            </a:extLst>
          </p:cNvPr>
          <p:cNvSpPr/>
          <p:nvPr/>
        </p:nvSpPr>
        <p:spPr>
          <a:xfrm>
            <a:off x="4203679" y="4229524"/>
            <a:ext cx="3766166" cy="534591"/>
          </a:xfrm>
          <a:prstGeom prst="rect">
            <a:avLst/>
          </a:prstGeom>
          <a:solidFill>
            <a:schemeClr val="tx1">
              <a:lumMod val="75000"/>
              <a:lumOff val="25000"/>
            </a:schemeClr>
          </a:solidFill>
          <a:ln w="25400">
            <a:solidFill>
              <a:schemeClr val="bg1"/>
            </a:solidFill>
            <a:prstDash val="solid"/>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Aptos" panose="02110004020202020204"/>
                <a:ea typeface="+mn-ea"/>
                <a:cs typeface="+mn-cs"/>
              </a:rPr>
              <a:t>Profit: 3.01x</a:t>
            </a:r>
          </a:p>
        </p:txBody>
      </p:sp>
    </p:spTree>
    <p:extLst>
      <p:ext uri="{BB962C8B-B14F-4D97-AF65-F5344CB8AC3E}">
        <p14:creationId xmlns:p14="http://schemas.microsoft.com/office/powerpoint/2010/main" val="88866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5090B99-A521-2BE4-C470-F64300A8C18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FC66A8-5F9E-28B9-2CDF-4A32652218F0}"/>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165F1DCC-FE0E-CCA1-D3E6-2346CE0779F6}"/>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33492B05-3B65-6294-DEFC-A9B5D637738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BEDE7F77-53F8-68CA-8B1A-8256645F797D}"/>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618F162E-A007-DDE0-9468-768D5278BDBD}"/>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25C87441-0E94-DDDE-EFC0-6405DF53BD6A}"/>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G Mining Ventures (TSX:GMIN)</a:t>
            </a:r>
          </a:p>
        </p:txBody>
      </p:sp>
      <p:cxnSp>
        <p:nvCxnSpPr>
          <p:cNvPr id="19" name="Straight Connector 18">
            <a:extLst>
              <a:ext uri="{FF2B5EF4-FFF2-40B4-BE49-F238E27FC236}">
                <a16:creationId xmlns:a16="http://schemas.microsoft.com/office/drawing/2014/main" id="{843A37D4-5E88-8FE2-6ACB-B2E06DAB094A}"/>
              </a:ext>
            </a:extLst>
          </p:cNvPr>
          <p:cNvCxnSpPr>
            <a:cxnSpLocks/>
          </p:cNvCxnSpPr>
          <p:nvPr/>
        </p:nvCxnSpPr>
        <p:spPr>
          <a:xfrm>
            <a:off x="1441158" y="1988021"/>
            <a:ext cx="1349176"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0" name="Flowchart: Connector 19">
            <a:extLst>
              <a:ext uri="{FF2B5EF4-FFF2-40B4-BE49-F238E27FC236}">
                <a16:creationId xmlns:a16="http://schemas.microsoft.com/office/drawing/2014/main" id="{2A6AC0E9-F119-194E-21EF-CF38CB3BA0FB}"/>
              </a:ext>
            </a:extLst>
          </p:cNvPr>
          <p:cNvSpPr/>
          <p:nvPr/>
        </p:nvSpPr>
        <p:spPr>
          <a:xfrm>
            <a:off x="-2264742" y="1377816"/>
            <a:ext cx="4529484" cy="4102367"/>
          </a:xfrm>
          <a:prstGeom prst="flowChartConnector">
            <a:avLst/>
          </a:prstGeom>
          <a:blipFill>
            <a:blip r:embed="rId3" cstate="email">
              <a:extLst>
                <a:ext uri="{28A0092B-C50C-407E-A947-70E740481C1C}">
                  <a14:useLocalDpi xmlns:a14="http://schemas.microsoft.com/office/drawing/2010/main"/>
                </a:ext>
              </a:extLst>
            </a:blip>
            <a:stretch>
              <a:fillRect/>
            </a:stretch>
          </a:blipFill>
          <a:ln>
            <a:noFill/>
          </a:ln>
          <a:effectLst>
            <a:innerShdw blurRad="63500" dist="508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5" name="Straight Connector 24">
            <a:extLst>
              <a:ext uri="{FF2B5EF4-FFF2-40B4-BE49-F238E27FC236}">
                <a16:creationId xmlns:a16="http://schemas.microsoft.com/office/drawing/2014/main" id="{AC1C473C-D830-1EBF-1351-5A5C50F66A96}"/>
              </a:ext>
            </a:extLst>
          </p:cNvPr>
          <p:cNvCxnSpPr>
            <a:stCxn id="20" idx="6"/>
          </p:cNvCxnSpPr>
          <p:nvPr/>
        </p:nvCxnSpPr>
        <p:spPr>
          <a:xfrm flipV="1">
            <a:off x="2264742" y="3428999"/>
            <a:ext cx="525592" cy="1"/>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B6E6124-B3D7-EED5-5406-22693E5ECAC9}"/>
              </a:ext>
            </a:extLst>
          </p:cNvPr>
          <p:cNvCxnSpPr>
            <a:cxnSpLocks/>
            <a:stCxn id="20" idx="5"/>
          </p:cNvCxnSpPr>
          <p:nvPr/>
        </p:nvCxnSpPr>
        <p:spPr>
          <a:xfrm>
            <a:off x="1601414" y="4879405"/>
            <a:ext cx="1188920" cy="0"/>
          </a:xfrm>
          <a:prstGeom prst="line">
            <a:avLst/>
          </a:prstGeom>
          <a:ln w="9525">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79E7B8F3-2D53-0983-22DC-A7E61FB1DEFB}"/>
              </a:ext>
            </a:extLst>
          </p:cNvPr>
          <p:cNvSpPr/>
          <p:nvPr/>
        </p:nvSpPr>
        <p:spPr>
          <a:xfrm>
            <a:off x="2865748" y="1822162"/>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Tocantinzinho</a:t>
            </a:r>
          </a:p>
        </p:txBody>
      </p:sp>
      <p:sp>
        <p:nvSpPr>
          <p:cNvPr id="34" name="Rectangle 33">
            <a:extLst>
              <a:ext uri="{FF2B5EF4-FFF2-40B4-BE49-F238E27FC236}">
                <a16:creationId xmlns:a16="http://schemas.microsoft.com/office/drawing/2014/main" id="{183E125A-74CC-99FB-0C14-3E91D2093F0C}"/>
              </a:ext>
            </a:extLst>
          </p:cNvPr>
          <p:cNvSpPr/>
          <p:nvPr/>
        </p:nvSpPr>
        <p:spPr>
          <a:xfrm>
            <a:off x="2865747" y="3251210"/>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Oko West</a:t>
            </a:r>
          </a:p>
        </p:txBody>
      </p:sp>
      <p:sp>
        <p:nvSpPr>
          <p:cNvPr id="36" name="Rectangle 35">
            <a:extLst>
              <a:ext uri="{FF2B5EF4-FFF2-40B4-BE49-F238E27FC236}">
                <a16:creationId xmlns:a16="http://schemas.microsoft.com/office/drawing/2014/main" id="{5292F9B4-5628-E2D0-CD77-6A4E3CDCB197}"/>
              </a:ext>
            </a:extLst>
          </p:cNvPr>
          <p:cNvSpPr/>
          <p:nvPr/>
        </p:nvSpPr>
        <p:spPr>
          <a:xfrm>
            <a:off x="2865746" y="4705011"/>
            <a:ext cx="1461155" cy="348788"/>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CentroGold</a:t>
            </a:r>
          </a:p>
        </p:txBody>
      </p:sp>
      <p:cxnSp>
        <p:nvCxnSpPr>
          <p:cNvPr id="37" name="Straight Connector 36">
            <a:extLst>
              <a:ext uri="{FF2B5EF4-FFF2-40B4-BE49-F238E27FC236}">
                <a16:creationId xmlns:a16="http://schemas.microsoft.com/office/drawing/2014/main" id="{8D4AEB45-C8C6-3581-AADE-9E8CF397E477}"/>
              </a:ext>
            </a:extLst>
          </p:cNvPr>
          <p:cNvCxnSpPr/>
          <p:nvPr/>
        </p:nvCxnSpPr>
        <p:spPr>
          <a:xfrm flipV="1">
            <a:off x="4487159" y="1611984"/>
            <a:ext cx="0" cy="2265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Right Triangle 43">
            <a:extLst>
              <a:ext uri="{FF2B5EF4-FFF2-40B4-BE49-F238E27FC236}">
                <a16:creationId xmlns:a16="http://schemas.microsoft.com/office/drawing/2014/main" id="{DB0FA8ED-C323-64EC-77B8-9469E4266FC0}"/>
              </a:ext>
            </a:extLst>
          </p:cNvPr>
          <p:cNvSpPr/>
          <p:nvPr/>
        </p:nvSpPr>
        <p:spPr>
          <a:xfrm flipH="1">
            <a:off x="4355185" y="1611984"/>
            <a:ext cx="131974" cy="96897"/>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44">
            <a:extLst>
              <a:ext uri="{FF2B5EF4-FFF2-40B4-BE49-F238E27FC236}">
                <a16:creationId xmlns:a16="http://schemas.microsoft.com/office/drawing/2014/main" id="{46E5E90C-362D-EAE4-B33F-F150BBBDAEE3}"/>
              </a:ext>
            </a:extLst>
          </p:cNvPr>
          <p:cNvSpPr/>
          <p:nvPr/>
        </p:nvSpPr>
        <p:spPr>
          <a:xfrm>
            <a:off x="2865744" y="2240280"/>
            <a:ext cx="1489441" cy="802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CA" sz="1000" dirty="0"/>
              <a:t>NPV = 1.15 billion</a:t>
            </a:r>
          </a:p>
          <a:p>
            <a:pPr marL="171450" indent="-171450">
              <a:buFont typeface="Wingdings" panose="05000000000000000000" pitchFamily="2" charset="2"/>
              <a:buChar char="Ø"/>
            </a:pPr>
            <a:r>
              <a:rPr lang="en-CA" sz="1000" dirty="0"/>
              <a:t>IRR = 58.57%</a:t>
            </a:r>
          </a:p>
          <a:p>
            <a:pPr marL="171450" indent="-171450">
              <a:buFont typeface="Wingdings" panose="05000000000000000000" pitchFamily="2" charset="2"/>
              <a:buChar char="Ø"/>
            </a:pPr>
            <a:r>
              <a:rPr lang="en-CA" sz="1000" dirty="0"/>
              <a:t>Payback = 2.80 yrs</a:t>
            </a:r>
          </a:p>
          <a:p>
            <a:pPr marL="171450" indent="-171450">
              <a:buFont typeface="Wingdings" panose="05000000000000000000" pitchFamily="2" charset="2"/>
              <a:buChar char="Ø"/>
            </a:pPr>
            <a:r>
              <a:rPr lang="en-CA" sz="1000" dirty="0"/>
              <a:t>Mine life = 10.5yrs</a:t>
            </a:r>
          </a:p>
          <a:p>
            <a:pPr marL="171450" indent="-171450">
              <a:buFont typeface="Wingdings" panose="05000000000000000000" pitchFamily="2" charset="2"/>
              <a:buChar char="Ø"/>
            </a:pPr>
            <a:endParaRPr lang="en-CA" sz="1000" dirty="0"/>
          </a:p>
        </p:txBody>
      </p:sp>
      <p:sp>
        <p:nvSpPr>
          <p:cNvPr id="46" name="Rectangle 45">
            <a:extLst>
              <a:ext uri="{FF2B5EF4-FFF2-40B4-BE49-F238E27FC236}">
                <a16:creationId xmlns:a16="http://schemas.microsoft.com/office/drawing/2014/main" id="{C9DD5267-8B57-0459-5E61-548A36F7DCE5}"/>
              </a:ext>
            </a:extLst>
          </p:cNvPr>
          <p:cNvSpPr/>
          <p:nvPr/>
        </p:nvSpPr>
        <p:spPr>
          <a:xfrm>
            <a:off x="2851602" y="3647187"/>
            <a:ext cx="1489441" cy="680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Wingdings" panose="05000000000000000000" pitchFamily="2" charset="2"/>
              <a:buChar char="Ø"/>
            </a:pPr>
            <a:r>
              <a:rPr lang="en-CA" sz="1000" dirty="0"/>
              <a:t>NPV = 1.367 billion</a:t>
            </a:r>
          </a:p>
          <a:p>
            <a:pPr marL="171450" indent="-171450">
              <a:buFont typeface="Wingdings" panose="05000000000000000000" pitchFamily="2" charset="2"/>
              <a:buChar char="Ø"/>
            </a:pPr>
            <a:r>
              <a:rPr lang="en-CA" sz="1000" dirty="0"/>
              <a:t>IRR = 20.8%</a:t>
            </a:r>
          </a:p>
          <a:p>
            <a:pPr marL="171450" indent="-171450">
              <a:buFont typeface="Wingdings" panose="05000000000000000000" pitchFamily="2" charset="2"/>
              <a:buChar char="Ø"/>
            </a:pPr>
            <a:r>
              <a:rPr lang="en-CA" sz="1000" dirty="0"/>
              <a:t>Payback = 3.8 yrs</a:t>
            </a:r>
          </a:p>
          <a:p>
            <a:pPr marL="171450" indent="-171450">
              <a:buFont typeface="Wingdings" panose="05000000000000000000" pitchFamily="2" charset="2"/>
              <a:buChar char="Ø"/>
            </a:pPr>
            <a:r>
              <a:rPr lang="en-CA" sz="1000" dirty="0"/>
              <a:t>Mine life = 12.7 yrs</a:t>
            </a:r>
          </a:p>
        </p:txBody>
      </p:sp>
      <p:sp>
        <p:nvSpPr>
          <p:cNvPr id="64" name="Rectangle 63">
            <a:extLst>
              <a:ext uri="{FF2B5EF4-FFF2-40B4-BE49-F238E27FC236}">
                <a16:creationId xmlns:a16="http://schemas.microsoft.com/office/drawing/2014/main" id="{E8CC4FC5-78BB-41F6-626C-8DE49469A899}"/>
              </a:ext>
            </a:extLst>
          </p:cNvPr>
          <p:cNvSpPr/>
          <p:nvPr/>
        </p:nvSpPr>
        <p:spPr>
          <a:xfrm>
            <a:off x="2790333" y="5136593"/>
            <a:ext cx="2732639"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sz="1000" dirty="0"/>
              <a:t>NPV = 842 million</a:t>
            </a:r>
          </a:p>
          <a:p>
            <a:pPr marL="171450" indent="-171450">
              <a:buFont typeface="Wingdings" panose="05000000000000000000" pitchFamily="2" charset="2"/>
              <a:buChar char="Ø"/>
            </a:pPr>
            <a:r>
              <a:rPr lang="en-US" sz="1000" dirty="0"/>
              <a:t>IRR = 130%</a:t>
            </a:r>
          </a:p>
          <a:p>
            <a:pPr marL="171450" indent="-171450">
              <a:buFont typeface="Wingdings" panose="05000000000000000000" pitchFamily="2" charset="2"/>
              <a:buChar char="Ø"/>
            </a:pPr>
            <a:r>
              <a:rPr lang="en-US" sz="1000" dirty="0"/>
              <a:t>Payback = 0.70yrs</a:t>
            </a:r>
          </a:p>
          <a:p>
            <a:pPr marL="171450" indent="-171450">
              <a:buFont typeface="Wingdings" panose="05000000000000000000" pitchFamily="2" charset="2"/>
              <a:buChar char="Ø"/>
            </a:pPr>
            <a:r>
              <a:rPr lang="en-US" sz="1000" dirty="0"/>
              <a:t>Mine life = 10 yrs</a:t>
            </a:r>
          </a:p>
        </p:txBody>
      </p:sp>
      <p:sp>
        <p:nvSpPr>
          <p:cNvPr id="66" name="Rectangle 65">
            <a:extLst>
              <a:ext uri="{FF2B5EF4-FFF2-40B4-BE49-F238E27FC236}">
                <a16:creationId xmlns:a16="http://schemas.microsoft.com/office/drawing/2014/main" id="{5C361947-07EE-F7EF-BDAC-1E3409CC1A0E}"/>
              </a:ext>
            </a:extLst>
          </p:cNvPr>
          <p:cNvSpPr/>
          <p:nvPr/>
        </p:nvSpPr>
        <p:spPr>
          <a:xfrm>
            <a:off x="2865744" y="914399"/>
            <a:ext cx="1489441" cy="385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dirty="0"/>
              <a:t>$2,000 USD per ounce</a:t>
            </a:r>
          </a:p>
        </p:txBody>
      </p:sp>
      <p:cxnSp>
        <p:nvCxnSpPr>
          <p:cNvPr id="67" name="Straight Connector 66">
            <a:extLst>
              <a:ext uri="{FF2B5EF4-FFF2-40B4-BE49-F238E27FC236}">
                <a16:creationId xmlns:a16="http://schemas.microsoft.com/office/drawing/2014/main" id="{8F150A77-9528-A668-47B2-3800EA318908}"/>
              </a:ext>
            </a:extLst>
          </p:cNvPr>
          <p:cNvCxnSpPr/>
          <p:nvPr/>
        </p:nvCxnSpPr>
        <p:spPr>
          <a:xfrm>
            <a:off x="2894030" y="1236074"/>
            <a:ext cx="146115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88175EC-0C3E-35A7-FECF-852075832169}"/>
              </a:ext>
            </a:extLst>
          </p:cNvPr>
          <p:cNvCxnSpPr/>
          <p:nvPr/>
        </p:nvCxnSpPr>
        <p:spPr>
          <a:xfrm>
            <a:off x="2894030" y="1289524"/>
            <a:ext cx="146115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72" name="Picture 71">
            <a:extLst>
              <a:ext uri="{FF2B5EF4-FFF2-40B4-BE49-F238E27FC236}">
                <a16:creationId xmlns:a16="http://schemas.microsoft.com/office/drawing/2014/main" id="{676D1B20-7AAB-FCA3-288E-98FEA0968399}"/>
              </a:ext>
            </a:extLst>
          </p:cNvPr>
          <p:cNvPicPr>
            <a:picLocks noChangeAspect="1"/>
          </p:cNvPicPr>
          <p:nvPr/>
        </p:nvPicPr>
        <p:blipFill>
          <a:blip r:embed="rId4"/>
          <a:stretch>
            <a:fillRect/>
          </a:stretch>
        </p:blipFill>
        <p:spPr>
          <a:xfrm>
            <a:off x="6048563" y="2968259"/>
            <a:ext cx="5643242" cy="2837807"/>
          </a:xfrm>
          <a:prstGeom prst="rect">
            <a:avLst/>
          </a:prstGeom>
        </p:spPr>
      </p:pic>
      <p:sp>
        <p:nvSpPr>
          <p:cNvPr id="73" name="Flowchart: Connector 72">
            <a:extLst>
              <a:ext uri="{FF2B5EF4-FFF2-40B4-BE49-F238E27FC236}">
                <a16:creationId xmlns:a16="http://schemas.microsoft.com/office/drawing/2014/main" id="{BA8022CC-C05D-3871-A062-1730E84D43BA}"/>
              </a:ext>
            </a:extLst>
          </p:cNvPr>
          <p:cNvSpPr/>
          <p:nvPr/>
        </p:nvSpPr>
        <p:spPr>
          <a:xfrm>
            <a:off x="9663982" y="4001521"/>
            <a:ext cx="265176" cy="237742"/>
          </a:xfrm>
          <a:prstGeom prst="flowChartConnector">
            <a:avLst/>
          </a:prstGeom>
          <a:blipFill>
            <a:blip r:embed="rId5"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Flowchart: Connector 73">
            <a:extLst>
              <a:ext uri="{FF2B5EF4-FFF2-40B4-BE49-F238E27FC236}">
                <a16:creationId xmlns:a16="http://schemas.microsoft.com/office/drawing/2014/main" id="{894EB267-64FE-3AC0-3358-1007BCA4677A}"/>
              </a:ext>
            </a:extLst>
          </p:cNvPr>
          <p:cNvSpPr/>
          <p:nvPr/>
        </p:nvSpPr>
        <p:spPr>
          <a:xfrm>
            <a:off x="8308924" y="4089645"/>
            <a:ext cx="265176" cy="237742"/>
          </a:xfrm>
          <a:prstGeom prst="flowChartConnector">
            <a:avLst/>
          </a:prstGeom>
          <a:blipFill>
            <a:blip r:embed="rId6"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Flowchart: Connector 74">
            <a:extLst>
              <a:ext uri="{FF2B5EF4-FFF2-40B4-BE49-F238E27FC236}">
                <a16:creationId xmlns:a16="http://schemas.microsoft.com/office/drawing/2014/main" id="{4A8B745B-CD19-C983-7A86-0893F7246D1F}"/>
              </a:ext>
            </a:extLst>
          </p:cNvPr>
          <p:cNvSpPr/>
          <p:nvPr/>
        </p:nvSpPr>
        <p:spPr>
          <a:xfrm>
            <a:off x="7134088" y="4760534"/>
            <a:ext cx="265176" cy="237742"/>
          </a:xfrm>
          <a:prstGeom prst="flowChartConnector">
            <a:avLst/>
          </a:prstGeom>
          <a:blipFill>
            <a:blip r:embed="rId7" cstate="email">
              <a:extLst>
                <a:ext uri="{28A0092B-C50C-407E-A947-70E740481C1C}">
                  <a14:useLocalDpi xmlns:a14="http://schemas.microsoft.com/office/drawing/2010/main"/>
                </a:ext>
              </a:extLst>
            </a:blip>
            <a:stretch>
              <a:fillRect/>
            </a:stretch>
          </a:blipFill>
          <a:ln>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Rectangle 75">
            <a:extLst>
              <a:ext uri="{FF2B5EF4-FFF2-40B4-BE49-F238E27FC236}">
                <a16:creationId xmlns:a16="http://schemas.microsoft.com/office/drawing/2014/main" id="{1F69E47B-B2DD-8204-66E6-218A9BF32197}"/>
              </a:ext>
            </a:extLst>
          </p:cNvPr>
          <p:cNvSpPr/>
          <p:nvPr/>
        </p:nvSpPr>
        <p:spPr>
          <a:xfrm>
            <a:off x="11192082" y="224081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77" name="Rectangle 76">
            <a:extLst>
              <a:ext uri="{FF2B5EF4-FFF2-40B4-BE49-F238E27FC236}">
                <a16:creationId xmlns:a16="http://schemas.microsoft.com/office/drawing/2014/main" id="{F9F7601F-5605-8701-77A5-243FB7CF0B54}"/>
              </a:ext>
            </a:extLst>
          </p:cNvPr>
          <p:cNvSpPr/>
          <p:nvPr/>
        </p:nvSpPr>
        <p:spPr>
          <a:xfrm>
            <a:off x="11192185" y="1579834"/>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78" name="Rectangle 77">
            <a:extLst>
              <a:ext uri="{FF2B5EF4-FFF2-40B4-BE49-F238E27FC236}">
                <a16:creationId xmlns:a16="http://schemas.microsoft.com/office/drawing/2014/main" id="{9703850F-CDF7-4D17-CFA5-AEAC98E7DA1D}"/>
              </a:ext>
            </a:extLst>
          </p:cNvPr>
          <p:cNvSpPr/>
          <p:nvPr/>
        </p:nvSpPr>
        <p:spPr>
          <a:xfrm>
            <a:off x="11192082" y="923093"/>
            <a:ext cx="499620" cy="573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1</a:t>
            </a:r>
          </a:p>
        </p:txBody>
      </p:sp>
      <p:cxnSp>
        <p:nvCxnSpPr>
          <p:cNvPr id="79" name="Straight Connector 78">
            <a:extLst>
              <a:ext uri="{FF2B5EF4-FFF2-40B4-BE49-F238E27FC236}">
                <a16:creationId xmlns:a16="http://schemas.microsoft.com/office/drawing/2014/main" id="{59D0BBFD-F0CA-23C3-D901-6ACB68F25A70}"/>
              </a:ext>
            </a:extLst>
          </p:cNvPr>
          <p:cNvCxnSpPr/>
          <p:nvPr/>
        </p:nvCxnSpPr>
        <p:spPr>
          <a:xfrm flipV="1">
            <a:off x="11192082" y="2240280"/>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21F31FE1-EBC0-53D3-3EBE-307B9307B231}"/>
              </a:ext>
            </a:extLst>
          </p:cNvPr>
          <p:cNvCxnSpPr>
            <a:cxnSpLocks/>
          </p:cNvCxnSpPr>
          <p:nvPr/>
        </p:nvCxnSpPr>
        <p:spPr>
          <a:xfrm flipV="1">
            <a:off x="11192082" y="1579834"/>
            <a:ext cx="0" cy="535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3655260-703C-4C19-BCF9-92E77BA6A92D}"/>
              </a:ext>
            </a:extLst>
          </p:cNvPr>
          <p:cNvCxnSpPr>
            <a:cxnSpLocks/>
          </p:cNvCxnSpPr>
          <p:nvPr/>
        </p:nvCxnSpPr>
        <p:spPr>
          <a:xfrm flipV="1">
            <a:off x="11192082" y="923093"/>
            <a:ext cx="0" cy="5736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4C295DB4-277E-12C0-E8CF-C38D0ADDACEF}"/>
              </a:ext>
            </a:extLst>
          </p:cNvPr>
          <p:cNvSpPr/>
          <p:nvPr/>
        </p:nvSpPr>
        <p:spPr>
          <a:xfrm>
            <a:off x="6165131" y="90767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000" b="1" dirty="0">
                <a:solidFill>
                  <a:schemeClr val="bg1"/>
                </a:solidFill>
              </a:rPr>
              <a:t>Value Captured in Economically Viable Gold:</a:t>
            </a:r>
          </a:p>
          <a:p>
            <a:r>
              <a:rPr lang="en-US" sz="1000" dirty="0">
                <a:solidFill>
                  <a:schemeClr val="bg2">
                    <a:lumMod val="75000"/>
                  </a:schemeClr>
                </a:solidFill>
              </a:rPr>
              <a:t>Since G Mining Ventures set very low gold price estimates in their technical reports they benefit from hidden value in the newly economically viable gold</a:t>
            </a:r>
            <a:endParaRPr lang="en-CA" sz="1000" dirty="0">
              <a:solidFill>
                <a:schemeClr val="bg2">
                  <a:lumMod val="75000"/>
                </a:schemeClr>
              </a:solidFill>
            </a:endParaRPr>
          </a:p>
        </p:txBody>
      </p:sp>
      <p:sp>
        <p:nvSpPr>
          <p:cNvPr id="84" name="Rectangle 83">
            <a:extLst>
              <a:ext uri="{FF2B5EF4-FFF2-40B4-BE49-F238E27FC236}">
                <a16:creationId xmlns:a16="http://schemas.microsoft.com/office/drawing/2014/main" id="{F3F052D0-51A3-BCB5-5286-5313AD3B6448}"/>
              </a:ext>
            </a:extLst>
          </p:cNvPr>
          <p:cNvSpPr/>
          <p:nvPr/>
        </p:nvSpPr>
        <p:spPr>
          <a:xfrm>
            <a:off x="6165131" y="1577286"/>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000" b="1" dirty="0">
                <a:solidFill>
                  <a:schemeClr val="bg1"/>
                </a:solidFill>
              </a:rPr>
              <a:t>Cash Flow Generation:</a:t>
            </a:r>
          </a:p>
          <a:p>
            <a:r>
              <a:rPr lang="en-US" sz="1000" dirty="0">
                <a:solidFill>
                  <a:srgbClr val="A0A0A0"/>
                </a:solidFill>
              </a:rPr>
              <a:t>Since Tocantinzinho has entered the production phase, the company can generate cash flow, enabling more strategic allocation of its funds</a:t>
            </a:r>
            <a:endParaRPr lang="en-CA" sz="1000" dirty="0">
              <a:solidFill>
                <a:srgbClr val="A0A0A0"/>
              </a:solidFill>
            </a:endParaRPr>
          </a:p>
        </p:txBody>
      </p:sp>
      <p:sp>
        <p:nvSpPr>
          <p:cNvPr id="85" name="Rectangle 84">
            <a:extLst>
              <a:ext uri="{FF2B5EF4-FFF2-40B4-BE49-F238E27FC236}">
                <a16:creationId xmlns:a16="http://schemas.microsoft.com/office/drawing/2014/main" id="{CFCC6B08-CBD9-B0C5-FE3D-3590EB3D4B82}"/>
              </a:ext>
            </a:extLst>
          </p:cNvPr>
          <p:cNvSpPr/>
          <p:nvPr/>
        </p:nvSpPr>
        <p:spPr>
          <a:xfrm>
            <a:off x="6183173" y="2238664"/>
            <a:ext cx="5026951" cy="584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CA" sz="1000" b="1" dirty="0"/>
              <a:t>Mine Building Expertise:</a:t>
            </a:r>
            <a:br>
              <a:rPr lang="en-CA" sz="1000" dirty="0"/>
            </a:br>
            <a:r>
              <a:rPr lang="en-CA" sz="1000" dirty="0">
                <a:solidFill>
                  <a:schemeClr val="bg2">
                    <a:lumMod val="75000"/>
                  </a:schemeClr>
                </a:solidFill>
              </a:rPr>
              <a:t>GMIN has successfully built 5 mines in South America which is a testament to their expertise and moto of “Buy. Build. Operate”</a:t>
            </a:r>
          </a:p>
        </p:txBody>
      </p:sp>
      <p:sp>
        <p:nvSpPr>
          <p:cNvPr id="86" name="TextBox 85">
            <a:extLst>
              <a:ext uri="{FF2B5EF4-FFF2-40B4-BE49-F238E27FC236}">
                <a16:creationId xmlns:a16="http://schemas.microsoft.com/office/drawing/2014/main" id="{EA880FE5-64A8-2D95-6412-53AC7D9872FF}"/>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254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8594C81-7FB1-7390-9CBB-874EFB0E742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DF4C2DD-1234-0E84-6A45-1193FC0E4428}"/>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22B28F5-8F5A-FF3B-45FC-9E38B78F2F6E}"/>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0E67E5CB-91EB-0FBE-4E51-6D9B5BDE244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7FC7CDE1-5C4A-98FC-F687-1DD03D176DCD}"/>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D1229657-EF75-73DB-8A0F-6DA867752722}"/>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61AC10B-F79C-2401-5BE0-983C94E21A29}"/>
              </a:ext>
            </a:extLst>
          </p:cNvPr>
          <p:cNvSpPr txBox="1"/>
          <p:nvPr/>
        </p:nvSpPr>
        <p:spPr>
          <a:xfrm>
            <a:off x="113121" y="177445"/>
            <a:ext cx="120788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G Mining Venture (TSX:GMIN)</a:t>
            </a:r>
          </a:p>
        </p:txBody>
      </p:sp>
      <p:graphicFrame>
        <p:nvGraphicFramePr>
          <p:cNvPr id="5" name="Chart 4">
            <a:extLst>
              <a:ext uri="{FF2B5EF4-FFF2-40B4-BE49-F238E27FC236}">
                <a16:creationId xmlns:a16="http://schemas.microsoft.com/office/drawing/2014/main" id="{C9F526A3-51CA-04D7-973A-85F4290374B9}"/>
              </a:ext>
            </a:extLst>
          </p:cNvPr>
          <p:cNvGraphicFramePr>
            <a:graphicFrameLocks/>
          </p:cNvGraphicFramePr>
          <p:nvPr>
            <p:extLst>
              <p:ext uri="{D42A27DB-BD31-4B8C-83A1-F6EECF244321}">
                <p14:modId xmlns:p14="http://schemas.microsoft.com/office/powerpoint/2010/main" val="1845064614"/>
              </p:ext>
            </p:extLst>
          </p:nvPr>
        </p:nvGraphicFramePr>
        <p:xfrm>
          <a:off x="6519670" y="1251231"/>
          <a:ext cx="5420676" cy="208796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37FA405-EF47-F8D5-823C-B5DABABCE97F}"/>
              </a:ext>
            </a:extLst>
          </p:cNvPr>
          <p:cNvSpPr/>
          <p:nvPr/>
        </p:nvSpPr>
        <p:spPr>
          <a:xfrm>
            <a:off x="6519670" y="3423482"/>
            <a:ext cx="5420677"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Economically Viable Gold</a:t>
            </a:r>
          </a:p>
        </p:txBody>
      </p:sp>
      <p:graphicFrame>
        <p:nvGraphicFramePr>
          <p:cNvPr id="7" name="Chart 6">
            <a:extLst>
              <a:ext uri="{FF2B5EF4-FFF2-40B4-BE49-F238E27FC236}">
                <a16:creationId xmlns:a16="http://schemas.microsoft.com/office/drawing/2014/main" id="{4059F5FA-37A5-DC66-7407-DF3C3F9518F8}"/>
              </a:ext>
            </a:extLst>
          </p:cNvPr>
          <p:cNvGraphicFramePr>
            <a:graphicFrameLocks/>
          </p:cNvGraphicFramePr>
          <p:nvPr>
            <p:extLst>
              <p:ext uri="{D42A27DB-BD31-4B8C-83A1-F6EECF244321}">
                <p14:modId xmlns:p14="http://schemas.microsoft.com/office/powerpoint/2010/main" val="2617718520"/>
              </p:ext>
            </p:extLst>
          </p:nvPr>
        </p:nvGraphicFramePr>
        <p:xfrm>
          <a:off x="6519666" y="3837501"/>
          <a:ext cx="5420677" cy="1935228"/>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53A32535-3DBC-9DFC-2B6D-3A4DD48390B5}"/>
                  </a:ext>
                </a:extLst>
              </p:cNvPr>
              <p:cNvGraphicFramePr/>
              <p:nvPr>
                <p:extLst>
                  <p:ext uri="{D42A27DB-BD31-4B8C-83A1-F6EECF244321}">
                    <p14:modId xmlns:p14="http://schemas.microsoft.com/office/powerpoint/2010/main" val="2899269554"/>
                  </p:ext>
                </p:extLst>
              </p:nvPr>
            </p:nvGraphicFramePr>
            <p:xfrm>
              <a:off x="218126" y="1432270"/>
              <a:ext cx="6057707" cy="415822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Chart 8">
                <a:extLst>
                  <a:ext uri="{FF2B5EF4-FFF2-40B4-BE49-F238E27FC236}">
                    <a16:creationId xmlns:a16="http://schemas.microsoft.com/office/drawing/2014/main" id="{53A32535-3DBC-9DFC-2B6D-3A4DD48390B5}"/>
                  </a:ext>
                </a:extLst>
              </p:cNvPr>
              <p:cNvPicPr>
                <a:picLocks noGrp="1" noRot="1" noChangeAspect="1" noMove="1" noResize="1" noEditPoints="1" noAdjustHandles="1" noChangeArrowheads="1" noChangeShapeType="1"/>
              </p:cNvPicPr>
              <p:nvPr/>
            </p:nvPicPr>
            <p:blipFill>
              <a:blip r:embed="rId6"/>
              <a:stretch>
                <a:fillRect/>
              </a:stretch>
            </p:blipFill>
            <p:spPr>
              <a:xfrm>
                <a:off x="218126" y="1432270"/>
                <a:ext cx="6057707" cy="4158220"/>
              </a:xfrm>
              <a:prstGeom prst="rect">
                <a:avLst/>
              </a:prstGeom>
            </p:spPr>
          </p:pic>
        </mc:Fallback>
      </mc:AlternateContent>
      <p:sp>
        <p:nvSpPr>
          <p:cNvPr id="10" name="Rectangle 9">
            <a:extLst>
              <a:ext uri="{FF2B5EF4-FFF2-40B4-BE49-F238E27FC236}">
                <a16:creationId xmlns:a16="http://schemas.microsoft.com/office/drawing/2014/main" id="{1F459B10-1707-0A31-322E-C60416054A44}"/>
              </a:ext>
            </a:extLst>
          </p:cNvPr>
          <p:cNvSpPr/>
          <p:nvPr/>
        </p:nvSpPr>
        <p:spPr>
          <a:xfrm>
            <a:off x="6519672" y="927966"/>
            <a:ext cx="5420675"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Tocantinzinho + Oko West</a:t>
            </a:r>
          </a:p>
        </p:txBody>
      </p:sp>
      <p:sp>
        <p:nvSpPr>
          <p:cNvPr id="11" name="Rectangle 10">
            <a:extLst>
              <a:ext uri="{FF2B5EF4-FFF2-40B4-BE49-F238E27FC236}">
                <a16:creationId xmlns:a16="http://schemas.microsoft.com/office/drawing/2014/main" id="{16FAF1EA-A14A-999B-B1C6-DCFD3545D814}"/>
              </a:ext>
            </a:extLst>
          </p:cNvPr>
          <p:cNvSpPr/>
          <p:nvPr/>
        </p:nvSpPr>
        <p:spPr>
          <a:xfrm>
            <a:off x="714375" y="927965"/>
            <a:ext cx="5537574"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Project Value</a:t>
            </a:r>
            <a:endParaRPr lang="en-CA" sz="1200" dirty="0"/>
          </a:p>
        </p:txBody>
      </p:sp>
      <p:sp>
        <p:nvSpPr>
          <p:cNvPr id="14" name="TextBox 13">
            <a:extLst>
              <a:ext uri="{FF2B5EF4-FFF2-40B4-BE49-F238E27FC236}">
                <a16:creationId xmlns:a16="http://schemas.microsoft.com/office/drawing/2014/main" id="{38526601-A5A1-65C2-CB93-39B20751C952}"/>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939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A557E37A-3BB8-2426-19A7-627D290FAD5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333ED0E-EB05-A5E5-A54D-BC5D958DAF75}"/>
              </a:ext>
            </a:extLst>
          </p:cNvPr>
          <p:cNvCxnSpPr/>
          <p:nvPr/>
        </p:nvCxnSpPr>
        <p:spPr>
          <a:xfrm>
            <a:off x="0" y="6022109"/>
            <a:ext cx="1219200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173A53-BBC4-DE37-A1CB-529C3B913D78}"/>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1653" y="6106394"/>
            <a:ext cx="462721" cy="599207"/>
          </a:xfrm>
          <a:prstGeom prst="rect">
            <a:avLst/>
          </a:prstGeom>
        </p:spPr>
      </p:pic>
      <p:pic>
        <p:nvPicPr>
          <p:cNvPr id="13" name="Picture 12">
            <a:extLst>
              <a:ext uri="{FF2B5EF4-FFF2-40B4-BE49-F238E27FC236}">
                <a16:creationId xmlns:a16="http://schemas.microsoft.com/office/drawing/2014/main" id="{FBA096BD-4D49-0599-4B34-9546D600D4E4}"/>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77626" y="6106393"/>
            <a:ext cx="462721" cy="599207"/>
          </a:xfrm>
          <a:prstGeom prst="rect">
            <a:avLst/>
          </a:prstGeom>
        </p:spPr>
      </p:pic>
      <p:cxnSp>
        <p:nvCxnSpPr>
          <p:cNvPr id="2" name="Straight Connector 1">
            <a:extLst>
              <a:ext uri="{FF2B5EF4-FFF2-40B4-BE49-F238E27FC236}">
                <a16:creationId xmlns:a16="http://schemas.microsoft.com/office/drawing/2014/main" id="{0AE7455A-8EBD-6B35-7BD2-C8E26DF146ED}"/>
              </a:ext>
            </a:extLst>
          </p:cNvPr>
          <p:cNvCxnSpPr>
            <a:cxnSpLocks/>
          </p:cNvCxnSpPr>
          <p:nvPr/>
        </p:nvCxnSpPr>
        <p:spPr>
          <a:xfrm>
            <a:off x="0" y="66501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ight Triangle 2">
            <a:extLst>
              <a:ext uri="{FF2B5EF4-FFF2-40B4-BE49-F238E27FC236}">
                <a16:creationId xmlns:a16="http://schemas.microsoft.com/office/drawing/2014/main" id="{7F5C809B-E857-4E10-B494-470E7774BF82}"/>
              </a:ext>
            </a:extLst>
          </p:cNvPr>
          <p:cNvSpPr/>
          <p:nvPr/>
        </p:nvSpPr>
        <p:spPr>
          <a:xfrm rot="5400000">
            <a:off x="61752" y="603269"/>
            <a:ext cx="249378" cy="37288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1B517D2-B0F7-65C8-B43A-DD7F290B121F}"/>
              </a:ext>
            </a:extLst>
          </p:cNvPr>
          <p:cNvSpPr/>
          <p:nvPr/>
        </p:nvSpPr>
        <p:spPr>
          <a:xfrm>
            <a:off x="8023326" y="1045169"/>
            <a:ext cx="3507771"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Executive Team</a:t>
            </a:r>
          </a:p>
        </p:txBody>
      </p:sp>
      <p:pic>
        <p:nvPicPr>
          <p:cNvPr id="18" name="Picture 17">
            <a:extLst>
              <a:ext uri="{FF2B5EF4-FFF2-40B4-BE49-F238E27FC236}">
                <a16:creationId xmlns:a16="http://schemas.microsoft.com/office/drawing/2014/main" id="{60486489-CBEF-E118-69B7-E721F6C93A28}"/>
              </a:ext>
            </a:extLst>
          </p:cNvPr>
          <p:cNvPicPr>
            <a:picLocks noChangeAspect="1"/>
          </p:cNvPicPr>
          <p:nvPr/>
        </p:nvPicPr>
        <p:blipFill>
          <a:blip r:embed="rId3"/>
          <a:stretch>
            <a:fillRect/>
          </a:stretch>
        </p:blipFill>
        <p:spPr>
          <a:xfrm>
            <a:off x="10708785" y="1452717"/>
            <a:ext cx="819264" cy="857370"/>
          </a:xfrm>
          <a:prstGeom prst="rect">
            <a:avLst/>
          </a:prstGeom>
          <a:effectLst>
            <a:innerShdw blurRad="63500" dist="50800" dir="2700000">
              <a:prstClr val="black">
                <a:alpha val="50000"/>
              </a:prstClr>
            </a:innerShdw>
          </a:effectLst>
        </p:spPr>
      </p:pic>
      <p:pic>
        <p:nvPicPr>
          <p:cNvPr id="24" name="Picture 23">
            <a:extLst>
              <a:ext uri="{FF2B5EF4-FFF2-40B4-BE49-F238E27FC236}">
                <a16:creationId xmlns:a16="http://schemas.microsoft.com/office/drawing/2014/main" id="{734E0E4A-7FF3-A143-8130-955E6267CE92}"/>
              </a:ext>
            </a:extLst>
          </p:cNvPr>
          <p:cNvPicPr>
            <a:picLocks noChangeAspect="1"/>
          </p:cNvPicPr>
          <p:nvPr/>
        </p:nvPicPr>
        <p:blipFill>
          <a:blip r:embed="rId4"/>
          <a:stretch>
            <a:fillRect/>
          </a:stretch>
        </p:blipFill>
        <p:spPr>
          <a:xfrm>
            <a:off x="9816591" y="1452717"/>
            <a:ext cx="819264" cy="857370"/>
          </a:xfrm>
          <a:prstGeom prst="rect">
            <a:avLst/>
          </a:prstGeom>
        </p:spPr>
      </p:pic>
      <p:pic>
        <p:nvPicPr>
          <p:cNvPr id="26" name="Picture 25">
            <a:extLst>
              <a:ext uri="{FF2B5EF4-FFF2-40B4-BE49-F238E27FC236}">
                <a16:creationId xmlns:a16="http://schemas.microsoft.com/office/drawing/2014/main" id="{CF254024-6431-32DE-5A13-0884A68F28FA}"/>
              </a:ext>
            </a:extLst>
          </p:cNvPr>
          <p:cNvPicPr>
            <a:picLocks noChangeAspect="1"/>
          </p:cNvPicPr>
          <p:nvPr/>
        </p:nvPicPr>
        <p:blipFill>
          <a:blip r:embed="rId5"/>
          <a:stretch>
            <a:fillRect/>
          </a:stretch>
        </p:blipFill>
        <p:spPr>
          <a:xfrm>
            <a:off x="8924397" y="1452717"/>
            <a:ext cx="819264" cy="857370"/>
          </a:xfrm>
          <a:prstGeom prst="rect">
            <a:avLst/>
          </a:prstGeom>
        </p:spPr>
      </p:pic>
      <p:pic>
        <p:nvPicPr>
          <p:cNvPr id="28" name="Picture 27">
            <a:extLst>
              <a:ext uri="{FF2B5EF4-FFF2-40B4-BE49-F238E27FC236}">
                <a16:creationId xmlns:a16="http://schemas.microsoft.com/office/drawing/2014/main" id="{E92AADF6-CBE7-D5CE-E19F-B7FF6F67C870}"/>
              </a:ext>
            </a:extLst>
          </p:cNvPr>
          <p:cNvPicPr>
            <a:picLocks noChangeAspect="1"/>
          </p:cNvPicPr>
          <p:nvPr/>
        </p:nvPicPr>
        <p:blipFill>
          <a:blip r:embed="rId6"/>
          <a:stretch>
            <a:fillRect/>
          </a:stretch>
        </p:blipFill>
        <p:spPr>
          <a:xfrm>
            <a:off x="8023326" y="1452717"/>
            <a:ext cx="819264" cy="866896"/>
          </a:xfrm>
          <a:prstGeom prst="rect">
            <a:avLst/>
          </a:prstGeom>
        </p:spPr>
      </p:pic>
      <p:pic>
        <p:nvPicPr>
          <p:cNvPr id="31" name="Picture 30">
            <a:extLst>
              <a:ext uri="{FF2B5EF4-FFF2-40B4-BE49-F238E27FC236}">
                <a16:creationId xmlns:a16="http://schemas.microsoft.com/office/drawing/2014/main" id="{A42BFCB0-5974-B22B-A262-069E4FCF0E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99153" y="2403896"/>
            <a:ext cx="819264" cy="866896"/>
          </a:xfrm>
          <a:prstGeom prst="rect">
            <a:avLst/>
          </a:prstGeom>
        </p:spPr>
      </p:pic>
      <p:pic>
        <p:nvPicPr>
          <p:cNvPr id="33" name="Picture 32">
            <a:extLst>
              <a:ext uri="{FF2B5EF4-FFF2-40B4-BE49-F238E27FC236}">
                <a16:creationId xmlns:a16="http://schemas.microsoft.com/office/drawing/2014/main" id="{3A17F93A-8A3C-EF7B-F8B0-429631A1CB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98082" y="2403896"/>
            <a:ext cx="819264" cy="866896"/>
          </a:xfrm>
          <a:prstGeom prst="rect">
            <a:avLst/>
          </a:prstGeom>
        </p:spPr>
      </p:pic>
      <p:pic>
        <p:nvPicPr>
          <p:cNvPr id="35" name="Picture 34">
            <a:extLst>
              <a:ext uri="{FF2B5EF4-FFF2-40B4-BE49-F238E27FC236}">
                <a16:creationId xmlns:a16="http://schemas.microsoft.com/office/drawing/2014/main" id="{BB561F9F-9C81-D3BF-A2CA-8F73EDBF8B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5888" y="2403896"/>
            <a:ext cx="819264" cy="871659"/>
          </a:xfrm>
          <a:prstGeom prst="rect">
            <a:avLst/>
          </a:prstGeom>
        </p:spPr>
      </p:pic>
      <p:sp>
        <p:nvSpPr>
          <p:cNvPr id="36" name="Rectangle 35">
            <a:extLst>
              <a:ext uri="{FF2B5EF4-FFF2-40B4-BE49-F238E27FC236}">
                <a16:creationId xmlns:a16="http://schemas.microsoft.com/office/drawing/2014/main" id="{72F35804-34CD-652F-F939-802115ED4AAA}"/>
              </a:ext>
            </a:extLst>
          </p:cNvPr>
          <p:cNvSpPr/>
          <p:nvPr/>
        </p:nvSpPr>
        <p:spPr>
          <a:xfrm>
            <a:off x="8086350" y="3391903"/>
            <a:ext cx="3507771" cy="3232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Board of Directors</a:t>
            </a:r>
          </a:p>
        </p:txBody>
      </p:sp>
      <p:pic>
        <p:nvPicPr>
          <p:cNvPr id="38" name="Picture 37">
            <a:extLst>
              <a:ext uri="{FF2B5EF4-FFF2-40B4-BE49-F238E27FC236}">
                <a16:creationId xmlns:a16="http://schemas.microsoft.com/office/drawing/2014/main" id="{FBBA1B53-A15A-C133-F159-4B34A9F85EAB}"/>
              </a:ext>
            </a:extLst>
          </p:cNvPr>
          <p:cNvPicPr>
            <a:picLocks noChangeAspect="1"/>
          </p:cNvPicPr>
          <p:nvPr/>
        </p:nvPicPr>
        <p:blipFill>
          <a:blip r:embed="rId10"/>
          <a:stretch>
            <a:fillRect/>
          </a:stretch>
        </p:blipFill>
        <p:spPr>
          <a:xfrm>
            <a:off x="11203082" y="3807970"/>
            <a:ext cx="819264" cy="866896"/>
          </a:xfrm>
          <a:prstGeom prst="rect">
            <a:avLst/>
          </a:prstGeom>
        </p:spPr>
      </p:pic>
      <p:pic>
        <p:nvPicPr>
          <p:cNvPr id="40" name="Picture 39">
            <a:extLst>
              <a:ext uri="{FF2B5EF4-FFF2-40B4-BE49-F238E27FC236}">
                <a16:creationId xmlns:a16="http://schemas.microsoft.com/office/drawing/2014/main" id="{14C444F5-EC6C-B68B-1E59-E0E55C3F26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01592" y="3807970"/>
            <a:ext cx="819683" cy="866896"/>
          </a:xfrm>
          <a:prstGeom prst="rect">
            <a:avLst/>
          </a:prstGeom>
        </p:spPr>
      </p:pic>
      <p:pic>
        <p:nvPicPr>
          <p:cNvPr id="42" name="Picture 41">
            <a:extLst>
              <a:ext uri="{FF2B5EF4-FFF2-40B4-BE49-F238E27FC236}">
                <a16:creationId xmlns:a16="http://schemas.microsoft.com/office/drawing/2014/main" id="{EC1C6E6D-8B68-8094-73CE-CEC4304FCFA9}"/>
              </a:ext>
            </a:extLst>
          </p:cNvPr>
          <p:cNvPicPr>
            <a:picLocks noChangeAspect="1"/>
          </p:cNvPicPr>
          <p:nvPr/>
        </p:nvPicPr>
        <p:blipFill>
          <a:blip r:embed="rId12"/>
          <a:stretch>
            <a:fillRect/>
          </a:stretch>
        </p:blipFill>
        <p:spPr>
          <a:xfrm>
            <a:off x="9400102" y="3807970"/>
            <a:ext cx="819683" cy="876422"/>
          </a:xfrm>
          <a:prstGeom prst="rect">
            <a:avLst/>
          </a:prstGeom>
        </p:spPr>
      </p:pic>
      <p:pic>
        <p:nvPicPr>
          <p:cNvPr id="44" name="Picture 43">
            <a:extLst>
              <a:ext uri="{FF2B5EF4-FFF2-40B4-BE49-F238E27FC236}">
                <a16:creationId xmlns:a16="http://schemas.microsoft.com/office/drawing/2014/main" id="{D7F3BDE7-25D6-5744-48E5-F2E3B0D3D466}"/>
              </a:ext>
            </a:extLst>
          </p:cNvPr>
          <p:cNvPicPr>
            <a:picLocks noChangeAspect="1"/>
          </p:cNvPicPr>
          <p:nvPr/>
        </p:nvPicPr>
        <p:blipFill>
          <a:blip r:embed="rId13" cstate="email">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a:ext>
            </a:extLst>
          </a:blip>
          <a:stretch>
            <a:fillRect/>
          </a:stretch>
        </p:blipFill>
        <p:spPr>
          <a:xfrm>
            <a:off x="10745184" y="4775063"/>
            <a:ext cx="819683" cy="866896"/>
          </a:xfrm>
          <a:prstGeom prst="rect">
            <a:avLst/>
          </a:prstGeom>
        </p:spPr>
      </p:pic>
      <p:pic>
        <p:nvPicPr>
          <p:cNvPr id="46" name="Picture 45">
            <a:extLst>
              <a:ext uri="{FF2B5EF4-FFF2-40B4-BE49-F238E27FC236}">
                <a16:creationId xmlns:a16="http://schemas.microsoft.com/office/drawing/2014/main" id="{71226BBC-D50C-B38E-D123-54FDAB247FC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840236" y="4775063"/>
            <a:ext cx="820093" cy="857370"/>
          </a:xfrm>
          <a:prstGeom prst="rect">
            <a:avLst/>
          </a:prstGeom>
        </p:spPr>
      </p:pic>
      <p:pic>
        <p:nvPicPr>
          <p:cNvPr id="50" name="Picture 49">
            <a:extLst>
              <a:ext uri="{FF2B5EF4-FFF2-40B4-BE49-F238E27FC236}">
                <a16:creationId xmlns:a16="http://schemas.microsoft.com/office/drawing/2014/main" id="{0E117CF7-6AB9-1614-DED1-4E8B6EA968E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931450" y="4775063"/>
            <a:ext cx="820093" cy="850558"/>
          </a:xfrm>
          <a:prstGeom prst="rect">
            <a:avLst/>
          </a:prstGeom>
        </p:spPr>
      </p:pic>
      <p:pic>
        <p:nvPicPr>
          <p:cNvPr id="52" name="Picture 51">
            <a:extLst>
              <a:ext uri="{FF2B5EF4-FFF2-40B4-BE49-F238E27FC236}">
                <a16:creationId xmlns:a16="http://schemas.microsoft.com/office/drawing/2014/main" id="{77C8484D-F650-C4ED-998C-5F494042E88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94286" y="3833833"/>
            <a:ext cx="822519" cy="850559"/>
          </a:xfrm>
          <a:prstGeom prst="rect">
            <a:avLst/>
          </a:prstGeom>
        </p:spPr>
      </p:pic>
      <p:pic>
        <p:nvPicPr>
          <p:cNvPr id="54" name="Picture 53">
            <a:extLst>
              <a:ext uri="{FF2B5EF4-FFF2-40B4-BE49-F238E27FC236}">
                <a16:creationId xmlns:a16="http://schemas.microsoft.com/office/drawing/2014/main" id="{823A8865-DFA5-BA91-B848-32E0C928AE0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020238" y="4775062"/>
            <a:ext cx="822519" cy="850559"/>
          </a:xfrm>
          <a:prstGeom prst="rect">
            <a:avLst/>
          </a:prstGeom>
        </p:spPr>
      </p:pic>
      <p:pic>
        <p:nvPicPr>
          <p:cNvPr id="56" name="Picture 55">
            <a:extLst>
              <a:ext uri="{FF2B5EF4-FFF2-40B4-BE49-F238E27FC236}">
                <a16:creationId xmlns:a16="http://schemas.microsoft.com/office/drawing/2014/main" id="{CCA03C65-D3BC-A93B-6949-6AEB168B6AC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498613" y="3833410"/>
            <a:ext cx="819264" cy="850559"/>
          </a:xfrm>
          <a:prstGeom prst="rect">
            <a:avLst/>
          </a:prstGeom>
        </p:spPr>
      </p:pic>
      <p:sp>
        <p:nvSpPr>
          <p:cNvPr id="57" name="Rectangle 56">
            <a:extLst>
              <a:ext uri="{FF2B5EF4-FFF2-40B4-BE49-F238E27FC236}">
                <a16:creationId xmlns:a16="http://schemas.microsoft.com/office/drawing/2014/main" id="{AF2C992F-EB19-DC6A-002B-7F05475A136B}"/>
              </a:ext>
            </a:extLst>
          </p:cNvPr>
          <p:cNvSpPr/>
          <p:nvPr/>
        </p:nvSpPr>
        <p:spPr>
          <a:xfrm>
            <a:off x="372882" y="1045167"/>
            <a:ext cx="4363710" cy="360000"/>
          </a:xfrm>
          <a:prstGeom prst="rect">
            <a:avLst/>
          </a:prstGeom>
          <a:noFill/>
          <a:ln>
            <a:solidFill>
              <a:schemeClr val="bg1"/>
            </a:solidFill>
          </a:ln>
        </p:spPr>
        <p:style>
          <a:lnRef idx="2">
            <a:schemeClr val="accent1">
              <a:shade val="15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Financial Indicators</a:t>
            </a:r>
          </a:p>
        </p:txBody>
      </p:sp>
      <p:sp>
        <p:nvSpPr>
          <p:cNvPr id="59" name="Rectangle 58">
            <a:extLst>
              <a:ext uri="{FF2B5EF4-FFF2-40B4-BE49-F238E27FC236}">
                <a16:creationId xmlns:a16="http://schemas.microsoft.com/office/drawing/2014/main" id="{3D735544-03A2-E70C-67E3-41DB9401D176}"/>
              </a:ext>
            </a:extLst>
          </p:cNvPr>
          <p:cNvSpPr/>
          <p:nvPr/>
        </p:nvSpPr>
        <p:spPr>
          <a:xfrm>
            <a:off x="5534614" y="1368442"/>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62" name="Straight Connector 61">
            <a:extLst>
              <a:ext uri="{FF2B5EF4-FFF2-40B4-BE49-F238E27FC236}">
                <a16:creationId xmlns:a16="http://schemas.microsoft.com/office/drawing/2014/main" id="{D4CA8936-F46E-855A-2B22-31727A69D557}"/>
              </a:ext>
            </a:extLst>
          </p:cNvPr>
          <p:cNvCxnSpPr>
            <a:cxnSpLocks/>
          </p:cNvCxnSpPr>
          <p:nvPr/>
        </p:nvCxnSpPr>
        <p:spPr>
          <a:xfrm>
            <a:off x="5665955" y="1368442"/>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94921E7D-189E-D91D-1BFC-4D7B7373C391}"/>
              </a:ext>
            </a:extLst>
          </p:cNvPr>
          <p:cNvSpPr/>
          <p:nvPr/>
        </p:nvSpPr>
        <p:spPr>
          <a:xfrm>
            <a:off x="5665955" y="1045168"/>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+135 yrs</a:t>
            </a:r>
          </a:p>
        </p:txBody>
      </p:sp>
      <p:sp>
        <p:nvSpPr>
          <p:cNvPr id="68" name="Rectangle 67">
            <a:extLst>
              <a:ext uri="{FF2B5EF4-FFF2-40B4-BE49-F238E27FC236}">
                <a16:creationId xmlns:a16="http://schemas.microsoft.com/office/drawing/2014/main" id="{517C312F-CF39-47ED-4BC1-07D2EA39BD12}"/>
              </a:ext>
            </a:extLst>
          </p:cNvPr>
          <p:cNvSpPr/>
          <p:nvPr/>
        </p:nvSpPr>
        <p:spPr>
          <a:xfrm>
            <a:off x="5534614" y="3715177"/>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cxnSp>
        <p:nvCxnSpPr>
          <p:cNvPr id="69" name="Straight Connector 68">
            <a:extLst>
              <a:ext uri="{FF2B5EF4-FFF2-40B4-BE49-F238E27FC236}">
                <a16:creationId xmlns:a16="http://schemas.microsoft.com/office/drawing/2014/main" id="{8AD73077-F7C9-DE0B-DAF1-AFE11228A153}"/>
              </a:ext>
            </a:extLst>
          </p:cNvPr>
          <p:cNvCxnSpPr>
            <a:cxnSpLocks/>
          </p:cNvCxnSpPr>
          <p:nvPr/>
        </p:nvCxnSpPr>
        <p:spPr>
          <a:xfrm>
            <a:off x="5665955" y="3715177"/>
            <a:ext cx="150876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ABB4A7A8-5060-45E8-CD04-926DFAA909C3}"/>
              </a:ext>
            </a:extLst>
          </p:cNvPr>
          <p:cNvSpPr/>
          <p:nvPr/>
        </p:nvSpPr>
        <p:spPr>
          <a:xfrm>
            <a:off x="5665955" y="3391903"/>
            <a:ext cx="1508760"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+300 yrs</a:t>
            </a:r>
          </a:p>
        </p:txBody>
      </p:sp>
      <p:cxnSp>
        <p:nvCxnSpPr>
          <p:cNvPr id="72" name="Straight Connector 71">
            <a:extLst>
              <a:ext uri="{FF2B5EF4-FFF2-40B4-BE49-F238E27FC236}">
                <a16:creationId xmlns:a16="http://schemas.microsoft.com/office/drawing/2014/main" id="{4922D652-415B-F33D-A3A2-F523017DC095}"/>
              </a:ext>
            </a:extLst>
          </p:cNvPr>
          <p:cNvCxnSpPr>
            <a:cxnSpLocks/>
            <a:endCxn id="16" idx="1"/>
          </p:cNvCxnSpPr>
          <p:nvPr/>
        </p:nvCxnSpPr>
        <p:spPr>
          <a:xfrm>
            <a:off x="6825087" y="1201163"/>
            <a:ext cx="1198239" cy="5639"/>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6B8E5EB-19F0-AE17-7674-05A950B9D8CC}"/>
              </a:ext>
            </a:extLst>
          </p:cNvPr>
          <p:cNvCxnSpPr>
            <a:cxnSpLocks/>
          </p:cNvCxnSpPr>
          <p:nvPr/>
        </p:nvCxnSpPr>
        <p:spPr>
          <a:xfrm>
            <a:off x="6888111" y="3548923"/>
            <a:ext cx="1198239" cy="5639"/>
          </a:xfrm>
          <a:prstGeom prst="line">
            <a:avLst/>
          </a:prstGeom>
          <a:ln w="952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C2104AA9-D89B-EC24-864F-7C99EBFC8320}"/>
              </a:ext>
            </a:extLst>
          </p:cNvPr>
          <p:cNvSpPr/>
          <p:nvPr/>
        </p:nvSpPr>
        <p:spPr>
          <a:xfrm>
            <a:off x="1764570"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13.20</a:t>
            </a:r>
          </a:p>
        </p:txBody>
      </p:sp>
      <p:sp>
        <p:nvSpPr>
          <p:cNvPr id="84" name="Rectangle 83">
            <a:extLst>
              <a:ext uri="{FF2B5EF4-FFF2-40B4-BE49-F238E27FC236}">
                <a16:creationId xmlns:a16="http://schemas.microsoft.com/office/drawing/2014/main" id="{EBB00880-5EA8-10AB-BAA3-69236F255556}"/>
              </a:ext>
            </a:extLst>
          </p:cNvPr>
          <p:cNvSpPr/>
          <p:nvPr/>
        </p:nvSpPr>
        <p:spPr>
          <a:xfrm>
            <a:off x="372882"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 Price</a:t>
            </a:r>
          </a:p>
        </p:txBody>
      </p:sp>
      <p:sp>
        <p:nvSpPr>
          <p:cNvPr id="90" name="Rectangle 89">
            <a:extLst>
              <a:ext uri="{FF2B5EF4-FFF2-40B4-BE49-F238E27FC236}">
                <a16:creationId xmlns:a16="http://schemas.microsoft.com/office/drawing/2014/main" id="{B0BB1201-0BB5-0C3F-E6DF-791D1DB8FF5F}"/>
              </a:ext>
            </a:extLst>
          </p:cNvPr>
          <p:cNvSpPr/>
          <p:nvPr/>
        </p:nvSpPr>
        <p:spPr>
          <a:xfrm>
            <a:off x="4007206" y="152400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2.98B</a:t>
            </a:r>
          </a:p>
        </p:txBody>
      </p:sp>
      <p:sp>
        <p:nvSpPr>
          <p:cNvPr id="91" name="Rectangle 90">
            <a:extLst>
              <a:ext uri="{FF2B5EF4-FFF2-40B4-BE49-F238E27FC236}">
                <a16:creationId xmlns:a16="http://schemas.microsoft.com/office/drawing/2014/main" id="{D674C21C-405F-DF08-CE0B-28B22A115E0B}"/>
              </a:ext>
            </a:extLst>
          </p:cNvPr>
          <p:cNvSpPr/>
          <p:nvPr/>
        </p:nvSpPr>
        <p:spPr>
          <a:xfrm>
            <a:off x="2615518" y="152400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Enterprise Value</a:t>
            </a:r>
          </a:p>
        </p:txBody>
      </p:sp>
      <p:sp>
        <p:nvSpPr>
          <p:cNvPr id="92" name="Rectangle 91">
            <a:extLst>
              <a:ext uri="{FF2B5EF4-FFF2-40B4-BE49-F238E27FC236}">
                <a16:creationId xmlns:a16="http://schemas.microsoft.com/office/drawing/2014/main" id="{E08C66BD-C124-837E-278C-A7EF71B35398}"/>
              </a:ext>
            </a:extLst>
          </p:cNvPr>
          <p:cNvSpPr/>
          <p:nvPr/>
        </p:nvSpPr>
        <p:spPr>
          <a:xfrm>
            <a:off x="1764570"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13.38</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3" name="Rectangle 92">
            <a:extLst>
              <a:ext uri="{FF2B5EF4-FFF2-40B4-BE49-F238E27FC236}">
                <a16:creationId xmlns:a16="http://schemas.microsoft.com/office/drawing/2014/main" id="{FBF2E439-8838-584F-175D-6CFC0C68A97B}"/>
              </a:ext>
            </a:extLst>
          </p:cNvPr>
          <p:cNvSpPr/>
          <p:nvPr/>
        </p:nvSpPr>
        <p:spPr>
          <a:xfrm>
            <a:off x="372882"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52 week-high</a:t>
            </a:r>
          </a:p>
        </p:txBody>
      </p:sp>
      <p:sp>
        <p:nvSpPr>
          <p:cNvPr id="94" name="Rectangle 93">
            <a:extLst>
              <a:ext uri="{FF2B5EF4-FFF2-40B4-BE49-F238E27FC236}">
                <a16:creationId xmlns:a16="http://schemas.microsoft.com/office/drawing/2014/main" id="{69491EAB-7656-A61D-17CE-ACE9267F03C2}"/>
              </a:ext>
            </a:extLst>
          </p:cNvPr>
          <p:cNvSpPr/>
          <p:nvPr/>
        </p:nvSpPr>
        <p:spPr>
          <a:xfrm>
            <a:off x="4007206" y="190415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2.97B</a:t>
            </a:r>
          </a:p>
        </p:txBody>
      </p:sp>
      <p:sp>
        <p:nvSpPr>
          <p:cNvPr id="95" name="Rectangle 94">
            <a:extLst>
              <a:ext uri="{FF2B5EF4-FFF2-40B4-BE49-F238E27FC236}">
                <a16:creationId xmlns:a16="http://schemas.microsoft.com/office/drawing/2014/main" id="{9AF626A4-F414-4B31-C101-D06ECA0FFC54}"/>
              </a:ext>
            </a:extLst>
          </p:cNvPr>
          <p:cNvSpPr/>
          <p:nvPr/>
        </p:nvSpPr>
        <p:spPr>
          <a:xfrm>
            <a:off x="2615518" y="190415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Market Cap</a:t>
            </a:r>
          </a:p>
        </p:txBody>
      </p:sp>
      <p:sp>
        <p:nvSpPr>
          <p:cNvPr id="96" name="Rectangle 95">
            <a:extLst>
              <a:ext uri="{FF2B5EF4-FFF2-40B4-BE49-F238E27FC236}">
                <a16:creationId xmlns:a16="http://schemas.microsoft.com/office/drawing/2014/main" id="{97041CC3-6BB8-F220-A892-F6856566BB24}"/>
              </a:ext>
            </a:extLst>
          </p:cNvPr>
          <p:cNvSpPr/>
          <p:nvPr/>
        </p:nvSpPr>
        <p:spPr>
          <a:xfrm>
            <a:off x="1764570"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6</a:t>
            </a: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.72</a:t>
            </a:r>
          </a:p>
        </p:txBody>
      </p:sp>
      <p:sp>
        <p:nvSpPr>
          <p:cNvPr id="97" name="Rectangle 96">
            <a:extLst>
              <a:ext uri="{FF2B5EF4-FFF2-40B4-BE49-F238E27FC236}">
                <a16:creationId xmlns:a16="http://schemas.microsoft.com/office/drawing/2014/main" id="{FBF09B6B-FC1A-2BD2-01A9-C520287006C7}"/>
              </a:ext>
            </a:extLst>
          </p:cNvPr>
          <p:cNvSpPr/>
          <p:nvPr/>
        </p:nvSpPr>
        <p:spPr>
          <a:xfrm>
            <a:off x="372882"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52 week-low</a:t>
            </a:r>
          </a:p>
        </p:txBody>
      </p:sp>
      <p:sp>
        <p:nvSpPr>
          <p:cNvPr id="98" name="Rectangle 97">
            <a:extLst>
              <a:ext uri="{FF2B5EF4-FFF2-40B4-BE49-F238E27FC236}">
                <a16:creationId xmlns:a16="http://schemas.microsoft.com/office/drawing/2014/main" id="{AE02D349-DDFF-92BD-9CDC-04DDD35F3E2F}"/>
              </a:ext>
            </a:extLst>
          </p:cNvPr>
          <p:cNvSpPr/>
          <p:nvPr/>
        </p:nvSpPr>
        <p:spPr>
          <a:xfrm>
            <a:off x="4007206" y="228283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225M</a:t>
            </a:r>
          </a:p>
        </p:txBody>
      </p:sp>
      <p:sp>
        <p:nvSpPr>
          <p:cNvPr id="99" name="Rectangle 98">
            <a:extLst>
              <a:ext uri="{FF2B5EF4-FFF2-40B4-BE49-F238E27FC236}">
                <a16:creationId xmlns:a16="http://schemas.microsoft.com/office/drawing/2014/main" id="{7A761CFA-AC26-1025-A910-5E97FF94F6B3}"/>
              </a:ext>
            </a:extLst>
          </p:cNvPr>
          <p:cNvSpPr/>
          <p:nvPr/>
        </p:nvSpPr>
        <p:spPr>
          <a:xfrm>
            <a:off x="2615518" y="228283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Shares Outstanding</a:t>
            </a:r>
          </a:p>
        </p:txBody>
      </p:sp>
      <p:sp>
        <p:nvSpPr>
          <p:cNvPr id="100" name="Rectangle 99">
            <a:extLst>
              <a:ext uri="{FF2B5EF4-FFF2-40B4-BE49-F238E27FC236}">
                <a16:creationId xmlns:a16="http://schemas.microsoft.com/office/drawing/2014/main" id="{7446AE3C-FE7D-824A-BC54-8C20D3105876}"/>
              </a:ext>
            </a:extLst>
          </p:cNvPr>
          <p:cNvSpPr/>
          <p:nvPr/>
        </p:nvSpPr>
        <p:spPr>
          <a:xfrm>
            <a:off x="2706958" y="2672512"/>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41.63%</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1" name="Rectangle 100">
            <a:extLst>
              <a:ext uri="{FF2B5EF4-FFF2-40B4-BE49-F238E27FC236}">
                <a16:creationId xmlns:a16="http://schemas.microsoft.com/office/drawing/2014/main" id="{B730A0D1-4540-B271-CAC8-7474611AAAEB}"/>
              </a:ext>
            </a:extLst>
          </p:cNvPr>
          <p:cNvSpPr/>
          <p:nvPr/>
        </p:nvSpPr>
        <p:spPr>
          <a:xfrm>
            <a:off x="1315270" y="2672512"/>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P</a:t>
            </a: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erformance 1Y</a:t>
            </a:r>
          </a:p>
        </p:txBody>
      </p:sp>
      <p:sp>
        <p:nvSpPr>
          <p:cNvPr id="104" name="Rectangle 103">
            <a:extLst>
              <a:ext uri="{FF2B5EF4-FFF2-40B4-BE49-F238E27FC236}">
                <a16:creationId xmlns:a16="http://schemas.microsoft.com/office/drawing/2014/main" id="{493BB9FD-CE45-13CC-665B-EDF4A3489688}"/>
              </a:ext>
            </a:extLst>
          </p:cNvPr>
          <p:cNvSpPr/>
          <p:nvPr/>
        </p:nvSpPr>
        <p:spPr>
          <a:xfrm>
            <a:off x="1764570"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2</a:t>
            </a: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0.09</a:t>
            </a:r>
          </a:p>
        </p:txBody>
      </p:sp>
      <p:sp>
        <p:nvSpPr>
          <p:cNvPr id="105" name="Rectangle 104">
            <a:extLst>
              <a:ext uri="{FF2B5EF4-FFF2-40B4-BE49-F238E27FC236}">
                <a16:creationId xmlns:a16="http://schemas.microsoft.com/office/drawing/2014/main" id="{5A506A1C-91C0-C66B-B5A6-EFCD49CC205E}"/>
              </a:ext>
            </a:extLst>
          </p:cNvPr>
          <p:cNvSpPr/>
          <p:nvPr/>
        </p:nvSpPr>
        <p:spPr>
          <a:xfrm>
            <a:off x="372882"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rPr>
              <a:t>P/NAV</a:t>
            </a:r>
          </a:p>
        </p:txBody>
      </p:sp>
      <p:sp>
        <p:nvSpPr>
          <p:cNvPr id="106" name="Rectangle 105">
            <a:extLst>
              <a:ext uri="{FF2B5EF4-FFF2-40B4-BE49-F238E27FC236}">
                <a16:creationId xmlns:a16="http://schemas.microsoft.com/office/drawing/2014/main" id="{A1DAEB79-9D8F-A775-4867-97965A347CB8}"/>
              </a:ext>
            </a:extLst>
          </p:cNvPr>
          <p:cNvSpPr/>
          <p:nvPr/>
        </p:nvSpPr>
        <p:spPr>
          <a:xfrm>
            <a:off x="4007206" y="3191486"/>
            <a:ext cx="725102" cy="288000"/>
          </a:xfrm>
          <a:prstGeom prst="rect">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1.52x</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7" name="Rectangle 106">
            <a:extLst>
              <a:ext uri="{FF2B5EF4-FFF2-40B4-BE49-F238E27FC236}">
                <a16:creationId xmlns:a16="http://schemas.microsoft.com/office/drawing/2014/main" id="{F37DB9A6-42AF-12AA-9C36-F148F580EEF1}"/>
              </a:ext>
            </a:extLst>
          </p:cNvPr>
          <p:cNvSpPr/>
          <p:nvPr/>
        </p:nvSpPr>
        <p:spPr>
          <a:xfrm>
            <a:off x="2615518" y="3191486"/>
            <a:ext cx="1318768" cy="277649"/>
          </a:xfrm>
          <a:prstGeom prst="rect">
            <a:avLst/>
          </a:prstGeom>
          <a:solidFill>
            <a:schemeClr val="bg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Margin of Profit</a:t>
            </a:r>
            <a:endParaRPr kumimoji="0" lang="en-CA" sz="1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8" name="Rectangle 107">
            <a:extLst>
              <a:ext uri="{FF2B5EF4-FFF2-40B4-BE49-F238E27FC236}">
                <a16:creationId xmlns:a16="http://schemas.microsoft.com/office/drawing/2014/main" id="{CEADAA28-AC9D-A95F-2CF9-47E18D972D69}"/>
              </a:ext>
            </a:extLst>
          </p:cNvPr>
          <p:cNvSpPr/>
          <p:nvPr/>
        </p:nvSpPr>
        <p:spPr>
          <a:xfrm>
            <a:off x="368119" y="3719986"/>
            <a:ext cx="4363710" cy="360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Recent Performance</a:t>
            </a:r>
          </a:p>
        </p:txBody>
      </p:sp>
      <p:sp>
        <p:nvSpPr>
          <p:cNvPr id="11" name="TextBox 10">
            <a:extLst>
              <a:ext uri="{FF2B5EF4-FFF2-40B4-BE49-F238E27FC236}">
                <a16:creationId xmlns:a16="http://schemas.microsoft.com/office/drawing/2014/main" id="{036880E6-2144-D523-BE49-E4B1306A28CF}"/>
              </a:ext>
            </a:extLst>
          </p:cNvPr>
          <p:cNvSpPr txBox="1"/>
          <p:nvPr/>
        </p:nvSpPr>
        <p:spPr>
          <a:xfrm>
            <a:off x="113122" y="177445"/>
            <a:ext cx="4618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ptos" panose="02110004020202020204"/>
                <a:ea typeface="+mn-ea"/>
                <a:cs typeface="+mn-cs"/>
              </a:rPr>
              <a:t>Overview: G Mining Ventures (TSX:GMIN)</a:t>
            </a:r>
          </a:p>
        </p:txBody>
      </p:sp>
      <p:sp>
        <p:nvSpPr>
          <p:cNvPr id="4" name="Rectangle 3">
            <a:extLst>
              <a:ext uri="{FF2B5EF4-FFF2-40B4-BE49-F238E27FC236}">
                <a16:creationId xmlns:a16="http://schemas.microsoft.com/office/drawing/2014/main" id="{7DE2FD35-7596-5205-1F43-7D63D3CB53D9}"/>
              </a:ext>
            </a:extLst>
          </p:cNvPr>
          <p:cNvSpPr/>
          <p:nvPr/>
        </p:nvSpPr>
        <p:spPr>
          <a:xfrm>
            <a:off x="5534614" y="3711962"/>
            <a:ext cx="1789455" cy="3232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rPr>
              <a:t>Cumulative Experience</a:t>
            </a:r>
          </a:p>
        </p:txBody>
      </p:sp>
      <p:sp>
        <p:nvSpPr>
          <p:cNvPr id="5" name="Rectangle 4">
            <a:extLst>
              <a:ext uri="{FF2B5EF4-FFF2-40B4-BE49-F238E27FC236}">
                <a16:creationId xmlns:a16="http://schemas.microsoft.com/office/drawing/2014/main" id="{D09CCD33-02A5-6749-5045-A2016764F803}"/>
              </a:ext>
            </a:extLst>
          </p:cNvPr>
          <p:cNvSpPr/>
          <p:nvPr/>
        </p:nvSpPr>
        <p:spPr>
          <a:xfrm>
            <a:off x="5630294" y="3790715"/>
            <a:ext cx="1508760" cy="10766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rPr>
              <a:t>Insider Members</a:t>
            </a:r>
            <a:endParaRPr kumimoji="0" lang="en-CA" sz="1000" b="1" i="0" u="none" strike="noStrike" kern="1200" cap="none" spc="0" normalizeH="0" baseline="0" noProof="0" dirty="0">
              <a:ln>
                <a:noFill/>
              </a:ln>
              <a:gradFill>
                <a:gsLst>
                  <a:gs pos="3000">
                    <a:srgbClr val="B88A44"/>
                  </a:gs>
                  <a:gs pos="34000">
                    <a:srgbClr val="FAF398"/>
                  </a:gs>
                  <a:gs pos="96000">
                    <a:srgbClr val="E0AA3E"/>
                  </a:gs>
                  <a:gs pos="66000">
                    <a:srgbClr val="F9F295"/>
                  </a:gs>
                </a:gsLst>
                <a:lin ang="5400000" scaled="1"/>
              </a:gradFill>
              <a:effectLst/>
              <a:uLnTx/>
              <a:uFillTx/>
              <a:latin typeface="Aptos" panose="02110004020202020204"/>
              <a:ea typeface="+mn-ea"/>
              <a:cs typeface="+mn-cs"/>
            </a:endParaRPr>
          </a:p>
        </p:txBody>
      </p:sp>
      <p:graphicFrame>
        <p:nvGraphicFramePr>
          <p:cNvPr id="6" name="Chart 5">
            <a:extLst>
              <a:ext uri="{FF2B5EF4-FFF2-40B4-BE49-F238E27FC236}">
                <a16:creationId xmlns:a16="http://schemas.microsoft.com/office/drawing/2014/main" id="{03684890-22BF-AEE2-DD13-51F5491BEB1D}"/>
              </a:ext>
            </a:extLst>
          </p:cNvPr>
          <p:cNvGraphicFramePr>
            <a:graphicFrameLocks/>
          </p:cNvGraphicFramePr>
          <p:nvPr/>
        </p:nvGraphicFramePr>
        <p:xfrm>
          <a:off x="251653" y="4164271"/>
          <a:ext cx="4569729" cy="1834046"/>
        </p:xfrm>
        <a:graphic>
          <a:graphicData uri="http://schemas.openxmlformats.org/drawingml/2006/chart">
            <c:chart xmlns:c="http://schemas.openxmlformats.org/drawingml/2006/chart" xmlns:r="http://schemas.openxmlformats.org/officeDocument/2006/relationships" r:id="rId20"/>
          </a:graphicData>
        </a:graphic>
      </p:graphicFrame>
      <p:sp>
        <p:nvSpPr>
          <p:cNvPr id="9" name="TextBox 8">
            <a:extLst>
              <a:ext uri="{FF2B5EF4-FFF2-40B4-BE49-F238E27FC236}">
                <a16:creationId xmlns:a16="http://schemas.microsoft.com/office/drawing/2014/main" id="{CEBE3813-5007-FAC3-4C7D-F3BD50DC9DE4}"/>
              </a:ext>
            </a:extLst>
          </p:cNvPr>
          <p:cNvSpPr txBox="1"/>
          <p:nvPr/>
        </p:nvSpPr>
        <p:spPr>
          <a:xfrm>
            <a:off x="831273" y="6188364"/>
            <a:ext cx="10510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Executive Summary           </a:t>
            </a:r>
            <a:r>
              <a:rPr kumimoji="0" lang="en-US" sz="1200" b="0" i="0" u="none" strike="noStrike" kern="1200" cap="none" spc="0" normalizeH="0" baseline="0" noProof="0" dirty="0">
                <a:ln>
                  <a:noFill/>
                </a:ln>
                <a:solidFill>
                  <a:prstClr val="white"/>
                </a:solidFill>
                <a:effectLst/>
                <a:uLnTx/>
                <a:uFillTx/>
                <a:latin typeface="Aptos Black" panose="020B0004020202020204" pitchFamily="34" charset="0"/>
              </a:rPr>
              <a:t>Overview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         Investment Criteria           </a:t>
            </a:r>
            <a:r>
              <a:rPr lang="en-US" sz="1200" dirty="0">
                <a:solidFill>
                  <a:prstClr val="white"/>
                </a:solidFill>
                <a:latin typeface="Aptos" panose="02110004020202020204"/>
              </a:rPr>
              <a:t>Technical Analysis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Financial Analysis           Valuation           Proposal          </a:t>
            </a:r>
            <a:endParaRPr kumimoji="0" lang="en-CA"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28232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3ffe62-97ae-4c8c-b885-38c1a57f50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E7FBFE33ED90448FC4948332BCEC59" ma:contentTypeVersion="8" ma:contentTypeDescription="Create a new document." ma:contentTypeScope="" ma:versionID="8d9dc8c5bed4a4f151b26b6a03d035e3">
  <xsd:schema xmlns:xsd="http://www.w3.org/2001/XMLSchema" xmlns:xs="http://www.w3.org/2001/XMLSchema" xmlns:p="http://schemas.microsoft.com/office/2006/metadata/properties" xmlns:ns3="f23ffe62-97ae-4c8c-b885-38c1a57f5001" targetNamespace="http://schemas.microsoft.com/office/2006/metadata/properties" ma:root="true" ma:fieldsID="0e901669e05b9af378846faf24fbf936" ns3:_="">
    <xsd:import namespace="f23ffe62-97ae-4c8c-b885-38c1a57f50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ffe62-97ae-4c8c-b885-38c1a57f5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E357C-F282-40C0-83E3-9EA1AC50FF6E}">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f23ffe62-97ae-4c8c-b885-38c1a57f5001"/>
    <ds:schemaRef ds:uri="http://purl.org/dc/dcmitype/"/>
    <ds:schemaRef ds:uri="http://purl.org/dc/terms/"/>
  </ds:schemaRefs>
</ds:datastoreItem>
</file>

<file path=customXml/itemProps2.xml><?xml version="1.0" encoding="utf-8"?>
<ds:datastoreItem xmlns:ds="http://schemas.openxmlformats.org/officeDocument/2006/customXml" ds:itemID="{C04A2823-DA83-4B67-9F98-1A5416176C01}">
  <ds:schemaRefs>
    <ds:schemaRef ds:uri="http://schemas.microsoft.com/sharepoint/v3/contenttype/forms"/>
  </ds:schemaRefs>
</ds:datastoreItem>
</file>

<file path=customXml/itemProps3.xml><?xml version="1.0" encoding="utf-8"?>
<ds:datastoreItem xmlns:ds="http://schemas.openxmlformats.org/officeDocument/2006/customXml" ds:itemID="{52159384-5BBC-477F-9D92-3E308DBD9E74}">
  <ds:schemaRefs>
    <ds:schemaRef ds:uri="f23ffe62-97ae-4c8c-b885-38c1a57f50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3123</Words>
  <Application>Microsoft Office PowerPoint</Application>
  <PresentationFormat>Widescreen</PresentationFormat>
  <Paragraphs>729</Paragraphs>
  <Slides>32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Aptos Black</vt:lpstr>
      <vt:lpstr>Aptos Display</vt:lpstr>
      <vt:lpstr>Arial</vt:lpstr>
      <vt:lpstr>Arial Black</vt:lpstr>
      <vt:lpstr>Arial Narrow</vt:lpstr>
      <vt:lpstr>Calibri</vt:lpstr>
      <vt:lpstr>Candara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Bisaillon</dc:creator>
  <cp:lastModifiedBy>Qin Liang</cp:lastModifiedBy>
  <cp:revision>3</cp:revision>
  <dcterms:created xsi:type="dcterms:W3CDTF">2025-01-30T23:00:27Z</dcterms:created>
  <dcterms:modified xsi:type="dcterms:W3CDTF">2025-02-19T18:33:21Z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0x01010048E7FBFE33ED90448FC4948332BCEC59</vt:lpwstr>
  </property>
</Properties>
</file>